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927" r:id="rId2"/>
    <p:sldId id="1116" r:id="rId3"/>
    <p:sldId id="1117" r:id="rId4"/>
    <p:sldId id="1118" r:id="rId5"/>
    <p:sldId id="1119" r:id="rId6"/>
    <p:sldId id="1120" r:id="rId7"/>
    <p:sldId id="1121" r:id="rId8"/>
    <p:sldId id="1122" r:id="rId9"/>
    <p:sldId id="1123" r:id="rId10"/>
    <p:sldId id="1124" r:id="rId11"/>
    <p:sldId id="1125" r:id="rId12"/>
    <p:sldId id="1126" r:id="rId13"/>
    <p:sldId id="1127" r:id="rId14"/>
    <p:sldId id="1128" r:id="rId15"/>
    <p:sldId id="1129" r:id="rId16"/>
    <p:sldId id="1130" r:id="rId17"/>
    <p:sldId id="1131" r:id="rId18"/>
    <p:sldId id="1132" r:id="rId19"/>
    <p:sldId id="1133" r:id="rId20"/>
    <p:sldId id="1134" r:id="rId21"/>
    <p:sldId id="1135" r:id="rId22"/>
    <p:sldId id="1136" r:id="rId23"/>
    <p:sldId id="1137" r:id="rId24"/>
    <p:sldId id="1138" r:id="rId25"/>
    <p:sldId id="1139" r:id="rId26"/>
    <p:sldId id="1140" r:id="rId27"/>
    <p:sldId id="1144" r:id="rId28"/>
    <p:sldId id="1145" r:id="rId29"/>
    <p:sldId id="1146" r:id="rId30"/>
  </p:sldIdLst>
  <p:sldSz cx="9144000" cy="6858000" type="screen4x3"/>
  <p:notesSz cx="68580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-1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EBF6F9"/>
    <a:srgbClr val="0025C0"/>
    <a:srgbClr val="F6FBFC"/>
    <a:srgbClr val="FF0000"/>
    <a:srgbClr val="FF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80328" autoAdjust="0"/>
  </p:normalViewPr>
  <p:slideViewPr>
    <p:cSldViewPr>
      <p:cViewPr varScale="1">
        <p:scale>
          <a:sx n="68" d="100"/>
          <a:sy n="68" d="100"/>
        </p:scale>
        <p:origin x="1968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9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962-40E7-A6D0-06FF8EA688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4962-40E7-A6D0-06FF8EA6882D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5-4962-40E7-A6D0-06FF8EA6882D}"/>
              </c:ext>
            </c:extLst>
          </c:dPt>
          <c:cat>
            <c:strRef>
              <c:f>Sheet1!$A$2:$A$4</c:f>
              <c:strCache>
                <c:ptCount val="3"/>
                <c:pt idx="0">
                  <c:v>Sporadic</c:v>
                </c:pt>
                <c:pt idx="1">
                  <c:v>Familial</c:v>
                </c:pt>
                <c:pt idx="2">
                  <c:v>Hereditary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62-40E7-A6D0-06FF8EA68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E846-4C41-92EC-6132529A6A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846-4C41-92EC-6132529A6A50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5-E846-4C41-92EC-6132529A6A50}"/>
              </c:ext>
            </c:extLst>
          </c:dPt>
          <c:cat>
            <c:strRef>
              <c:f>Sheet1!$A$2:$A$4</c:f>
              <c:strCache>
                <c:ptCount val="3"/>
                <c:pt idx="0">
                  <c:v>Sporadic</c:v>
                </c:pt>
                <c:pt idx="1">
                  <c:v>Familial</c:v>
                </c:pt>
                <c:pt idx="2">
                  <c:v>Hereditary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46-4C41-92EC-6132529A6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95F0-4402-9D1A-7CAB577CA4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5F0-4402-9D1A-7CAB577CA4B4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5-95F0-4402-9D1A-7CAB577CA4B4}"/>
              </c:ext>
            </c:extLst>
          </c:dPt>
          <c:cat>
            <c:strRef>
              <c:f>Sheet1!$A$2:$A$4</c:f>
              <c:strCache>
                <c:ptCount val="3"/>
                <c:pt idx="0">
                  <c:v>Sporadic</c:v>
                </c:pt>
                <c:pt idx="1">
                  <c:v>Familial</c:v>
                </c:pt>
                <c:pt idx="2">
                  <c:v>Hereditary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F0-4402-9D1A-7CAB577CA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0C6-429F-8A3C-6F3A786041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50C6-429F-8A3C-6F3A78604152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5-50C6-429F-8A3C-6F3A78604152}"/>
              </c:ext>
            </c:extLst>
          </c:dPt>
          <c:cat>
            <c:strRef>
              <c:f>Sheet1!$A$2:$A$4</c:f>
              <c:strCache>
                <c:ptCount val="3"/>
                <c:pt idx="0">
                  <c:v>Sporadic</c:v>
                </c:pt>
                <c:pt idx="1">
                  <c:v>Familial</c:v>
                </c:pt>
                <c:pt idx="2">
                  <c:v>Hereditary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C6-429F-8A3C-6F3A78604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379374639331184E-2"/>
          <c:y val="4.8237351248024925E-2"/>
          <c:w val="0.72142435277524886"/>
          <c:h val="0.95176264875197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explosion val="14"/>
            <c:spPr>
              <a:solidFill>
                <a:srgbClr val="8017AF"/>
              </a:solidFill>
            </c:spPr>
            <c:extLst>
              <c:ext xmlns:c16="http://schemas.microsoft.com/office/drawing/2014/chart" uri="{C3380CC4-5D6E-409C-BE32-E72D297353CC}">
                <c16:uniqueId val="{00000001-E1E0-43D7-997C-4E11E9115837}"/>
              </c:ext>
            </c:extLst>
          </c:dPt>
          <c:cat>
            <c:strRef>
              <c:f>Sheet1!$A$2:$A$3</c:f>
              <c:strCache>
                <c:ptCount val="2"/>
                <c:pt idx="0">
                  <c:v>Known</c:v>
                </c:pt>
                <c:pt idx="1">
                  <c:v>Unknown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0-43D7-997C-4E11E9115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73772025762025"/>
          <c:y val="0.66332642288100951"/>
          <c:w val="0.31826223774038509"/>
          <c:h val="0.24342494171463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379374639331184E-2"/>
          <c:y val="4.8237351248024925E-2"/>
          <c:w val="0.72142435277524886"/>
          <c:h val="0.95176264875197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explosion val="14"/>
            <c:spPr>
              <a:solidFill>
                <a:srgbClr val="8017AF"/>
              </a:solidFill>
            </c:spPr>
            <c:extLst>
              <c:ext xmlns:c16="http://schemas.microsoft.com/office/drawing/2014/chart" uri="{C3380CC4-5D6E-409C-BE32-E72D297353CC}">
                <c16:uniqueId val="{00000001-9D9C-458F-902A-CCE77751C412}"/>
              </c:ext>
            </c:extLst>
          </c:dPt>
          <c:cat>
            <c:strRef>
              <c:f>Sheet1!$A$2:$A$3</c:f>
              <c:strCache>
                <c:ptCount val="2"/>
                <c:pt idx="0">
                  <c:v>Known</c:v>
                </c:pt>
                <c:pt idx="1">
                  <c:v>Unknown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C-458F-902A-CCE77751C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96406E-5A95-4E46-9390-D4456A39378A}" type="datetime1">
              <a:rPr lang="en-CA" altLang="en-US"/>
              <a:pPr/>
              <a:t>2020-10-19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45AC39-1851-48DC-A31F-52C45565B6A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72103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o.on.ca/uploads/genetics/files/2016-05-24%20Genetics%20Lab%204232%20Laboratory%20License.pdf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heo.on.ca/uploads/genetics/files/OLA%20Certificate%20of%20Accreditation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AC39-1851-48DC-A31F-52C45565B6A5}" type="slidenum">
              <a:rPr lang="en-CA" altLang="en-US" smtClean="0"/>
              <a:pPr/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0531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5849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12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CA" sz="1200" dirty="0"/>
              <a:t>Breast</a:t>
            </a:r>
            <a:r>
              <a:rPr lang="en-CA" sz="1200" baseline="0" dirty="0"/>
              <a:t> or colon cancer panel</a:t>
            </a:r>
            <a:endParaRPr lang="en-CA" sz="1200" dirty="0"/>
          </a:p>
          <a:p>
            <a:pPr algn="l"/>
            <a:r>
              <a:rPr lang="en-CA" sz="1200" dirty="0"/>
              <a:t>All CA panel</a:t>
            </a:r>
          </a:p>
          <a:p>
            <a:pPr algn="l"/>
            <a:r>
              <a:rPr lang="en-CA" sz="1200" dirty="0"/>
              <a:t>High penetrant genes</a:t>
            </a:r>
          </a:p>
          <a:p>
            <a:pPr algn="l"/>
            <a:r>
              <a:rPr lang="en-CA" sz="1200" dirty="0"/>
              <a:t>Moderate genes</a:t>
            </a:r>
          </a:p>
          <a:p>
            <a:pPr marL="114300" indent="-114300" algn="l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13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CA" sz="1200" dirty="0"/>
          </a:p>
          <a:p>
            <a:pPr marL="114300" indent="-114300" algn="l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14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algn="l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15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marR="0" lvl="0" indent="-1143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 frequency of returning VUS in panel gene testing for cancer has been 21.9 to 33.3%.  </a:t>
            </a:r>
            <a:r>
              <a:rPr lang="en-CA" dirty="0" err="1"/>
              <a:t>Lumish</a:t>
            </a:r>
            <a:r>
              <a:rPr lang="en-CA" dirty="0"/>
              <a:t> 2017 JGC</a:t>
            </a:r>
          </a:p>
          <a:p>
            <a:pPr marL="114300" indent="-114300" algn="l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16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marR="0" lvl="0" indent="-1143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 frequency of returning VUS in panel gene testing for cancer has been 21.9 to 33.3%.  </a:t>
            </a:r>
            <a:r>
              <a:rPr lang="en-CA" dirty="0" err="1"/>
              <a:t>Lumish</a:t>
            </a:r>
            <a:r>
              <a:rPr lang="en-CA" dirty="0"/>
              <a:t> 2017 JGC</a:t>
            </a:r>
          </a:p>
          <a:p>
            <a:pPr marL="114300" indent="-114300" algn="l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CCDDC92-ACC8-44B6-A183-50DD8C8B6E07}" type="slidenum">
              <a:rPr lang="en-CA" altLang="en-US" sz="1200"/>
              <a:pPr eaLnBrk="1" hangingPunct="1"/>
              <a:t>17</a:t>
            </a:fld>
            <a:endParaRPr lang="en-CA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latin typeface="Times New Roman" pitchFamily="-1" charset="0"/>
              </a:rPr>
              <a:t>Some</a:t>
            </a:r>
            <a:r>
              <a:rPr lang="en-US" altLang="en-US" baseline="0" dirty="0">
                <a:latin typeface="Times New Roman" pitchFamily="-1" charset="0"/>
              </a:rPr>
              <a:t> publications</a:t>
            </a:r>
          </a:p>
          <a:p>
            <a:pPr marL="114300" indent="-11430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aseline="0" dirty="0">
                <a:latin typeface="Times New Roman" pitchFamily="-1" charset="0"/>
              </a:rPr>
              <a:t>Or limited evidence</a:t>
            </a:r>
            <a:endParaRPr lang="en-US" altLang="en-US" dirty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AC39-1851-48DC-A31F-52C45565B6A5}" type="slidenum">
              <a:rPr lang="en-CA" altLang="en-US" smtClean="0"/>
              <a:pPr/>
              <a:t>18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63822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AC39-1851-48DC-A31F-52C45565B6A5}" type="slidenum">
              <a:rPr lang="en-CA" altLang="en-US" smtClean="0"/>
              <a:pPr/>
              <a:t>19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02236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AC39-1851-48DC-A31F-52C45565B6A5}" type="slidenum">
              <a:rPr lang="en-CA" altLang="en-US" smtClean="0"/>
              <a:pPr/>
              <a:t>20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156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56740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AC39-1851-48DC-A31F-52C45565B6A5}" type="slidenum">
              <a:rPr lang="en-CA" altLang="en-US" smtClean="0"/>
              <a:pPr/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69818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Positive results called</a:t>
            </a:r>
            <a:r>
              <a:rPr lang="en-CA" baseline="0" dirty="0"/>
              <a:t> to patient via WCH and patient receives GC and screening guidance</a:t>
            </a:r>
          </a:p>
          <a:p>
            <a:r>
              <a:rPr lang="en-CA" baseline="0" dirty="0" err="1"/>
              <a:t>Neg</a:t>
            </a:r>
            <a:r>
              <a:rPr lang="en-CA" baseline="0" dirty="0"/>
              <a:t> and VUS, reported via Veritas and WCH available if patient requests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44215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Positive results called</a:t>
            </a:r>
            <a:r>
              <a:rPr lang="en-CA" baseline="0" dirty="0"/>
              <a:t> to patient via WCH and patient receives GC and screening guidance</a:t>
            </a:r>
          </a:p>
          <a:p>
            <a:r>
              <a:rPr lang="en-CA" baseline="0" dirty="0" err="1"/>
              <a:t>Neg</a:t>
            </a:r>
            <a:r>
              <a:rPr lang="en-CA" baseline="0" dirty="0"/>
              <a:t> and VUS, reported via Veritas and WCH available if patient requests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44215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F8098-65B2-46AC-AF68-36DF0D0D64D8}" type="slidenum">
              <a:rPr lang="en-CA" altLang="en-US" smtClean="0"/>
              <a:pPr>
                <a:defRPr/>
              </a:pPr>
              <a:t>24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88948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F8098-65B2-46AC-AF68-36DF0D0D64D8}" type="slidenum">
              <a:rPr lang="en-CA" altLang="en-US" smtClean="0"/>
              <a:pPr>
                <a:defRPr/>
              </a:pPr>
              <a:t>25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88948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Maybe</a:t>
            </a:r>
            <a:r>
              <a:rPr lang="en-CA" baseline="0" dirty="0"/>
              <a:t> physical findings e.g. head circumference, skin findings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F8098-65B2-46AC-AF68-36DF0D0D64D8}" type="slidenum">
              <a:rPr lang="en-CA" altLang="en-US" smtClean="0"/>
              <a:pPr>
                <a:defRPr/>
              </a:pPr>
              <a:t>26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88948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ＭＳ Ｐゴシック" pitchFamily="-1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F8098-65B2-46AC-AF68-36DF0D0D64D8}" type="slidenum">
              <a:rPr lang="en-CA" altLang="en-US" smtClean="0"/>
              <a:pPr>
                <a:defRPr/>
              </a:pPr>
              <a:t>27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20780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ＭＳ Ｐゴシック" pitchFamily="-1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F8098-65B2-46AC-AF68-36DF0D0D64D8}" type="slidenum">
              <a:rPr lang="en-CA" altLang="en-US" smtClean="0"/>
              <a:pPr>
                <a:defRPr/>
              </a:pPr>
              <a:t>28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20780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FDA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credential: 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The Clinical Laboratory Improvement Amendments (CLIA)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Ontario lab credential: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3"/>
              </a:rPr>
              <a:t>licensed by the Ministry of Health and Long Term Care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and holds accreditation from the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4"/>
              </a:rPr>
              <a:t>Ontario Laboratory Accreditation (OLA)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;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under the direction of a Molecular/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Cyto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Geneticist certified by the Canadian College of Medical Geneticist (CCMG);</a:t>
            </a:r>
            <a:r>
              <a:rPr lang="en-CA" sz="1200" b="0" i="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staffed by </a:t>
            </a:r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technologists licensed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by the College of Medical Laboratory Technologists of Ontario.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F8098-65B2-46AC-AF68-36DF0D0D64D8}" type="slidenum">
              <a:rPr lang="en-CA" altLang="en-US" smtClean="0"/>
              <a:pPr>
                <a:defRPr/>
              </a:pPr>
              <a:t>29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2078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F8098-65B2-46AC-AF68-36DF0D0D64D8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8894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AC39-1851-48DC-A31F-52C45565B6A5}" type="slidenum">
              <a:rPr lang="en-CA" altLang="en-US" smtClean="0"/>
              <a:pPr/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8535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AC39-1851-48DC-A31F-52C45565B6A5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6751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BRCA1/2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48181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Li </a:t>
            </a:r>
            <a:r>
              <a:rPr lang="en-CA" dirty="0" err="1"/>
              <a:t>Fraumeni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59159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AC39-1851-48DC-A31F-52C45565B6A5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67043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5849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638800"/>
            <a:ext cx="13065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5768975"/>
            <a:ext cx="2813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8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324600"/>
            <a:ext cx="5486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>
                <a:latin typeface="+mn-lt"/>
              </a:defRPr>
            </a:lvl1pPr>
            <a:lvl2pPr>
              <a:buClr>
                <a:srgbClr val="FF0000"/>
              </a:buClr>
              <a:defRPr>
                <a:latin typeface="+mn-lt"/>
              </a:defRPr>
            </a:lvl2pPr>
            <a:lvl3pPr>
              <a:buClr>
                <a:srgbClr val="FF0000"/>
              </a:buClr>
              <a:defRPr>
                <a:latin typeface="+mn-lt"/>
              </a:defRPr>
            </a:lvl3pPr>
            <a:lvl4pPr>
              <a:buClr>
                <a:srgbClr val="FF0000"/>
              </a:buClr>
              <a:defRPr>
                <a:latin typeface="+mn-lt"/>
              </a:defRPr>
            </a:lvl4pPr>
            <a:lvl5pPr>
              <a:buClr>
                <a:srgbClr val="FF0000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48" y="6241657"/>
            <a:ext cx="587556" cy="5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1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324600"/>
            <a:ext cx="5486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FF0000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FF0000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48" y="6241657"/>
            <a:ext cx="587556" cy="5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091FABD-B9F0-4DC6-BD2A-354B3A5DA9A4}" type="datetime1">
              <a:rPr lang="en-CA" altLang="en-US"/>
              <a:pPr/>
              <a:t>2020-10-19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6BD2B55-1008-4876-A162-273DC174F8B0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dynacare.ca/DYN/media/DYN/Pdf/Next/Color-Patient-Brochure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mmaparentingcenter.com/wp-content/uploads/2012/11/Dad-with-Twins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mmaparentingcenter.com/wp-content/uploads/2012/11/Dad-with-Twins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mmaparentingcenter.com/wp-content/uploads/2012/11/Dad-with-Twin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297240D-709A-4CB4-8768-82E4C4A6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Disclaimer</a:t>
            </a:r>
            <a:endParaRPr lang="en-CA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1C87A93-E37F-4A20-97D5-B38C8300A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1800" i="1"/>
              <a:t>This presentation is for educational purposes only and should not be used as a substitute for clinical judgement.  GEC-KO aims to aid the practicing clinician by providing informed opinions regarding genetic services that have been developed in a rigorous and evidence-based manner. Physicians must use their own clinical judgement in addition to published articles and the information presented herein. GEC-KO assumes no responsibility or liability resulting from the use of information contained herein.  </a:t>
            </a:r>
            <a:endParaRPr lang="en-CA" altLang="en-US" sz="1800"/>
          </a:p>
          <a:p>
            <a:endParaRPr lang="en-CA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CA" sz="4000" dirty="0"/>
              <a:t>What are gene panels?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406315"/>
            <a:ext cx="8856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May be disease specific (e.g. breast cancer genes only) or very broad (e.g. pan-cancer, whole exome)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140" y="1412776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Panel testing examines multiple genes (2-1,000s) at one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76066"/>
            <a:ext cx="885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Technology is variable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024" y="3039343"/>
            <a:ext cx="863997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Targeted mutations: known pathogenic variants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024" y="3524815"/>
            <a:ext cx="863997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Next generation sequencing: read through coding regions of a gene and compare patient’s sequence to reference sequence looking for variation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024" y="4767535"/>
            <a:ext cx="863997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Deletion/duplication: extra or missing pieces of DNA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024" y="2535287"/>
            <a:ext cx="863997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Platforms: sophisticated vs. more sophisticated</a:t>
            </a:r>
          </a:p>
        </p:txBody>
      </p:sp>
    </p:spTree>
    <p:extLst>
      <p:ext uri="{BB962C8B-B14F-4D97-AF65-F5344CB8AC3E}">
        <p14:creationId xmlns:p14="http://schemas.microsoft.com/office/powerpoint/2010/main" val="391464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CA" sz="4000" dirty="0"/>
              <a:t>When are gene panels useful?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140" y="1772816"/>
            <a:ext cx="8856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When a pathogenic variant in one of several genes may explain a clinical feature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268760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Genetic heterogeneity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10" y="2660719"/>
            <a:ext cx="8856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Long QT syndrome: inherited risk for QT prolongation caused by mutations in </a:t>
            </a:r>
            <a:r>
              <a:rPr lang="en-CA" sz="2400" i="1" dirty="0"/>
              <a:t>LQT1, LQT2, LQT3 </a:t>
            </a:r>
            <a:r>
              <a:rPr lang="en-CA" sz="2400" dirty="0"/>
              <a:t>or ~12 others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10" y="3534107"/>
            <a:ext cx="8856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Noonan syndrome: </a:t>
            </a:r>
            <a:r>
              <a:rPr lang="en-CA" sz="2400" i="1" dirty="0"/>
              <a:t>BRAF, KRAS, MAP2K1, NRAS, PTPN11, RAF1, RIT1, SOS1</a:t>
            </a:r>
            <a:r>
              <a:rPr lang="en-CA" sz="2400" dirty="0"/>
              <a:t>, and more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10" y="4437112"/>
            <a:ext cx="8856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CA" sz="2400" dirty="0"/>
              <a:t>Autism spectrum disorder, plus other features: </a:t>
            </a:r>
            <a:r>
              <a:rPr lang="en-CA" sz="2400" i="1" dirty="0"/>
              <a:t>PTEN</a:t>
            </a:r>
            <a:r>
              <a:rPr lang="en-CA" sz="2400" dirty="0"/>
              <a:t> (Cowden syndrome), </a:t>
            </a:r>
            <a:r>
              <a:rPr lang="en-CA" sz="2400" i="1" dirty="0"/>
              <a:t>MeCP2 </a:t>
            </a:r>
            <a:r>
              <a:rPr lang="en-CA" sz="2400" dirty="0"/>
              <a:t>(</a:t>
            </a:r>
            <a:r>
              <a:rPr lang="en-CA" sz="2400" dirty="0" err="1"/>
              <a:t>Rett</a:t>
            </a:r>
            <a:r>
              <a:rPr lang="en-CA" sz="2400" dirty="0"/>
              <a:t> syndrome),  </a:t>
            </a:r>
            <a:r>
              <a:rPr lang="en-CA" sz="2400" i="1" dirty="0"/>
              <a:t>NF1</a:t>
            </a:r>
            <a:r>
              <a:rPr lang="en-CA" sz="2400" dirty="0"/>
              <a:t> (neurofibromatosis)</a:t>
            </a:r>
          </a:p>
        </p:txBody>
      </p:sp>
    </p:spTree>
    <p:extLst>
      <p:ext uri="{BB962C8B-B14F-4D97-AF65-F5344CB8AC3E}">
        <p14:creationId xmlns:p14="http://schemas.microsoft.com/office/powerpoint/2010/main" val="6481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/>
              <a:t>Five facts about hereditary cancer panels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980728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CA" altLang="en-US" sz="2400" dirty="0"/>
              <a:t>1. M</a:t>
            </a:r>
            <a:r>
              <a:rPr lang="en-CA" sz="2400" dirty="0"/>
              <a:t>aybe more efficient and cost effective than testing gene by gene</a:t>
            </a: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154588"/>
              </p:ext>
            </p:extLst>
          </p:nvPr>
        </p:nvGraphicFramePr>
        <p:xfrm>
          <a:off x="179510" y="2132856"/>
          <a:ext cx="8856986" cy="456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841">
                <a:tc>
                  <a:txBody>
                    <a:bodyPr/>
                    <a:lstStyle/>
                    <a:p>
                      <a:r>
                        <a:rPr lang="en-CA" dirty="0"/>
                        <a:t>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Gene(s)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Main associated</a:t>
                      </a:r>
                      <a:r>
                        <a:rPr lang="en-CA" baseline="0" dirty="0"/>
                        <a:t> cancers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471">
                <a:tc>
                  <a:txBody>
                    <a:bodyPr/>
                    <a:lstStyle/>
                    <a:p>
                      <a:r>
                        <a:rPr lang="en-CA" dirty="0"/>
                        <a:t>Hereditary</a:t>
                      </a:r>
                      <a:r>
                        <a:rPr lang="en-CA" baseline="0" dirty="0"/>
                        <a:t> breast and ovarian cancer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i="1" dirty="0"/>
                        <a:t>BRCA1,</a:t>
                      </a:r>
                      <a:r>
                        <a:rPr lang="en-CA" i="1" baseline="0" dirty="0"/>
                        <a:t> BRCA2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Breast, Ovarian, Prostate, Pancreatic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471">
                <a:tc>
                  <a:txBody>
                    <a:bodyPr/>
                    <a:lstStyle/>
                    <a:p>
                      <a:r>
                        <a:rPr lang="en-CA" dirty="0"/>
                        <a:t>Lynch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i="1" dirty="0"/>
                        <a:t>MLH1,</a:t>
                      </a:r>
                      <a:r>
                        <a:rPr lang="en-CA" i="1" baseline="0" dirty="0"/>
                        <a:t> MSH2, MSH6, PMS2, EPCAM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Colorectal, Endometrial, Ovarian, Stomach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344">
                <a:tc>
                  <a:txBody>
                    <a:bodyPr/>
                    <a:lstStyle/>
                    <a:p>
                      <a:r>
                        <a:rPr lang="en-CA" dirty="0"/>
                        <a:t>Li</a:t>
                      </a:r>
                      <a:r>
                        <a:rPr lang="en-CA" baseline="0" dirty="0"/>
                        <a:t>-</a:t>
                      </a:r>
                      <a:r>
                        <a:rPr lang="en-CA" baseline="0" dirty="0" err="1"/>
                        <a:t>Fraumeni</a:t>
                      </a:r>
                      <a:r>
                        <a:rPr lang="en-CA" baseline="0" dirty="0"/>
                        <a:t> syndrome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i="1" dirty="0"/>
                        <a:t>p53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 tissue sarcoma, Osteosarcoma, Breast, Brain, </a:t>
                      </a:r>
                      <a:r>
                        <a:rPr lang="en-CA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Leukemias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r>
                        <a:rPr lang="en-CA" dirty="0"/>
                        <a:t>Cowden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i="1" dirty="0"/>
                        <a:t>PTEN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Thyroid, Breast, Endometrial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r>
                        <a:rPr lang="en-CA" dirty="0" err="1"/>
                        <a:t>Peutz-Jeghers</a:t>
                      </a:r>
                      <a:r>
                        <a:rPr lang="en-CA" baseline="0" dirty="0"/>
                        <a:t> syndrome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i="1" dirty="0"/>
                        <a:t>STK11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Colorectal, Gastric, Pancreatic, Breast, Ovarian, Sex cord tumors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Hereditary diffuse gastric cancer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/>
                        <a:t>CDH1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Diffuse gastric cancer, Lobular breast cancer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580112" y="2564904"/>
            <a:ext cx="720080" cy="2880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554893" y="4077072"/>
            <a:ext cx="720080" cy="2880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6372200" y="4517504"/>
            <a:ext cx="720080" cy="2880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580112" y="5229200"/>
            <a:ext cx="720080" cy="2880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508104" y="6093296"/>
            <a:ext cx="720080" cy="2880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287797" y="2544936"/>
            <a:ext cx="792000" cy="288032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7884456" y="3140968"/>
            <a:ext cx="792000" cy="288032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6300192" y="5229200"/>
            <a:ext cx="792000" cy="288032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5580112" y="3140968"/>
            <a:ext cx="1044000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508104" y="4941168"/>
            <a:ext cx="1044000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660232" y="3140968"/>
            <a:ext cx="1152000" cy="2880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7092280" y="4509120"/>
            <a:ext cx="1152000" cy="2880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179512" y="1516722"/>
            <a:ext cx="88560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CA" sz="2200" dirty="0"/>
              <a:t>Clinical overlap among syndromes</a:t>
            </a:r>
          </a:p>
        </p:txBody>
      </p:sp>
    </p:spTree>
    <p:extLst>
      <p:ext uri="{BB962C8B-B14F-4D97-AF65-F5344CB8AC3E}">
        <p14:creationId xmlns:p14="http://schemas.microsoft.com/office/powerpoint/2010/main" val="396919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/>
              <a:t>Five facts about hereditary cancer panels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1. M</a:t>
            </a: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aybe more efficient and cost effective than testing gene by gene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/>
              <a:t>2. </a:t>
            </a:r>
            <a:r>
              <a:rPr lang="en-US" sz="2400" dirty="0"/>
              <a:t>They are extremely variable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140" y="2020778"/>
            <a:ext cx="8856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CA" sz="2000" dirty="0"/>
              <a:t>Cancer type: e.g. breast specific or pan-cancer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2524834"/>
            <a:ext cx="8856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CA" sz="2000" dirty="0"/>
              <a:t>Genes included: e.g. high risk (</a:t>
            </a:r>
            <a:r>
              <a:rPr lang="en-CA" sz="2000" i="1" dirty="0"/>
              <a:t>BRCA1</a:t>
            </a:r>
            <a:r>
              <a:rPr lang="en-CA" sz="2000" dirty="0"/>
              <a:t>) vs moderate risk </a:t>
            </a:r>
            <a:r>
              <a:rPr lang="en-CA" sz="2000" i="1" dirty="0"/>
              <a:t>(PALB2)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000" y="3028890"/>
            <a:ext cx="8856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CA" sz="2000" dirty="0"/>
              <a:t>Technology: various platforms and software used</a:t>
            </a:r>
            <a:endParaRPr lang="en-CA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3532946"/>
            <a:ext cx="8856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CA" sz="2000" dirty="0"/>
              <a:t>Interpretation: variant classification as per guidelines and clinical interpretation</a:t>
            </a:r>
            <a:endParaRPr lang="en-CA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1240"/>
            <a:ext cx="3377952" cy="231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3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/>
              <a:t>Five facts about hereditary cancer panels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9512" y="1484784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They are extremely variable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88840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/>
              <a:t>3. </a:t>
            </a:r>
            <a:r>
              <a:rPr lang="en-US" sz="2400" dirty="0"/>
              <a:t>There is a higher chance to identify a result with clinical utility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664820" cy="29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997" y="2564904"/>
            <a:ext cx="88605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alibri" panose="020F0502020204030204" pitchFamily="34" charset="0"/>
              <a:buChar char="─"/>
            </a:pPr>
            <a:r>
              <a:rPr lang="en-US" altLang="en-US" sz="2000" dirty="0">
                <a:latin typeface="+mn-lt"/>
              </a:rPr>
              <a:t>Retrospective study of 35,409 women with a single diagnosis of breast cancer who underwent panel testing</a:t>
            </a:r>
          </a:p>
          <a:p>
            <a:pPr marL="8001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+mn-lt"/>
              </a:rPr>
              <a:t>93.2% (32,993) met testing criteria for </a:t>
            </a:r>
            <a:r>
              <a:rPr lang="en-US" altLang="en-US" sz="2000" i="1" dirty="0">
                <a:latin typeface="+mn-lt"/>
              </a:rPr>
              <a:t>BRCA1 </a:t>
            </a:r>
            <a:r>
              <a:rPr lang="en-US" altLang="en-US" sz="2000" dirty="0">
                <a:latin typeface="+mn-lt"/>
              </a:rPr>
              <a:t>and </a:t>
            </a:r>
            <a:r>
              <a:rPr lang="en-US" altLang="en-US" sz="2000" i="1" dirty="0">
                <a:latin typeface="+mn-lt"/>
              </a:rPr>
              <a:t>BRCA2</a:t>
            </a:r>
            <a:endParaRPr lang="en-US" altLang="en-US" sz="20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Calibri" panose="020F0502020204030204" pitchFamily="34" charset="0"/>
              <a:buChar char="─"/>
            </a:pPr>
            <a:r>
              <a:rPr lang="en-CA" sz="2000" dirty="0"/>
              <a:t>9.3% (3,305) carried at least one pathogenic gene change; 48.4% in </a:t>
            </a:r>
            <a:r>
              <a:rPr lang="en-CA" sz="2000" i="1" dirty="0"/>
              <a:t>BRCA1/2</a:t>
            </a:r>
            <a:endParaRPr lang="en-US" altLang="en-US" sz="2000" i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4077072"/>
            <a:ext cx="7416824" cy="277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-248" y="6525344"/>
            <a:ext cx="2340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/>
              <a:t>Buys 2017 Cancer; 123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980728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1. M</a:t>
            </a: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aybe more efficient and cost effective than testing gene by gene</a:t>
            </a:r>
          </a:p>
        </p:txBody>
      </p:sp>
    </p:spTree>
    <p:extLst>
      <p:ext uri="{BB962C8B-B14F-4D97-AF65-F5344CB8AC3E}">
        <p14:creationId xmlns:p14="http://schemas.microsoft.com/office/powerpoint/2010/main" val="37258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/>
              <a:t>Five facts about hereditary cancer panels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9512" y="1484784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They are extremely variable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88840"/>
            <a:ext cx="8856000" cy="46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There is a higher chance to identify a result with clinical utility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2492896"/>
            <a:ext cx="8856000" cy="46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/>
              <a:t>4. </a:t>
            </a:r>
            <a:r>
              <a:rPr lang="en-US" sz="2400" dirty="0"/>
              <a:t>There is a higher chance to identify uncertain information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62" y="3276686"/>
            <a:ext cx="4729570" cy="8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47758495"/>
              </p:ext>
            </p:extLst>
          </p:nvPr>
        </p:nvGraphicFramePr>
        <p:xfrm>
          <a:off x="2011728" y="3953504"/>
          <a:ext cx="4621066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0504" y="42210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22-33% of gene panel test results are VUS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1334" y="3212976"/>
            <a:ext cx="1403664" cy="9304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179512" y="980728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1. M</a:t>
            </a: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aybe more efficient and cost effective than testing gene by gene</a:t>
            </a:r>
          </a:p>
        </p:txBody>
      </p:sp>
    </p:spTree>
    <p:extLst>
      <p:ext uri="{BB962C8B-B14F-4D97-AF65-F5344CB8AC3E}">
        <p14:creationId xmlns:p14="http://schemas.microsoft.com/office/powerpoint/2010/main" val="30583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/>
              <a:t>Five facts about hereditary cancer panels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9512" y="1484784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They are extremely variable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88840"/>
            <a:ext cx="8856000" cy="46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There is a higher chance to identify a result with clinical utility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2492896"/>
            <a:ext cx="8856000" cy="46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/>
              <a:t>4. </a:t>
            </a:r>
            <a:r>
              <a:rPr lang="en-US" sz="2400" dirty="0"/>
              <a:t>There is a higher chance to identify uncertain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2996952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B0F0"/>
              </a:buClr>
            </a:pPr>
            <a:r>
              <a:rPr lang="en-CA" sz="2400" dirty="0"/>
              <a:t>VUS result: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en-CA" sz="2400" dirty="0"/>
              <a:t>Are associated increased distress</a:t>
            </a:r>
          </a:p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en-CA" sz="2400" dirty="0"/>
              <a:t>Are higher among ethnic minority groups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"/>
            </a:pPr>
            <a:r>
              <a:rPr lang="en-CA" sz="2400" dirty="0"/>
              <a:t>Are often not well understood</a:t>
            </a:r>
          </a:p>
          <a:p>
            <a:pPr marL="800100" lvl="1" indent="-342900">
              <a:buClr>
                <a:srgbClr val="00B0F0"/>
              </a:buClr>
              <a:buFont typeface="Calibri" panose="020F0502020204030204" pitchFamily="34" charset="0"/>
              <a:buChar char="─"/>
            </a:pPr>
            <a:r>
              <a:rPr lang="en-CA" sz="2400" dirty="0"/>
              <a:t>64% of those who received a VUS reported they had received a negative result</a:t>
            </a:r>
          </a:p>
          <a:p>
            <a:pPr marL="800100" lvl="1" indent="-342900">
              <a:buClr>
                <a:srgbClr val="00B0F0"/>
              </a:buClr>
              <a:buFont typeface="Calibri" panose="020F0502020204030204" pitchFamily="34" charset="0"/>
              <a:buChar char="─"/>
            </a:pPr>
            <a:r>
              <a:rPr lang="en-CA" sz="2400" dirty="0"/>
              <a:t>35% reported the intention to increase cancer screening, despite recommendations for family and personal history based screening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8302" y="6444044"/>
            <a:ext cx="2857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err="1"/>
              <a:t>Lumish</a:t>
            </a:r>
            <a:r>
              <a:rPr lang="en-CA" sz="1400" dirty="0"/>
              <a:t> 2017 J Genet Counsel; </a:t>
            </a:r>
            <a:r>
              <a:rPr lang="en-CA" sz="1400" dirty="0" err="1"/>
              <a:t>Epub</a:t>
            </a:r>
            <a:r>
              <a:rPr lang="en-CA" sz="1400" dirty="0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980728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1. M</a:t>
            </a: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aybe more efficient and cost effective than testing gene by gene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26141688"/>
              </p:ext>
            </p:extLst>
          </p:nvPr>
        </p:nvGraphicFramePr>
        <p:xfrm>
          <a:off x="35793" y="4411674"/>
          <a:ext cx="2595784" cy="198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664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0364" y="125760"/>
            <a:ext cx="8363272" cy="1143000"/>
          </a:xfrm>
        </p:spPr>
        <p:txBody>
          <a:bodyPr/>
          <a:lstStyle/>
          <a:p>
            <a:r>
              <a:rPr lang="en-CA" altLang="en-US" sz="3600" dirty="0"/>
              <a:t>Five facts about hereditary cancer panels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22" y="3717032"/>
            <a:ext cx="5054050" cy="784019"/>
          </a:xfrm>
          <a:prstGeom prst="rect">
            <a:avLst/>
          </a:prstGeom>
          <a:noFill/>
          <a:ln w="9525">
            <a:solidFill>
              <a:srgbClr val="1094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34327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8932" r="6547" b="12667"/>
          <a:stretch/>
        </p:blipFill>
        <p:spPr bwMode="auto">
          <a:xfrm>
            <a:off x="4355976" y="4581128"/>
            <a:ext cx="3366187" cy="1209760"/>
          </a:xfrm>
          <a:prstGeom prst="rect">
            <a:avLst/>
          </a:prstGeom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4947475"/>
            <a:ext cx="504056" cy="201648"/>
          </a:xfrm>
          <a:prstGeom prst="rect">
            <a:avLst/>
          </a:prstGeom>
          <a:noFill/>
          <a:ln>
            <a:solidFill>
              <a:srgbClr val="109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899592" y="5523539"/>
            <a:ext cx="504056" cy="2016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323528" y="6033482"/>
            <a:ext cx="84604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CA" sz="2000" dirty="0"/>
              <a:t>Management may not be modified any more than family history-based risk assessment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1484784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They are extremely variable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988840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CA" altLang="en-US" dirty="0"/>
              <a:t>3. </a:t>
            </a:r>
            <a:r>
              <a:rPr lang="en-US" dirty="0"/>
              <a:t>There is a higher chance to identify a result with clinical utility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2492896"/>
            <a:ext cx="8856000" cy="46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There is a higher chance to identify uncertain information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2996952"/>
            <a:ext cx="8856000" cy="46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CA" altLang="en-US" sz="2400" dirty="0"/>
              <a:t>5. </a:t>
            </a:r>
            <a:r>
              <a:rPr lang="en-CA" sz="2400" dirty="0"/>
              <a:t>Not all hereditary cancer panel results are clinically actionable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980728"/>
            <a:ext cx="885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1. M</a:t>
            </a: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aybe more efficient and cost effective than testing gene by gene</a:t>
            </a:r>
          </a:p>
        </p:txBody>
      </p:sp>
    </p:spTree>
    <p:extLst>
      <p:ext uri="{BB962C8B-B14F-4D97-AF65-F5344CB8AC3E}">
        <p14:creationId xmlns:p14="http://schemas.microsoft.com/office/powerpoint/2010/main" val="28252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Hereditary cancer panel results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512" y="1944328"/>
            <a:ext cx="1368000" cy="6912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Negative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512" y="3702045"/>
            <a:ext cx="1368000" cy="6912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Positive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512" y="5157193"/>
            <a:ext cx="1404000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Variant of Uncertain Significance (VUS)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1720" y="1563665"/>
            <a:ext cx="3888432" cy="6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True Negative: </a:t>
            </a:r>
          </a:p>
          <a:p>
            <a:pPr algn="ctr"/>
            <a:r>
              <a:rPr lang="en-CA" dirty="0"/>
              <a:t>familial pathogenic variant not found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1720" y="2356472"/>
            <a:ext cx="3888432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Uninformative:</a:t>
            </a:r>
          </a:p>
          <a:p>
            <a:pPr algn="ctr"/>
            <a:r>
              <a:rPr lang="en-CA" dirty="0"/>
              <a:t>no known pathogenic variant found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1680" y="3685319"/>
            <a:ext cx="2592288" cy="6912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Pathogenic or likely pathogenic variant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73080" y="1563665"/>
            <a:ext cx="2475384" cy="6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Reassurance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73080" y="2356472"/>
            <a:ext cx="2475384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Family/personal history based screening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51850" y="3465056"/>
            <a:ext cx="4340630" cy="46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Guideline-based screening &amp; management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35695" y="5200014"/>
            <a:ext cx="3888433" cy="9944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Uninformative:</a:t>
            </a:r>
          </a:p>
          <a:p>
            <a:pPr algn="ctr"/>
            <a:r>
              <a:rPr lang="en-CA" dirty="0"/>
              <a:t>Neither confirms nor rules out hereditary cancer predisposition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88224" y="4833216"/>
            <a:ext cx="2511896" cy="5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Family/personal history based screening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09141" y="4030957"/>
            <a:ext cx="2583139" cy="6912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Cancer risk not clear</a:t>
            </a:r>
          </a:p>
          <a:p>
            <a:pPr algn="ctr"/>
            <a:r>
              <a:rPr lang="en-CA" dirty="0"/>
              <a:t>No published guidelines</a:t>
            </a:r>
          </a:p>
        </p:txBody>
      </p:sp>
      <p:cxnSp>
        <p:nvCxnSpPr>
          <p:cNvPr id="22" name="Straight Arrow Connector 21"/>
          <p:cNvCxnSpPr>
            <a:stCxn id="4" idx="3"/>
            <a:endCxn id="7" idx="1"/>
          </p:cNvCxnSpPr>
          <p:nvPr/>
        </p:nvCxnSpPr>
        <p:spPr>
          <a:xfrm flipV="1">
            <a:off x="1547512" y="1887665"/>
            <a:ext cx="504208" cy="402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3"/>
            <a:endCxn id="8" idx="1"/>
          </p:cNvCxnSpPr>
          <p:nvPr/>
        </p:nvCxnSpPr>
        <p:spPr>
          <a:xfrm>
            <a:off x="1547512" y="2289967"/>
            <a:ext cx="504208" cy="390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11" idx="1"/>
          </p:cNvCxnSpPr>
          <p:nvPr/>
        </p:nvCxnSpPr>
        <p:spPr>
          <a:xfrm>
            <a:off x="5940152" y="2680472"/>
            <a:ext cx="332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3"/>
            <a:endCxn id="10" idx="1"/>
          </p:cNvCxnSpPr>
          <p:nvPr/>
        </p:nvCxnSpPr>
        <p:spPr>
          <a:xfrm>
            <a:off x="5940152" y="1887665"/>
            <a:ext cx="332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9" idx="1"/>
          </p:cNvCxnSpPr>
          <p:nvPr/>
        </p:nvCxnSpPr>
        <p:spPr>
          <a:xfrm flipV="1">
            <a:off x="1547512" y="4030958"/>
            <a:ext cx="144168" cy="16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3"/>
            <a:endCxn id="12" idx="1"/>
          </p:cNvCxnSpPr>
          <p:nvPr/>
        </p:nvCxnSpPr>
        <p:spPr>
          <a:xfrm flipV="1">
            <a:off x="4283968" y="3699056"/>
            <a:ext cx="267882" cy="331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3"/>
            <a:endCxn id="20" idx="1"/>
          </p:cNvCxnSpPr>
          <p:nvPr/>
        </p:nvCxnSpPr>
        <p:spPr>
          <a:xfrm>
            <a:off x="4283968" y="4030958"/>
            <a:ext cx="225173" cy="345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15" idx="1"/>
          </p:cNvCxnSpPr>
          <p:nvPr/>
        </p:nvCxnSpPr>
        <p:spPr>
          <a:xfrm>
            <a:off x="1583512" y="5697253"/>
            <a:ext cx="2521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800710" y="6194491"/>
            <a:ext cx="2655913" cy="5180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Periodic reclassification</a:t>
            </a:r>
          </a:p>
        </p:txBody>
      </p:sp>
      <p:cxnSp>
        <p:nvCxnSpPr>
          <p:cNvPr id="50" name="Elbow Connector 49"/>
          <p:cNvCxnSpPr>
            <a:stCxn id="20" idx="3"/>
            <a:endCxn id="17" idx="0"/>
          </p:cNvCxnSpPr>
          <p:nvPr/>
        </p:nvCxnSpPr>
        <p:spPr>
          <a:xfrm>
            <a:off x="7092280" y="4376596"/>
            <a:ext cx="751892" cy="4566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5" idx="2"/>
            <a:endCxn id="48" idx="1"/>
          </p:cNvCxnSpPr>
          <p:nvPr/>
        </p:nvCxnSpPr>
        <p:spPr>
          <a:xfrm rot="16200000" flipH="1">
            <a:off x="4660792" y="5313612"/>
            <a:ext cx="259038" cy="20207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3"/>
            <a:endCxn id="17" idx="1"/>
          </p:cNvCxnSpPr>
          <p:nvPr/>
        </p:nvCxnSpPr>
        <p:spPr>
          <a:xfrm flipV="1">
            <a:off x="5724128" y="5103216"/>
            <a:ext cx="864096" cy="594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20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Hereditary cancer panel results:</a:t>
            </a:r>
            <a:br>
              <a:rPr lang="en-CA" sz="3600" dirty="0"/>
            </a:br>
            <a:r>
              <a:rPr lang="en-CA" sz="3600" i="1" dirty="0"/>
              <a:t>When</a:t>
            </a:r>
            <a:r>
              <a:rPr lang="en-CA" sz="3600" dirty="0"/>
              <a:t> can I refer to genetics?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0000" y="1772816"/>
            <a:ext cx="8064000" cy="78007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SzPct val="130000"/>
              <a:buBlip>
                <a:blip r:embed="rId3"/>
              </a:buBlip>
            </a:pPr>
            <a:r>
              <a:rPr lang="en-CA" sz="2400" dirty="0">
                <a:solidFill>
                  <a:schemeClr val="dk1"/>
                </a:solidFill>
              </a:rPr>
              <a:t>There is no personal or family history suspicious of hereditary cancer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3377957"/>
            <a:ext cx="1368000" cy="6912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Positive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91680" y="3361231"/>
            <a:ext cx="2592288" cy="6912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Pathogenic or likely pathogenic variant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51850" y="3140968"/>
            <a:ext cx="4340630" cy="46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Guideline-based screening &amp; management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88224" y="4509128"/>
            <a:ext cx="2511896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trike="sngStrike" dirty="0">
                <a:solidFill>
                  <a:schemeClr val="bg1">
                    <a:lumMod val="50000"/>
                  </a:schemeClr>
                </a:solidFill>
              </a:rPr>
              <a:t>Family/personal history based screening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09141" y="3706869"/>
            <a:ext cx="2583139" cy="6912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trike="sngStrike" dirty="0">
                <a:solidFill>
                  <a:schemeClr val="bg1">
                    <a:lumMod val="50000"/>
                  </a:schemeClr>
                </a:solidFill>
              </a:rPr>
              <a:t>Cancer risk not clear</a:t>
            </a:r>
          </a:p>
          <a:p>
            <a:pPr algn="ctr"/>
            <a:r>
              <a:rPr lang="en-CA" strike="sngStrike" dirty="0">
                <a:solidFill>
                  <a:schemeClr val="bg1">
                    <a:lumMod val="50000"/>
                  </a:schemeClr>
                </a:solidFill>
              </a:rPr>
              <a:t>No published guidelines</a:t>
            </a:r>
          </a:p>
        </p:txBody>
      </p:sp>
      <p:cxnSp>
        <p:nvCxnSpPr>
          <p:cNvPr id="14" name="Straight Arrow Connector 13"/>
          <p:cNvCxnSpPr>
            <a:stCxn id="9" idx="3"/>
            <a:endCxn id="10" idx="1"/>
          </p:cNvCxnSpPr>
          <p:nvPr/>
        </p:nvCxnSpPr>
        <p:spPr>
          <a:xfrm flipV="1">
            <a:off x="1547512" y="3706870"/>
            <a:ext cx="144168" cy="16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11" idx="1"/>
          </p:cNvCxnSpPr>
          <p:nvPr/>
        </p:nvCxnSpPr>
        <p:spPr>
          <a:xfrm flipV="1">
            <a:off x="4283968" y="3374968"/>
            <a:ext cx="267882" cy="331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  <a:endCxn id="13" idx="1"/>
          </p:cNvCxnSpPr>
          <p:nvPr/>
        </p:nvCxnSpPr>
        <p:spPr>
          <a:xfrm>
            <a:off x="4283968" y="3706870"/>
            <a:ext cx="225173" cy="3456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3"/>
            <a:endCxn id="12" idx="0"/>
          </p:cNvCxnSpPr>
          <p:nvPr/>
        </p:nvCxnSpPr>
        <p:spPr>
          <a:xfrm>
            <a:off x="7092280" y="4052508"/>
            <a:ext cx="751892" cy="45662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altLang="en-US" dirty="0"/>
              <a:t>Hereditary Cancer Panels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13B3B5-F4DF-47F1-8743-CDB7F14BC6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8396" y="3284984"/>
            <a:ext cx="7987208" cy="918102"/>
          </a:xfrm>
        </p:spPr>
        <p:txBody>
          <a:bodyPr/>
          <a:lstStyle/>
          <a:p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Developed by Ms. Shawna Morrison, Dr. Judith Allanson and Dr. June Carroll (2017)</a:t>
            </a:r>
          </a:p>
        </p:txBody>
      </p:sp>
    </p:spTree>
    <p:extLst>
      <p:ext uri="{BB962C8B-B14F-4D97-AF65-F5344CB8AC3E}">
        <p14:creationId xmlns:p14="http://schemas.microsoft.com/office/powerpoint/2010/main" val="44914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Hereditary cancer panel results:</a:t>
            </a:r>
            <a:br>
              <a:rPr lang="en-CA" sz="3600" dirty="0"/>
            </a:br>
            <a:r>
              <a:rPr lang="en-CA" sz="3600" i="1" dirty="0"/>
              <a:t>When</a:t>
            </a:r>
            <a:r>
              <a:rPr lang="en-CA" sz="3600" dirty="0"/>
              <a:t> can I refer to genetics?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1560" y="1701730"/>
            <a:ext cx="8064896" cy="122321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SzPct val="130000"/>
              <a:buBlip>
                <a:blip r:embed="rId3"/>
              </a:buBlip>
            </a:pPr>
            <a:r>
              <a:rPr lang="en-CA" sz="2400" dirty="0"/>
              <a:t>You have a high degree of suspicion of a hereditary cancer based on personal and/or family history red flags, regardless of results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43808" y="3236127"/>
            <a:ext cx="4968551" cy="691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Uninformative:</a:t>
            </a:r>
          </a:p>
          <a:p>
            <a:pPr algn="ctr"/>
            <a:r>
              <a:rPr lang="en-CA" dirty="0"/>
              <a:t>no known pathogenic variant found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43808" y="4388255"/>
            <a:ext cx="4968551" cy="69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Pathogenic or likely pathogenic variant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43808" y="5425247"/>
            <a:ext cx="6192688" cy="691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Uninformative:</a:t>
            </a:r>
          </a:p>
          <a:p>
            <a:pPr algn="ctr"/>
            <a:r>
              <a:rPr lang="en-CA" dirty="0"/>
              <a:t>Neither confirms nor rules out hereditary cancer predisposition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1560" y="3212976"/>
            <a:ext cx="1980000" cy="6912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Negative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1560" y="4388255"/>
            <a:ext cx="1980000" cy="6912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Positive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1560" y="5396367"/>
            <a:ext cx="1980000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Variant of Uncertain Significance (VUS)</a:t>
            </a:r>
          </a:p>
        </p:txBody>
      </p:sp>
    </p:spTree>
    <p:extLst>
      <p:ext uri="{BB962C8B-B14F-4D97-AF65-F5344CB8AC3E}">
        <p14:creationId xmlns:p14="http://schemas.microsoft.com/office/powerpoint/2010/main" val="2561399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1</a:t>
            </a:r>
            <a:endParaRPr lang="en-US" sz="3600" i="1" dirty="0"/>
          </a:p>
        </p:txBody>
      </p:sp>
      <p:pic>
        <p:nvPicPr>
          <p:cNvPr id="133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54" y="3213924"/>
            <a:ext cx="2853128" cy="18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3907279" y="1196752"/>
            <a:ext cx="2896969" cy="2112666"/>
            <a:chOff x="3356859" y="1844824"/>
            <a:chExt cx="2896969" cy="211266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779372" y="2069756"/>
              <a:ext cx="241668" cy="1909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34388" y="2947999"/>
              <a:ext cx="241668" cy="1909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4932040" y="2832091"/>
              <a:ext cx="1231978" cy="104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5577433" y="2174250"/>
              <a:ext cx="2679" cy="6600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9" idx="0"/>
            </p:cNvCxnSpPr>
            <p:nvPr/>
          </p:nvCxnSpPr>
          <p:spPr bwMode="auto">
            <a:xfrm>
              <a:off x="4925474" y="3429000"/>
              <a:ext cx="245772" cy="3311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4607481" y="3766503"/>
              <a:ext cx="241668" cy="1909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3815387" y="1844824"/>
              <a:ext cx="1456299" cy="165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 bwMode="auto">
            <a:xfrm>
              <a:off x="5050412" y="3760158"/>
              <a:ext cx="241668" cy="190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4932040" y="3140968"/>
              <a:ext cx="0" cy="3491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6112536" y="3065469"/>
              <a:ext cx="4811" cy="2143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1"/>
              <a:endCxn id="23" idx="6"/>
            </p:cNvCxnSpPr>
            <p:nvPr/>
          </p:nvCxnSpPr>
          <p:spPr bwMode="auto">
            <a:xfrm flipH="1">
              <a:off x="5436096" y="2165250"/>
              <a:ext cx="343276" cy="9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 bwMode="auto">
            <a:xfrm>
              <a:off x="5194428" y="2078756"/>
              <a:ext cx="241668" cy="190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4932040" y="2834331"/>
              <a:ext cx="0" cy="11319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 bwMode="auto">
            <a:xfrm>
              <a:off x="6012160" y="2947999"/>
              <a:ext cx="241668" cy="190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6132993" y="2842554"/>
              <a:ext cx="0" cy="10212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6012160" y="3279780"/>
              <a:ext cx="241668" cy="1230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 bwMode="auto">
            <a:xfrm>
              <a:off x="3707904" y="2052350"/>
              <a:ext cx="241668" cy="190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3815387" y="1861364"/>
              <a:ext cx="0" cy="1947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5271686" y="1865130"/>
              <a:ext cx="0" cy="1947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4692080" y="3435346"/>
              <a:ext cx="233394" cy="3311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5148064" y="3140968"/>
              <a:ext cx="337207" cy="2308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 bwMode="auto">
            <a:xfrm>
              <a:off x="3707904" y="2909412"/>
              <a:ext cx="241668" cy="1909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54" name="Straight Connector 53"/>
            <p:cNvCxnSpPr>
              <a:stCxn id="31" idx="2"/>
              <a:endCxn id="53" idx="0"/>
            </p:cNvCxnSpPr>
            <p:nvPr/>
          </p:nvCxnSpPr>
          <p:spPr bwMode="auto">
            <a:xfrm>
              <a:off x="3828738" y="2243337"/>
              <a:ext cx="0" cy="6660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356859" y="3100399"/>
              <a:ext cx="927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Breast CA age 37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0291" y="980728"/>
            <a:ext cx="3384000" cy="208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CA" altLang="en-US" sz="2400" dirty="0"/>
              <a:t>Is he a good candidate for hereditary cancer panel?</a:t>
            </a:r>
          </a:p>
          <a:p>
            <a:pPr marL="457200" indent="-457200">
              <a:buAutoNum type="alphaUcParenR"/>
            </a:pPr>
            <a:r>
              <a:rPr lang="en-CA" altLang="en-US" sz="2400" dirty="0"/>
              <a:t>Yes</a:t>
            </a:r>
          </a:p>
          <a:p>
            <a:pPr marL="457200" indent="-457200">
              <a:buAutoNum type="alphaUcParenR"/>
            </a:pPr>
            <a:r>
              <a:rPr lang="en-CA" altLang="en-US" sz="2400" dirty="0"/>
              <a:t>No</a:t>
            </a:r>
          </a:p>
          <a:p>
            <a:pPr marL="457200" indent="-457200">
              <a:buAutoNum type="alphaUcParenR"/>
            </a:pPr>
            <a:r>
              <a:rPr lang="en-CA" altLang="en-US" sz="2400" dirty="0"/>
              <a:t>Maybe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496" y="3368808"/>
            <a:ext cx="4892282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/>
              <a:t>Probably not!</a:t>
            </a:r>
          </a:p>
          <a:p>
            <a:pPr marL="457200" indent="-457200">
              <a:buFont typeface="+mj-lt"/>
              <a:buAutoNum type="arabicPeriod"/>
            </a:pPr>
            <a:r>
              <a:rPr lang="en-CA" altLang="en-US" sz="2400" dirty="0"/>
              <a:t>Best candidate is affected cousin</a:t>
            </a:r>
          </a:p>
          <a:p>
            <a:pPr marL="711200" lvl="1" indent="-254000">
              <a:buFont typeface="Arial" panose="020B0604020202020204" pitchFamily="34" charset="0"/>
              <a:buChar char="•"/>
            </a:pPr>
            <a:r>
              <a:rPr lang="en-CA" altLang="en-US" sz="2400" dirty="0"/>
              <a:t>A negative result for your patient would be uninformative not reassuring</a:t>
            </a:r>
          </a:p>
          <a:p>
            <a:pPr marL="457200" indent="-457200">
              <a:buFont typeface="+mj-lt"/>
              <a:buAutoNum type="arabicPeriod"/>
            </a:pPr>
            <a:r>
              <a:rPr lang="en-CA" altLang="en-US" sz="2400" dirty="0"/>
              <a:t>Could be sporadic case</a:t>
            </a:r>
          </a:p>
          <a:p>
            <a:pPr marL="457200" indent="-457200">
              <a:buFont typeface="+mj-lt"/>
              <a:buAutoNum type="arabicPeriod"/>
            </a:pPr>
            <a:r>
              <a:rPr lang="en-CA" altLang="en-US" sz="2400" dirty="0"/>
              <a:t>Daughters are young and information would not impact their care</a:t>
            </a:r>
          </a:p>
        </p:txBody>
      </p:sp>
    </p:spTree>
    <p:extLst>
      <p:ext uri="{BB962C8B-B14F-4D97-AF65-F5344CB8AC3E}">
        <p14:creationId xmlns:p14="http://schemas.microsoft.com/office/powerpoint/2010/main" val="35105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1</a:t>
            </a:r>
            <a:endParaRPr lang="en-US" sz="36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3131840" y="908720"/>
            <a:ext cx="561662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CA" altLang="en-US" sz="2400" dirty="0"/>
              <a:t>If he is of </a:t>
            </a:r>
            <a:r>
              <a:rPr lang="en-CA" altLang="en-US" sz="2400" b="1" dirty="0"/>
              <a:t>Ashkenazi Jewish (AJ) ancestry</a:t>
            </a:r>
            <a:r>
              <a:rPr lang="en-CA" altLang="en-US" sz="2400" dirty="0"/>
              <a:t>, he would be a eligible for referral for Genetic consultation and </a:t>
            </a:r>
            <a:r>
              <a:rPr lang="en-CA" altLang="en-US" sz="2400" i="1" dirty="0"/>
              <a:t>BRCA1 </a:t>
            </a:r>
            <a:r>
              <a:rPr lang="en-CA" altLang="en-US" sz="2400" dirty="0"/>
              <a:t>and </a:t>
            </a:r>
            <a:r>
              <a:rPr lang="en-CA" altLang="en-US" sz="2400" i="1" dirty="0"/>
              <a:t>BRCA2 </a:t>
            </a:r>
            <a:r>
              <a:rPr lang="en-CA" altLang="en-US" sz="2400" dirty="0"/>
              <a:t>screening for AJ founder mutations. </a:t>
            </a:r>
          </a:p>
        </p:txBody>
      </p:sp>
      <p:pic>
        <p:nvPicPr>
          <p:cNvPr id="3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" y="692696"/>
            <a:ext cx="2853128" cy="18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131840" y="2683949"/>
            <a:ext cx="561662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/>
              <a:t>Other options?</a:t>
            </a:r>
          </a:p>
        </p:txBody>
      </p:sp>
    </p:spTree>
    <p:extLst>
      <p:ext uri="{BB962C8B-B14F-4D97-AF65-F5344CB8AC3E}">
        <p14:creationId xmlns:p14="http://schemas.microsoft.com/office/powerpoint/2010/main" val="18715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1</a:t>
            </a:r>
            <a:endParaRPr lang="en-US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2683949"/>
            <a:ext cx="561662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/>
              <a:t>Other options?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" y="460241"/>
            <a:ext cx="3066275" cy="22322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844" y="3212976"/>
            <a:ext cx="871862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Private testing is available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9992" y="4035488"/>
            <a:ext cx="1584176" cy="5360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200-600$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4044728"/>
            <a:ext cx="2304256" cy="53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BRCA1/2</a:t>
            </a:r>
            <a:r>
              <a:rPr lang="en-US" sz="2400" dirty="0"/>
              <a:t> only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32240" y="3872282"/>
            <a:ext cx="2016224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+/- genetic counselling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4797152"/>
            <a:ext cx="4320480" cy="53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BRCA1/2</a:t>
            </a:r>
            <a:r>
              <a:rPr lang="en-US" sz="2400" dirty="0"/>
              <a:t>  and other cancer genes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96" y="5517232"/>
            <a:ext cx="4320480" cy="896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BRCA1/2</a:t>
            </a:r>
            <a:r>
              <a:rPr lang="en-US" sz="2400" dirty="0"/>
              <a:t>  and other  genetic (and non-genetic) conditions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9992" y="4797152"/>
            <a:ext cx="1584176" cy="5360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~600$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9992" y="5629237"/>
            <a:ext cx="1584176" cy="5360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250$</a:t>
            </a:r>
          </a:p>
        </p:txBody>
      </p:sp>
    </p:spTree>
    <p:extLst>
      <p:ext uri="{BB962C8B-B14F-4D97-AF65-F5344CB8AC3E}">
        <p14:creationId xmlns:p14="http://schemas.microsoft.com/office/powerpoint/2010/main" val="29580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2</a:t>
            </a:r>
            <a:endParaRPr lang="en-US" sz="36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35496" y="3717032"/>
            <a:ext cx="389958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/>
              <a:t>Is she a good candidate for hereditary cancer panel?</a:t>
            </a:r>
          </a:p>
          <a:p>
            <a:pPr marL="457200" indent="-457200">
              <a:buAutoNum type="alphaUcParenR"/>
            </a:pPr>
            <a:r>
              <a:rPr lang="en-CA" altLang="en-US" sz="2400" dirty="0"/>
              <a:t>Yes</a:t>
            </a:r>
          </a:p>
          <a:p>
            <a:pPr marL="457200" indent="-457200">
              <a:buAutoNum type="alphaUcParenR"/>
            </a:pPr>
            <a:r>
              <a:rPr lang="en-CA" altLang="en-US" sz="2400" dirty="0"/>
              <a:t>No</a:t>
            </a:r>
          </a:p>
          <a:p>
            <a:pPr marL="457200" indent="-457200">
              <a:buAutoNum type="alphaUcParenR"/>
            </a:pPr>
            <a:r>
              <a:rPr lang="en-CA" altLang="en-US" sz="2400" dirty="0"/>
              <a:t>Maybe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958741" y="1336037"/>
            <a:ext cx="241668" cy="190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621533" y="2227919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V="1">
            <a:off x="4719185" y="2112011"/>
            <a:ext cx="1231978" cy="10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H="1">
            <a:off x="5325243" y="1454170"/>
            <a:ext cx="2679" cy="6600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68" idx="0"/>
          </p:cNvCxnSpPr>
          <p:nvPr/>
        </p:nvCxnSpPr>
        <p:spPr bwMode="auto">
          <a:xfrm>
            <a:off x="4982327" y="2779677"/>
            <a:ext cx="12591" cy="3311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 bwMode="auto">
          <a:xfrm>
            <a:off x="4431153" y="3117179"/>
            <a:ext cx="241668" cy="190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1983230" y="1124744"/>
            <a:ext cx="3075601" cy="165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 bwMode="auto">
          <a:xfrm>
            <a:off x="4874084" y="3110834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9" name="Straight Connector 68"/>
          <p:cNvCxnSpPr>
            <a:stCxn id="61" idx="4"/>
          </p:cNvCxnSpPr>
          <p:nvPr/>
        </p:nvCxnSpPr>
        <p:spPr bwMode="auto">
          <a:xfrm>
            <a:off x="4742367" y="2418906"/>
            <a:ext cx="0" cy="3491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H="1">
            <a:off x="5899681" y="2345389"/>
            <a:ext cx="481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9" idx="3"/>
            <a:endCxn id="72" idx="2"/>
          </p:cNvCxnSpPr>
          <p:nvPr/>
        </p:nvCxnSpPr>
        <p:spPr bwMode="auto">
          <a:xfrm>
            <a:off x="5200408" y="1431530"/>
            <a:ext cx="25502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 bwMode="auto">
          <a:xfrm>
            <a:off x="5455438" y="1336037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4719185" y="2114251"/>
            <a:ext cx="0" cy="113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 bwMode="auto">
          <a:xfrm>
            <a:off x="1862397" y="1332269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799305" y="2227919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5920138" y="2122474"/>
            <a:ext cx="0" cy="102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flipV="1">
            <a:off x="5799305" y="2559700"/>
            <a:ext cx="241668" cy="123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 bwMode="auto">
          <a:xfrm>
            <a:off x="3857029" y="1332270"/>
            <a:ext cx="241668" cy="190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4863201" y="1339803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766857" y="1377550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406817" y="1575778"/>
            <a:ext cx="92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Thyroid CA age 50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1983230" y="1145050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964512" y="1141284"/>
            <a:ext cx="0" cy="1947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5058831" y="1145050"/>
            <a:ext cx="0" cy="1947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 bwMode="auto">
          <a:xfrm>
            <a:off x="2558945" y="1311963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2486238" y="1357244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630953" y="1124744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342921" y="1577802"/>
            <a:ext cx="92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Breast CA age 40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3344544" y="1334603"/>
            <a:ext cx="241668" cy="19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3455025" y="1124744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601650" y="2247255"/>
            <a:ext cx="104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Breast cancer </a:t>
            </a:r>
          </a:p>
          <a:p>
            <a:r>
              <a:rPr lang="en-US" sz="1200" dirty="0"/>
              <a:t>Age 33y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 flipV="1">
            <a:off x="4515965" y="2779676"/>
            <a:ext cx="466362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>
            <a:off x="4503161" y="2786022"/>
            <a:ext cx="12591" cy="3311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4935209" y="2420888"/>
            <a:ext cx="337207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877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2</a:t>
            </a:r>
            <a:endParaRPr lang="en-US" sz="36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35496" y="3717032"/>
            <a:ext cx="389958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/>
              <a:t>Is she a good candidate for hereditary cancer panel?</a:t>
            </a:r>
          </a:p>
          <a:p>
            <a:pPr marL="457200" indent="-457200">
              <a:buAutoNum type="alphaUcParenR"/>
            </a:pPr>
            <a:r>
              <a:rPr lang="en-CA" altLang="en-US" sz="2400" dirty="0"/>
              <a:t>Yes</a:t>
            </a:r>
          </a:p>
          <a:p>
            <a:pPr marL="457200" indent="-457200">
              <a:buAutoNum type="alphaUcParenR"/>
            </a:pPr>
            <a:r>
              <a:rPr lang="en-CA" altLang="en-US" sz="2400" dirty="0"/>
              <a:t>No</a:t>
            </a:r>
          </a:p>
          <a:p>
            <a:pPr marL="457200" indent="-457200">
              <a:buAutoNum type="alphaUcParenR"/>
            </a:pPr>
            <a:r>
              <a:rPr lang="en-CA" altLang="en-US" sz="2400" dirty="0"/>
              <a:t>Maybe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2756" y="3568948"/>
            <a:ext cx="45720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/>
              <a:t>Maybe!</a:t>
            </a:r>
          </a:p>
          <a:p>
            <a:pPr marL="457200" indent="-457200">
              <a:buFont typeface="+mj-lt"/>
              <a:buAutoNum type="arabicPeriod"/>
            </a:pPr>
            <a:r>
              <a:rPr lang="en-CA" altLang="en-US" sz="2400" dirty="0"/>
              <a:t>Clustering of cancers</a:t>
            </a:r>
          </a:p>
          <a:p>
            <a:pPr marL="457200" indent="-457200">
              <a:buFont typeface="+mj-lt"/>
              <a:buAutoNum type="arabicPeriod"/>
            </a:pPr>
            <a:r>
              <a:rPr lang="en-CA" altLang="en-US" sz="2400" dirty="0"/>
              <a:t>Young</a:t>
            </a:r>
            <a:r>
              <a:rPr lang="en-CA" altLang="en-US" sz="2400" i="1" dirty="0"/>
              <a:t>-</a:t>
            </a:r>
            <a:r>
              <a:rPr lang="en-CA" altLang="en-US" sz="2400" i="1" dirty="0" err="1"/>
              <a:t>ish</a:t>
            </a:r>
            <a:r>
              <a:rPr lang="en-CA" altLang="en-US" sz="2400" dirty="0"/>
              <a:t> ages of diagnoses</a:t>
            </a:r>
          </a:p>
          <a:p>
            <a:pPr marL="457200" indent="-457200">
              <a:buFont typeface="+mj-lt"/>
              <a:buAutoNum type="arabicPeriod"/>
            </a:pPr>
            <a:r>
              <a:rPr lang="en-CA" altLang="en-US" sz="2400" dirty="0"/>
              <a:t>Eligible for Genetic consultation and </a:t>
            </a:r>
            <a:r>
              <a:rPr lang="en-CA" altLang="en-US" sz="2400" i="1" dirty="0"/>
              <a:t>BRCA1/BRCA2 </a:t>
            </a:r>
            <a:r>
              <a:rPr lang="en-CA" altLang="en-US" sz="2400" dirty="0"/>
              <a:t>gene testing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958741" y="1336037"/>
            <a:ext cx="241668" cy="190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621533" y="2227919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V="1">
            <a:off x="4719185" y="2112011"/>
            <a:ext cx="1231978" cy="10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H="1">
            <a:off x="5325243" y="1454170"/>
            <a:ext cx="2679" cy="6600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68" idx="0"/>
          </p:cNvCxnSpPr>
          <p:nvPr/>
        </p:nvCxnSpPr>
        <p:spPr bwMode="auto">
          <a:xfrm>
            <a:off x="4982327" y="2779677"/>
            <a:ext cx="12591" cy="3311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 bwMode="auto">
          <a:xfrm>
            <a:off x="4431153" y="3117179"/>
            <a:ext cx="241668" cy="190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1983230" y="1124744"/>
            <a:ext cx="3075601" cy="165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 bwMode="auto">
          <a:xfrm>
            <a:off x="4874084" y="3110834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9" name="Straight Connector 68"/>
          <p:cNvCxnSpPr>
            <a:stCxn id="61" idx="4"/>
          </p:cNvCxnSpPr>
          <p:nvPr/>
        </p:nvCxnSpPr>
        <p:spPr bwMode="auto">
          <a:xfrm>
            <a:off x="4742367" y="2418906"/>
            <a:ext cx="0" cy="3491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H="1">
            <a:off x="5899681" y="2345389"/>
            <a:ext cx="481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9" idx="3"/>
            <a:endCxn id="72" idx="2"/>
          </p:cNvCxnSpPr>
          <p:nvPr/>
        </p:nvCxnSpPr>
        <p:spPr bwMode="auto">
          <a:xfrm>
            <a:off x="5200408" y="1431530"/>
            <a:ext cx="25502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 bwMode="auto">
          <a:xfrm>
            <a:off x="5455438" y="1336037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4719185" y="2114251"/>
            <a:ext cx="0" cy="113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 bwMode="auto">
          <a:xfrm>
            <a:off x="1862397" y="1332269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799305" y="2227919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5920138" y="2122474"/>
            <a:ext cx="0" cy="102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flipV="1">
            <a:off x="5799305" y="2559700"/>
            <a:ext cx="241668" cy="123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 bwMode="auto">
          <a:xfrm>
            <a:off x="3857029" y="1332270"/>
            <a:ext cx="241668" cy="190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4863201" y="1339803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766857" y="1377550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406817" y="1575778"/>
            <a:ext cx="92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Thyroid CA age 50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1983230" y="1145050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964512" y="1141284"/>
            <a:ext cx="0" cy="1947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5058831" y="1145050"/>
            <a:ext cx="0" cy="1947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 bwMode="auto">
          <a:xfrm>
            <a:off x="2558945" y="1311963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2486238" y="1357244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630953" y="1124744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342921" y="1577802"/>
            <a:ext cx="92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Breast CA age 40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3344544" y="1334603"/>
            <a:ext cx="241668" cy="19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3455025" y="1124744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601650" y="2247255"/>
            <a:ext cx="104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Breast cancer </a:t>
            </a:r>
          </a:p>
          <a:p>
            <a:r>
              <a:rPr lang="en-US" sz="1200" dirty="0"/>
              <a:t>Age 33y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 flipV="1">
            <a:off x="4515965" y="2779676"/>
            <a:ext cx="466362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>
            <a:off x="4503161" y="2786022"/>
            <a:ext cx="12591" cy="3311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4935209" y="2420888"/>
            <a:ext cx="337207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7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2</a:t>
            </a:r>
            <a:endParaRPr lang="en-US" sz="36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35496" y="3717032"/>
            <a:ext cx="389958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Is she a good candidate for hereditary cancer panel?</a:t>
            </a:r>
          </a:p>
          <a:p>
            <a:pPr marL="457200" indent="-457200">
              <a:buAutoNum type="alphaUcParenR"/>
            </a:pP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marL="457200" indent="-457200">
              <a:buAutoNum type="alphaUcParenR"/>
            </a:pP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  <a:p>
            <a:pPr marL="457200" indent="-457200">
              <a:buAutoNum type="alphaUcParenR"/>
            </a:pPr>
            <a:r>
              <a:rPr lang="en-CA" altLang="en-US" sz="2400" dirty="0">
                <a:solidFill>
                  <a:schemeClr val="bg1">
                    <a:lumMod val="50000"/>
                  </a:schemeClr>
                </a:solidFill>
              </a:rPr>
              <a:t>Maybe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2756" y="3717032"/>
            <a:ext cx="42596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i="1" dirty="0"/>
              <a:t>BRCA1</a:t>
            </a:r>
            <a:r>
              <a:rPr lang="en-CA" altLang="en-US" sz="2400" dirty="0"/>
              <a:t> and </a:t>
            </a:r>
            <a:r>
              <a:rPr lang="en-CA" altLang="en-US" sz="2400" i="1" dirty="0"/>
              <a:t>BRCA2 negative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958741" y="1336037"/>
            <a:ext cx="241668" cy="190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621533" y="2227919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V="1">
            <a:off x="4719185" y="2112011"/>
            <a:ext cx="1231978" cy="10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flipH="1">
            <a:off x="5325243" y="1454170"/>
            <a:ext cx="2679" cy="6600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68" idx="0"/>
          </p:cNvCxnSpPr>
          <p:nvPr/>
        </p:nvCxnSpPr>
        <p:spPr bwMode="auto">
          <a:xfrm>
            <a:off x="4982327" y="2779677"/>
            <a:ext cx="12591" cy="3311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 bwMode="auto">
          <a:xfrm>
            <a:off x="4431153" y="3117179"/>
            <a:ext cx="241668" cy="190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1983230" y="1124744"/>
            <a:ext cx="3075601" cy="165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 bwMode="auto">
          <a:xfrm>
            <a:off x="4874084" y="3110834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9" name="Straight Connector 68"/>
          <p:cNvCxnSpPr>
            <a:stCxn id="61" idx="4"/>
          </p:cNvCxnSpPr>
          <p:nvPr/>
        </p:nvCxnSpPr>
        <p:spPr bwMode="auto">
          <a:xfrm>
            <a:off x="4742367" y="2418906"/>
            <a:ext cx="0" cy="3491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flipH="1">
            <a:off x="5899681" y="2345389"/>
            <a:ext cx="481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9" idx="3"/>
            <a:endCxn id="72" idx="2"/>
          </p:cNvCxnSpPr>
          <p:nvPr/>
        </p:nvCxnSpPr>
        <p:spPr bwMode="auto">
          <a:xfrm>
            <a:off x="5200408" y="1431530"/>
            <a:ext cx="25502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 bwMode="auto">
          <a:xfrm>
            <a:off x="5455438" y="1336037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4719185" y="2114251"/>
            <a:ext cx="0" cy="113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 bwMode="auto">
          <a:xfrm>
            <a:off x="1862397" y="1332269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799305" y="2227919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5920138" y="2122474"/>
            <a:ext cx="0" cy="102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flipV="1">
            <a:off x="5799305" y="2559700"/>
            <a:ext cx="241668" cy="123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950930" y="2328555"/>
            <a:ext cx="178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Developmental delay</a:t>
            </a:r>
          </a:p>
          <a:p>
            <a:r>
              <a:rPr lang="en-US" sz="1200" dirty="0"/>
              <a:t>Uterine fibroids 30s</a:t>
            </a:r>
          </a:p>
          <a:p>
            <a:r>
              <a:rPr lang="en-US" sz="1200" dirty="0"/>
              <a:t>Benign thyroid adenoma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57029" y="1332270"/>
            <a:ext cx="241668" cy="190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4863201" y="1339803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766857" y="1377550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406817" y="1575778"/>
            <a:ext cx="92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Thyroid CA age 50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1983230" y="1145050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964512" y="1141284"/>
            <a:ext cx="0" cy="1947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5058831" y="1145050"/>
            <a:ext cx="0" cy="1947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 bwMode="auto">
          <a:xfrm>
            <a:off x="2558945" y="1311963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2486238" y="1357244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630953" y="1124744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342921" y="1577802"/>
            <a:ext cx="92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Breast CA age 40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3344544" y="1334603"/>
            <a:ext cx="241668" cy="19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3455025" y="1124744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187042" y="3255367"/>
            <a:ext cx="892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Autism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601650" y="2247255"/>
            <a:ext cx="104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Breast cancer </a:t>
            </a:r>
          </a:p>
          <a:p>
            <a:r>
              <a:rPr lang="en-US" sz="1200" dirty="0"/>
              <a:t>Age 33y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 flipV="1">
            <a:off x="4515965" y="2779676"/>
            <a:ext cx="466362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>
            <a:off x="4503161" y="2786022"/>
            <a:ext cx="12591" cy="3311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647867" y="1268760"/>
            <a:ext cx="114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Developmental delay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4935209" y="2420888"/>
            <a:ext cx="337207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83968" y="4226312"/>
            <a:ext cx="425968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i="1" dirty="0"/>
              <a:t>Additional family history</a:t>
            </a:r>
          </a:p>
          <a:p>
            <a:pPr marL="1262063" indent="-361950">
              <a:buFont typeface="Calibri" panose="020F0502020204030204" pitchFamily="34" charset="0"/>
              <a:buChar char="─"/>
            </a:pPr>
            <a:r>
              <a:rPr lang="en-CA" altLang="en-US" sz="2400" i="1" dirty="0"/>
              <a:t>Thyroid</a:t>
            </a:r>
          </a:p>
          <a:p>
            <a:pPr marL="1262063" indent="-361950">
              <a:buFont typeface="Calibri" panose="020F0502020204030204" pitchFamily="34" charset="0"/>
              <a:buChar char="─"/>
            </a:pPr>
            <a:r>
              <a:rPr lang="en-CA" altLang="en-US" sz="2400" i="1" dirty="0"/>
              <a:t>Uterine</a:t>
            </a:r>
          </a:p>
          <a:p>
            <a:pPr marL="1262063" indent="-361950">
              <a:buFont typeface="Calibri" panose="020F0502020204030204" pitchFamily="34" charset="0"/>
              <a:buChar char="─"/>
            </a:pPr>
            <a:r>
              <a:rPr lang="en-CA" altLang="en-US" sz="2400" i="1" dirty="0"/>
              <a:t>DD, ASD</a:t>
            </a:r>
          </a:p>
          <a:p>
            <a:pPr marL="900113" indent="-363538"/>
            <a:r>
              <a:rPr lang="en-CA" altLang="en-US" sz="2400" i="1" dirty="0"/>
              <a:t>Physical exam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83968" y="6207695"/>
            <a:ext cx="42596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i="1" dirty="0"/>
              <a:t>PTEN, Cowden syndrome</a:t>
            </a:r>
          </a:p>
        </p:txBody>
      </p:sp>
    </p:spTree>
    <p:extLst>
      <p:ext uri="{BB962C8B-B14F-4D97-AF65-F5344CB8AC3E}">
        <p14:creationId xmlns:p14="http://schemas.microsoft.com/office/powerpoint/2010/main" val="27354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2" grpId="0"/>
      <p:bldP spid="96" grpId="0"/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6416" y="6237312"/>
            <a:ext cx="82758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0566" y="1052513"/>
            <a:ext cx="849630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Family history is the best tool for hereditary cancer risk assessment</a:t>
            </a:r>
            <a:endParaRPr lang="en-CA" altLang="en-US" sz="2400" dirty="0"/>
          </a:p>
        </p:txBody>
      </p:sp>
      <p:pic>
        <p:nvPicPr>
          <p:cNvPr id="30724" name="Picture 2" descr="C:\Users\Shawna\AppData\Local\Microsoft\Windows\Temporary Internet Files\Content.IE5\7EALJUYI\MP9004388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41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84213" y="35401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Pearls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013942"/>
            <a:ext cx="72199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29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6416" y="6237312"/>
            <a:ext cx="82758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0566" y="1052513"/>
            <a:ext cx="849630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Family history is the best tool for hereditary cancer risk assessment</a:t>
            </a:r>
            <a:endParaRPr lang="en-CA" altLang="en-US" sz="2400" dirty="0"/>
          </a:p>
        </p:txBody>
      </p:sp>
      <p:pic>
        <p:nvPicPr>
          <p:cNvPr id="30724" name="Picture 2" descr="C:\Users\Shawna\AppData\Local\Microsoft\Windows\Temporary Internet Files\Content.IE5\7EALJUYI\MP9004388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41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84213" y="35401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Pearls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556792"/>
            <a:ext cx="84963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Hereditary cancer panels may be appropriate when: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198512"/>
              </p:ext>
            </p:extLst>
          </p:nvPr>
        </p:nvGraphicFramePr>
        <p:xfrm>
          <a:off x="179510" y="3887323"/>
          <a:ext cx="8856986" cy="1917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841">
                <a:tc>
                  <a:txBody>
                    <a:bodyPr/>
                    <a:lstStyle/>
                    <a:p>
                      <a:r>
                        <a:rPr lang="en-CA" dirty="0"/>
                        <a:t>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Gene(s)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Main associated</a:t>
                      </a:r>
                      <a:r>
                        <a:rPr lang="en-CA" baseline="0" dirty="0"/>
                        <a:t> cancers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471">
                <a:tc>
                  <a:txBody>
                    <a:bodyPr/>
                    <a:lstStyle/>
                    <a:p>
                      <a:r>
                        <a:rPr lang="en-CA" dirty="0"/>
                        <a:t>Lynch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i="1" dirty="0"/>
                        <a:t>MLH1,</a:t>
                      </a:r>
                      <a:r>
                        <a:rPr lang="en-CA" i="1" baseline="0" dirty="0"/>
                        <a:t> MSH2, MSH6, PMS2, EPCAM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Colorectal, Endometrial, Ovarian, Stomach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r>
                        <a:rPr lang="en-CA" dirty="0" err="1"/>
                        <a:t>Peutz-Jeghers</a:t>
                      </a:r>
                      <a:r>
                        <a:rPr lang="en-CA" baseline="0" dirty="0"/>
                        <a:t> syndrome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i="1" dirty="0"/>
                        <a:t>STK11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Colorectal, Gastric, Pancreatic, Breast, Ovarian, Sex cord tumors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43608" y="2060848"/>
            <a:ext cx="7776220" cy="4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One cancer syndrome can be caused by multiple genes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725" y="4869160"/>
            <a:ext cx="90364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43608" y="2564904"/>
            <a:ext cx="7776220" cy="4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One type of cancer can be part of multiple syndromes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4368" y="4293096"/>
            <a:ext cx="792000" cy="288032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6300192" y="5229200"/>
            <a:ext cx="792000" cy="288032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580112" y="4293096"/>
            <a:ext cx="1044000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616232" y="4941168"/>
            <a:ext cx="1044000" cy="2880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1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6416" y="5949328"/>
            <a:ext cx="827584" cy="86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0566" y="1052513"/>
            <a:ext cx="849630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Family history is the best tool for hereditary cancer risk assessment</a:t>
            </a:r>
            <a:endParaRPr lang="en-CA" altLang="en-US" sz="2400" dirty="0"/>
          </a:p>
        </p:txBody>
      </p:sp>
      <p:pic>
        <p:nvPicPr>
          <p:cNvPr id="30724" name="Picture 2" descr="C:\Users\Shawna\AppData\Local\Microsoft\Windows\Temporary Internet Files\Content.IE5\7EALJUYI\MP9004388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41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84213" y="35401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Pearls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556792"/>
            <a:ext cx="84963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Hereditary cancer panels may be appropriate when: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28" y="3140968"/>
            <a:ext cx="849630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If ordering a hereditary cancer panel, consider:</a:t>
            </a:r>
            <a:endParaRPr lang="en-CA" alt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95536" y="3717080"/>
            <a:ext cx="2088232" cy="4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Family history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71800" y="3717080"/>
            <a:ext cx="6264696" cy="4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Genetic discrimination for unaffected individuals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36" y="4221088"/>
            <a:ext cx="5400600" cy="4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Select panel with caution, considering: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700" y="4725144"/>
            <a:ext cx="8399128" cy="6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Genes: </a:t>
            </a:r>
            <a:r>
              <a:rPr lang="en-AU" altLang="en-US" sz="2400" dirty="0">
                <a:solidFill>
                  <a:srgbClr val="002060"/>
                </a:solidFill>
              </a:rPr>
              <a:t>high risk genes with screening recommendation vs. unknown risk  genes and no recommendations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6" y="5445224"/>
            <a:ext cx="8399128" cy="4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Cancers: </a:t>
            </a:r>
            <a:r>
              <a:rPr lang="en-AU" altLang="en-US" sz="2400" dirty="0">
                <a:solidFill>
                  <a:srgbClr val="002060"/>
                </a:solidFill>
              </a:rPr>
              <a:t>breast cancer panel vs. pan-cancer panel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5536" y="5949328"/>
            <a:ext cx="8399128" cy="719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Credentials: </a:t>
            </a:r>
            <a:r>
              <a:rPr lang="en-AU" altLang="en-US" sz="2400" dirty="0">
                <a:solidFill>
                  <a:srgbClr val="002060"/>
                </a:solidFill>
              </a:rPr>
              <a:t>Licensed by MOHLTC, CLIA certification, board certified genetic counsellors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3608" y="2060848"/>
            <a:ext cx="7776220" cy="4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One cancer syndrome can be caused by multiple genes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608" y="2564904"/>
            <a:ext cx="7776220" cy="4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>
                <a:solidFill>
                  <a:srgbClr val="000000"/>
                </a:solidFill>
              </a:rPr>
              <a:t>One type of cancer can be part of multiple syndromes</a:t>
            </a:r>
          </a:p>
        </p:txBody>
      </p:sp>
    </p:spTree>
    <p:extLst>
      <p:ext uri="{BB962C8B-B14F-4D97-AF65-F5344CB8AC3E}">
        <p14:creationId xmlns:p14="http://schemas.microsoft.com/office/powerpoint/2010/main" val="28787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412776"/>
            <a:ext cx="72415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/>
              <a:t>A healthy male, age 42y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1945433"/>
            <a:ext cx="724155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n-CA" altLang="en-US" sz="2400" dirty="0"/>
              <a:t>New dad to twin daughters, 6 months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8834" y="3390091"/>
            <a:ext cx="724155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CA"/>
            </a:defPPr>
            <a:lvl1pPr algn="ctr">
              <a:defRPr sz="2400"/>
            </a:lvl1pPr>
          </a:lstStyle>
          <a:p>
            <a:r>
              <a:rPr lang="en-CA" altLang="en-US" dirty="0"/>
              <a:t>Out of concern for their daughters, he wants to be tested for hereditary cancer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682" y="2492896"/>
            <a:ext cx="724155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algn="ctr">
              <a:defRPr sz="2400"/>
            </a:lvl1pPr>
          </a:lstStyle>
          <a:p>
            <a:r>
              <a:rPr lang="en-CA" altLang="en-US" dirty="0"/>
              <a:t>Maternal first cousin, age 37y, recently diagnosed with breast cancer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9468" y="5037643"/>
            <a:ext cx="504891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/>
              <a:t>He is willing to pay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8834" y="4365104"/>
            <a:ext cx="722833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altLang="en-US" sz="2400" dirty="0"/>
              <a:t>There is no other significant family history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1</a:t>
            </a:r>
            <a:endParaRPr lang="en-US" sz="3600" i="1" dirty="0"/>
          </a:p>
        </p:txBody>
      </p:sp>
      <p:pic>
        <p:nvPicPr>
          <p:cNvPr id="133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" y="4914651"/>
            <a:ext cx="2853128" cy="18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6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Case 2</a:t>
            </a:r>
            <a:endParaRPr lang="en-US" sz="3600" i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819668" y="1552061"/>
            <a:ext cx="241668" cy="190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482460" y="2443943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5580112" y="2328035"/>
            <a:ext cx="1231978" cy="10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H="1">
            <a:off x="6186170" y="1670194"/>
            <a:ext cx="2679" cy="6600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5" idx="0"/>
          </p:cNvCxnSpPr>
          <p:nvPr/>
        </p:nvCxnSpPr>
        <p:spPr bwMode="auto">
          <a:xfrm>
            <a:off x="5843254" y="2995701"/>
            <a:ext cx="12591" cy="3311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5292080" y="3333203"/>
            <a:ext cx="241668" cy="190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844157" y="1340768"/>
            <a:ext cx="3075601" cy="165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 bwMode="auto">
          <a:xfrm>
            <a:off x="5735011" y="3326858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Straight Connector 25"/>
          <p:cNvCxnSpPr>
            <a:stCxn id="19" idx="4"/>
          </p:cNvCxnSpPr>
          <p:nvPr/>
        </p:nvCxnSpPr>
        <p:spPr bwMode="auto">
          <a:xfrm>
            <a:off x="5603294" y="2634930"/>
            <a:ext cx="0" cy="3491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6760608" y="2561413"/>
            <a:ext cx="481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29" idx="2"/>
          </p:cNvCxnSpPr>
          <p:nvPr/>
        </p:nvCxnSpPr>
        <p:spPr bwMode="auto">
          <a:xfrm>
            <a:off x="6061335" y="1647554"/>
            <a:ext cx="25502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 bwMode="auto">
          <a:xfrm>
            <a:off x="6316365" y="1552061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580112" y="2330275"/>
            <a:ext cx="0" cy="113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 bwMode="auto">
          <a:xfrm>
            <a:off x="2723324" y="1548293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660232" y="2443943"/>
            <a:ext cx="241668" cy="1909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6781065" y="2338498"/>
            <a:ext cx="0" cy="1021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V="1">
            <a:off x="6660232" y="2775724"/>
            <a:ext cx="241668" cy="123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 bwMode="auto">
          <a:xfrm>
            <a:off x="4717956" y="1548294"/>
            <a:ext cx="241668" cy="190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724128" y="1555827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627784" y="1593574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67744" y="1791802"/>
            <a:ext cx="92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Thyroid CA age 50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844157" y="1361074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4825439" y="1357308"/>
            <a:ext cx="0" cy="1947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5919758" y="1361074"/>
            <a:ext cx="0" cy="1947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 bwMode="auto">
          <a:xfrm>
            <a:off x="3419872" y="1527987"/>
            <a:ext cx="241668" cy="1909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347165" y="1573268"/>
            <a:ext cx="432747" cy="145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3491880" y="1340768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03848" y="1793826"/>
            <a:ext cx="92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Breast CA age 40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4205471" y="1550627"/>
            <a:ext cx="241668" cy="190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4315952" y="1340768"/>
            <a:ext cx="15161" cy="2325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62577" y="2463279"/>
            <a:ext cx="104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Breast cancer </a:t>
            </a:r>
          </a:p>
          <a:p>
            <a:r>
              <a:rPr lang="en-US" sz="1200" dirty="0"/>
              <a:t>Age 33y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5376892" y="2995700"/>
            <a:ext cx="466362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5364088" y="3002046"/>
            <a:ext cx="12591" cy="3311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796136" y="2636912"/>
            <a:ext cx="337207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14139" y="3789040"/>
            <a:ext cx="810633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/>
              <a:t>33y old, mother of two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4139" y="4322713"/>
            <a:ext cx="810633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n-CA" altLang="en-US" sz="2400" dirty="0"/>
              <a:t>Recent diagnosis of breast cancer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4139" y="4850576"/>
            <a:ext cx="810633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CA"/>
            </a:defPPr>
            <a:lvl1pPr algn="ctr">
              <a:defRPr sz="2400"/>
            </a:lvl1pPr>
          </a:lstStyle>
          <a:p>
            <a:r>
              <a:rPr lang="en-CA" altLang="en-US" dirty="0"/>
              <a:t>Other CA family history:</a:t>
            </a:r>
          </a:p>
          <a:p>
            <a:pPr indent="1800225" algn="l"/>
            <a:r>
              <a:rPr lang="en-CA" altLang="en-US" dirty="0"/>
              <a:t>Paternal aunt, thyroid cancer, 50y</a:t>
            </a:r>
          </a:p>
          <a:p>
            <a:pPr indent="1800225" algn="l"/>
            <a:r>
              <a:rPr lang="en-CA" altLang="en-US" dirty="0"/>
              <a:t>Paternal aunt, breast cancer, 40y</a:t>
            </a:r>
          </a:p>
        </p:txBody>
      </p:sp>
    </p:spTree>
    <p:extLst>
      <p:ext uri="{BB962C8B-B14F-4D97-AF65-F5344CB8AC3E}">
        <p14:creationId xmlns:p14="http://schemas.microsoft.com/office/powerpoint/2010/main" val="255478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All cancer is genetic, only 5-10% is hereditary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4852"/>
              </p:ext>
            </p:extLst>
          </p:nvPr>
        </p:nvGraphicFramePr>
        <p:xfrm>
          <a:off x="3356918" y="1600491"/>
          <a:ext cx="5701516" cy="34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322023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80%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7771" y="1988840"/>
            <a:ext cx="280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Later onset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No obvious pattern of inheritance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No obvious pattern of cancer types clustering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23528" y="4197906"/>
            <a:ext cx="4176464" cy="2183422"/>
            <a:chOff x="827584" y="1916832"/>
            <a:chExt cx="4176464" cy="2183422"/>
          </a:xfrm>
        </p:grpSpPr>
        <p:grpSp>
          <p:nvGrpSpPr>
            <p:cNvPr id="62" name="Group 61"/>
            <p:cNvGrpSpPr/>
            <p:nvPr/>
          </p:nvGrpSpPr>
          <p:grpSpPr>
            <a:xfrm>
              <a:off x="827584" y="1916832"/>
              <a:ext cx="3897956" cy="2183422"/>
              <a:chOff x="827584" y="1916832"/>
              <a:chExt cx="3897956" cy="2183422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3298662" y="2128125"/>
                <a:ext cx="241668" cy="190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2822272" y="3020007"/>
                <a:ext cx="241668" cy="19098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2943106" y="2904099"/>
                <a:ext cx="1661599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 bwMode="auto">
              <a:xfrm flipH="1">
                <a:off x="3665164" y="2246258"/>
                <a:ext cx="2679" cy="66008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endCxn id="71" idx="0"/>
              </p:cNvCxnSpPr>
              <p:nvPr/>
            </p:nvCxnSpPr>
            <p:spPr bwMode="auto">
              <a:xfrm flipH="1">
                <a:off x="3648460" y="3219681"/>
                <a:ext cx="1879" cy="68324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 bwMode="auto">
              <a:xfrm>
                <a:off x="2822272" y="3909267"/>
                <a:ext cx="241668" cy="1909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1043958" y="1933372"/>
                <a:ext cx="2354794" cy="376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 bwMode="auto">
              <a:xfrm>
                <a:off x="3527626" y="3902922"/>
                <a:ext cx="241668" cy="1909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72" name="Straight Connector 71"/>
              <p:cNvCxnSpPr>
                <a:stCxn id="65" idx="4"/>
                <a:endCxn id="69" idx="0"/>
              </p:cNvCxnSpPr>
              <p:nvPr/>
            </p:nvCxnSpPr>
            <p:spPr bwMode="auto">
              <a:xfrm>
                <a:off x="2943106" y="3210993"/>
                <a:ext cx="0" cy="69827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auto">
              <a:xfrm flipH="1">
                <a:off x="4584248" y="3137477"/>
                <a:ext cx="4811" cy="21431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4" idx="3"/>
                <a:endCxn id="75" idx="2"/>
              </p:cNvCxnSpPr>
              <p:nvPr/>
            </p:nvCxnSpPr>
            <p:spPr bwMode="auto">
              <a:xfrm>
                <a:off x="3540329" y="2223618"/>
                <a:ext cx="255029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 bwMode="auto">
              <a:xfrm>
                <a:off x="3795359" y="2128125"/>
                <a:ext cx="241668" cy="190987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>
                <a:off x="2947827" y="2906339"/>
                <a:ext cx="0" cy="11319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 bwMode="auto">
              <a:xfrm>
                <a:off x="923124" y="2124357"/>
                <a:ext cx="241668" cy="1909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4483872" y="3020007"/>
                <a:ext cx="241668" cy="1909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3525851" y="3020007"/>
                <a:ext cx="241668" cy="1909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 bwMode="auto">
              <a:xfrm>
                <a:off x="4604705" y="2914562"/>
                <a:ext cx="0" cy="10212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3646685" y="2906339"/>
                <a:ext cx="3654" cy="1187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3714206" y="2146998"/>
                <a:ext cx="432747" cy="145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398752" y="3031637"/>
                <a:ext cx="432747" cy="145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4483872" y="3351788"/>
                <a:ext cx="241668" cy="1230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/>
              <p:nvPr/>
            </p:nvSpPr>
            <p:spPr bwMode="auto">
              <a:xfrm>
                <a:off x="2510571" y="2124358"/>
                <a:ext cx="241668" cy="1909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flipV="1">
                <a:off x="3203122" y="2131891"/>
                <a:ext cx="432747" cy="145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827584" y="2169638"/>
                <a:ext cx="432747" cy="145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1043957" y="1937138"/>
                <a:ext cx="15161" cy="23250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2618054" y="1933372"/>
                <a:ext cx="0" cy="19475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3398752" y="1937138"/>
                <a:ext cx="0" cy="19475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 bwMode="auto">
              <a:xfrm>
                <a:off x="1498489" y="2104051"/>
                <a:ext cx="241668" cy="19098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1402949" y="2149332"/>
                <a:ext cx="432747" cy="145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1619322" y="1916832"/>
                <a:ext cx="15161" cy="23250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1331640" y="2369890"/>
                <a:ext cx="927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Breast CA age 80</a:t>
                </a: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1998086" y="2126691"/>
                <a:ext cx="241668" cy="19098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 bwMode="auto">
              <a:xfrm>
                <a:off x="2108567" y="1916832"/>
                <a:ext cx="15161" cy="23250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2411061" y="2132856"/>
                <a:ext cx="432747" cy="145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4076782" y="2276872"/>
              <a:ext cx="927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Colon CA age 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4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All cancer is genetic, only 5-10% is hereditary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519468"/>
              </p:ext>
            </p:extLst>
          </p:nvPr>
        </p:nvGraphicFramePr>
        <p:xfrm>
          <a:off x="3356918" y="1600491"/>
          <a:ext cx="5701516" cy="34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9886" y="206084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10-15%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78105" y="2178730"/>
            <a:ext cx="3347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Earlier age of onset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Cancer occurring more frequently that statistically expected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Shared genetics (moderate risk genes) and environment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539552" y="4413930"/>
            <a:ext cx="4960272" cy="2183422"/>
            <a:chOff x="539552" y="1916832"/>
            <a:chExt cx="4960272" cy="2183422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3298662" y="2128125"/>
              <a:ext cx="241668" cy="1909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2822272" y="3020007"/>
              <a:ext cx="241668" cy="1909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2943106" y="2904099"/>
              <a:ext cx="166159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 flipH="1">
              <a:off x="3665164" y="2246258"/>
              <a:ext cx="2679" cy="6600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endCxn id="109" idx="0"/>
            </p:cNvCxnSpPr>
            <p:nvPr/>
          </p:nvCxnSpPr>
          <p:spPr bwMode="auto">
            <a:xfrm flipH="1">
              <a:off x="3648460" y="3219681"/>
              <a:ext cx="1879" cy="68324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 bwMode="auto">
            <a:xfrm>
              <a:off x="2822272" y="3909267"/>
              <a:ext cx="241668" cy="190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1043958" y="1933372"/>
              <a:ext cx="2354794" cy="37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 bwMode="auto">
            <a:xfrm>
              <a:off x="3527626" y="3902922"/>
              <a:ext cx="241668" cy="190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10" name="Straight Connector 109"/>
            <p:cNvCxnSpPr>
              <a:stCxn id="103" idx="4"/>
              <a:endCxn id="107" idx="0"/>
            </p:cNvCxnSpPr>
            <p:nvPr/>
          </p:nvCxnSpPr>
          <p:spPr bwMode="auto">
            <a:xfrm>
              <a:off x="2943106" y="3210993"/>
              <a:ext cx="0" cy="69827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 flipH="1">
              <a:off x="4584248" y="3137477"/>
              <a:ext cx="4811" cy="2143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2" idx="3"/>
              <a:endCxn id="113" idx="2"/>
            </p:cNvCxnSpPr>
            <p:nvPr/>
          </p:nvCxnSpPr>
          <p:spPr bwMode="auto">
            <a:xfrm>
              <a:off x="3540329" y="2223618"/>
              <a:ext cx="25502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 bwMode="auto">
            <a:xfrm>
              <a:off x="3795359" y="2128125"/>
              <a:ext cx="241668" cy="190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2947827" y="2906339"/>
              <a:ext cx="0" cy="11319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 bwMode="auto">
            <a:xfrm>
              <a:off x="923124" y="2124357"/>
              <a:ext cx="241668" cy="1909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4483872" y="3020007"/>
              <a:ext cx="241668" cy="1909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525851" y="3020007"/>
              <a:ext cx="241668" cy="1909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 bwMode="auto">
            <a:xfrm>
              <a:off x="4604705" y="2914562"/>
              <a:ext cx="0" cy="10212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>
              <a:off x="3646685" y="2906339"/>
              <a:ext cx="3654" cy="11877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714206" y="2146998"/>
              <a:ext cx="432747" cy="145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3398752" y="3031637"/>
              <a:ext cx="432747" cy="145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4483872" y="3351788"/>
              <a:ext cx="241668" cy="1230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4607641" y="3070987"/>
              <a:ext cx="892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Breast CA age 55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510571" y="2124358"/>
              <a:ext cx="241668" cy="190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3203122" y="2131891"/>
              <a:ext cx="432747" cy="145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827584" y="2169638"/>
              <a:ext cx="432747" cy="145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539552" y="2367866"/>
              <a:ext cx="927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Breast CA age 65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>
              <a:off x="1043957" y="1937138"/>
              <a:ext cx="15161" cy="2325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 bwMode="auto">
            <a:xfrm>
              <a:off x="2618054" y="1933372"/>
              <a:ext cx="0" cy="1947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 bwMode="auto">
            <a:xfrm>
              <a:off x="3398752" y="1937138"/>
              <a:ext cx="0" cy="1947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 bwMode="auto">
            <a:xfrm>
              <a:off x="1498489" y="2104051"/>
              <a:ext cx="241668" cy="1909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1402949" y="2149332"/>
              <a:ext cx="432747" cy="145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 bwMode="auto">
            <a:xfrm>
              <a:off x="1619322" y="1916832"/>
              <a:ext cx="15161" cy="2325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1331640" y="2369890"/>
              <a:ext cx="927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Breast CA age 80</a:t>
              </a: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998086" y="2126691"/>
              <a:ext cx="241668" cy="1909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 bwMode="auto">
            <a:xfrm>
              <a:off x="2108567" y="1916832"/>
              <a:ext cx="15161" cy="2325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2411061" y="2132856"/>
              <a:ext cx="432747" cy="145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5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All cancer is genetic, only 5-10% is hereditary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572775"/>
              </p:ext>
            </p:extLst>
          </p:nvPr>
        </p:nvGraphicFramePr>
        <p:xfrm>
          <a:off x="3356918" y="1600491"/>
          <a:ext cx="5701516" cy="34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177281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5-10%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79417" y="3744319"/>
            <a:ext cx="3916519" cy="2637009"/>
            <a:chOff x="3846968" y="496575"/>
            <a:chExt cx="4965392" cy="330979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6021710" y="741015"/>
              <a:ext cx="306388" cy="239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417740" y="1860443"/>
              <a:ext cx="306388" cy="2397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5570934" y="1714964"/>
              <a:ext cx="210658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 flipH="1">
              <a:off x="6486365" y="889288"/>
              <a:ext cx="3397" cy="8284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endCxn id="111" idx="0"/>
            </p:cNvCxnSpPr>
            <p:nvPr/>
          </p:nvCxnSpPr>
          <p:spPr bwMode="auto">
            <a:xfrm flipH="1">
              <a:off x="6465187" y="2111060"/>
              <a:ext cx="2382" cy="8575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 bwMode="auto">
            <a:xfrm>
              <a:off x="5417740" y="2976581"/>
              <a:ext cx="306388" cy="2397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4368939" y="501302"/>
              <a:ext cx="177966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 bwMode="auto">
            <a:xfrm>
              <a:off x="6311993" y="2968617"/>
              <a:ext cx="306388" cy="2397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12" name="Straight Connector 111"/>
            <p:cNvCxnSpPr>
              <a:stCxn id="103" idx="4"/>
              <a:endCxn id="107" idx="0"/>
            </p:cNvCxnSpPr>
            <p:nvPr/>
          </p:nvCxnSpPr>
          <p:spPr bwMode="auto">
            <a:xfrm>
              <a:off x="5570934" y="2100156"/>
              <a:ext cx="0" cy="8764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H="1">
              <a:off x="7651586" y="2007883"/>
              <a:ext cx="6100" cy="26898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02" idx="3"/>
              <a:endCxn id="116" idx="2"/>
            </p:cNvCxnSpPr>
            <p:nvPr/>
          </p:nvCxnSpPr>
          <p:spPr bwMode="auto">
            <a:xfrm>
              <a:off x="6328098" y="860872"/>
              <a:ext cx="3233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 bwMode="auto">
            <a:xfrm>
              <a:off x="6651426" y="741015"/>
              <a:ext cx="306388" cy="2397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>
              <a:off x="5576919" y="1717775"/>
              <a:ext cx="0" cy="14207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 bwMode="auto">
            <a:xfrm>
              <a:off x="4215745" y="736286"/>
              <a:ext cx="306388" cy="2397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524328" y="1860443"/>
              <a:ext cx="306388" cy="2397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309742" y="1860443"/>
              <a:ext cx="306388" cy="2397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 bwMode="auto">
            <a:xfrm>
              <a:off x="7677522" y="1728096"/>
              <a:ext cx="0" cy="12817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>
              <a:off x="6462936" y="1717775"/>
              <a:ext cx="4633" cy="1490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8540" y="764704"/>
              <a:ext cx="548640" cy="1828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494444" y="1916832"/>
              <a:ext cx="1173323" cy="1043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Breast CA age 33</a:t>
              </a:r>
            </a:p>
            <a:p>
              <a:r>
                <a:rPr lang="en-US" sz="1200" dirty="0"/>
                <a:t>Ovarian CA d.40y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6148605" y="1875040"/>
              <a:ext cx="548640" cy="1828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6403152" y="3226915"/>
              <a:ext cx="972000" cy="57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Ovarian CA 43y</a:t>
              </a:r>
            </a:p>
          </p:txBody>
        </p:sp>
        <p:cxnSp>
          <p:nvCxnSpPr>
            <p:cNvPr id="127" name="Straight Connector 126"/>
            <p:cNvCxnSpPr/>
            <p:nvPr/>
          </p:nvCxnSpPr>
          <p:spPr bwMode="auto">
            <a:xfrm flipV="1">
              <a:off x="7524328" y="2276872"/>
              <a:ext cx="306388" cy="154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7681244" y="1924430"/>
              <a:ext cx="1131116" cy="57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Breast CA age 40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5022563" y="736287"/>
              <a:ext cx="306388" cy="2397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V="1">
              <a:off x="5900584" y="745742"/>
              <a:ext cx="548640" cy="1828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5576919" y="1021442"/>
              <a:ext cx="1083313" cy="57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Prostate CA d.50y</a:t>
              </a: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4094619" y="793120"/>
              <a:ext cx="548640" cy="1828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3846968" y="1041921"/>
              <a:ext cx="1175595" cy="57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Breast CA age 49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 bwMode="auto">
            <a:xfrm>
              <a:off x="4368938" y="501302"/>
              <a:ext cx="19221" cy="29181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 bwMode="auto">
            <a:xfrm>
              <a:off x="5158830" y="496575"/>
              <a:ext cx="0" cy="2444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 bwMode="auto">
            <a:xfrm>
              <a:off x="6148605" y="501302"/>
              <a:ext cx="0" cy="2444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1044" y="6381328"/>
            <a:ext cx="84413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Example of a hereditary breast and ovarian cancer syndrome family, </a:t>
            </a:r>
            <a:r>
              <a:rPr lang="en-CA" i="1" dirty="0"/>
              <a:t>BRCA1 </a:t>
            </a:r>
            <a:r>
              <a:rPr lang="en-CA" dirty="0"/>
              <a:t>or </a:t>
            </a:r>
            <a:r>
              <a:rPr lang="en-CA" i="1" dirty="0"/>
              <a:t>BRCA2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210" y="1746682"/>
            <a:ext cx="3864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altLang="en-US" dirty="0"/>
              <a:t>Inherited single gene mutations cause high cancer risk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Younger age of onset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Clustering of cancers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Autosomal dominant inheritance pattern (</a:t>
            </a:r>
            <a:r>
              <a:rPr lang="en-CA" i="1" dirty="0"/>
              <a:t>usually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45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All cancer is genetic, only 5-10% is hereditary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344616"/>
              </p:ext>
            </p:extLst>
          </p:nvPr>
        </p:nvGraphicFramePr>
        <p:xfrm>
          <a:off x="3356918" y="1600491"/>
          <a:ext cx="5701516" cy="34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177281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5-10%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" y="3429000"/>
            <a:ext cx="3749251" cy="28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210" y="1746682"/>
            <a:ext cx="3864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altLang="en-US" dirty="0"/>
              <a:t>Inherited single gene mutations cause high cancer risk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Younger age of onset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Clustering of cancers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Autosomal dominant inheritance pattern (</a:t>
            </a:r>
            <a:r>
              <a:rPr lang="en-CA" i="1" dirty="0"/>
              <a:t>usually</a:t>
            </a:r>
            <a:r>
              <a:rPr lang="en-CA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044" y="6381328"/>
            <a:ext cx="52010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Example of a Li-</a:t>
            </a:r>
            <a:r>
              <a:rPr lang="en-CA" dirty="0" err="1"/>
              <a:t>Fraumeni</a:t>
            </a:r>
            <a:r>
              <a:rPr lang="en-CA" dirty="0"/>
              <a:t> syndrome family, </a:t>
            </a:r>
            <a:r>
              <a:rPr lang="en-CA" b="1" i="1" dirty="0"/>
              <a:t>p53</a:t>
            </a:r>
          </a:p>
        </p:txBody>
      </p:sp>
    </p:spTree>
    <p:extLst>
      <p:ext uri="{BB962C8B-B14F-4D97-AF65-F5344CB8AC3E}">
        <p14:creationId xmlns:p14="http://schemas.microsoft.com/office/powerpoint/2010/main" val="1079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4647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104" y="6475011"/>
            <a:ext cx="5472000" cy="338554"/>
          </a:xfrm>
          <a:prstGeom prst="rect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1600" dirty="0"/>
              <a:t>Geneticseducation.ca &gt; Point of Care Tools &gt; Cancer genomics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023119"/>
            <a:ext cx="844647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CA" sz="2400" dirty="0"/>
              <a:t>Take a three generation family history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000" y="188640"/>
            <a:ext cx="874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CA" sz="3200" dirty="0"/>
              <a:t>How do I identify a hereditary cancer syndrome?</a:t>
            </a:r>
          </a:p>
        </p:txBody>
      </p:sp>
    </p:spTree>
    <p:extLst>
      <p:ext uri="{BB962C8B-B14F-4D97-AF65-F5344CB8AC3E}">
        <p14:creationId xmlns:p14="http://schemas.microsoft.com/office/powerpoint/2010/main" val="41858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2015 FMF  - Untangling the helix - Nov 2015 - FINAL-2JC_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FMF  - Untangling the helix - Nov 2015 - FINAL-2JC_94</Template>
  <TotalTime>21223</TotalTime>
  <Words>1969</Words>
  <Application>Microsoft Office PowerPoint</Application>
  <PresentationFormat>On-screen Show (4:3)</PresentationFormat>
  <Paragraphs>318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Wingdings</vt:lpstr>
      <vt:lpstr>2015 FMF  - Untangling the helix - Nov 2015 - FINAL-2JC_94</vt:lpstr>
      <vt:lpstr>Disclaimer</vt:lpstr>
      <vt:lpstr>Hereditary Cancer Panels</vt:lpstr>
      <vt:lpstr>Case 1</vt:lpstr>
      <vt:lpstr>Case 2</vt:lpstr>
      <vt:lpstr>All cancer is genetic, only 5-10% is hereditary</vt:lpstr>
      <vt:lpstr>All cancer is genetic, only 5-10% is hereditary</vt:lpstr>
      <vt:lpstr>All cancer is genetic, only 5-10% is hereditary</vt:lpstr>
      <vt:lpstr>All cancer is genetic, only 5-10% is hereditary</vt:lpstr>
      <vt:lpstr>PowerPoint Presentation</vt:lpstr>
      <vt:lpstr>What are gene panels?</vt:lpstr>
      <vt:lpstr>When are gene panels useful?</vt:lpstr>
      <vt:lpstr>Five facts about hereditary cancer panels</vt:lpstr>
      <vt:lpstr>Five facts about hereditary cancer panels</vt:lpstr>
      <vt:lpstr>Five facts about hereditary cancer panels</vt:lpstr>
      <vt:lpstr>Five facts about hereditary cancer panels</vt:lpstr>
      <vt:lpstr>Five facts about hereditary cancer panels</vt:lpstr>
      <vt:lpstr>Five facts about hereditary cancer panels</vt:lpstr>
      <vt:lpstr>Hereditary cancer panel results</vt:lpstr>
      <vt:lpstr>Hereditary cancer panel results: When can I refer to genetics?</vt:lpstr>
      <vt:lpstr>Hereditary cancer panel results: When can I refer to genetics?</vt:lpstr>
      <vt:lpstr>Case 1</vt:lpstr>
      <vt:lpstr>Case 1</vt:lpstr>
      <vt:lpstr>Case 1</vt:lpstr>
      <vt:lpstr>Case 2</vt:lpstr>
      <vt:lpstr>Case 2</vt:lpstr>
      <vt:lpstr>Case 2</vt:lpstr>
      <vt:lpstr>PowerPoint Presentation</vt:lpstr>
      <vt:lpstr>PowerPoint Presentation</vt:lpstr>
      <vt:lpstr>PowerPoint Presentation</vt:lpstr>
    </vt:vector>
  </TitlesOfParts>
  <Company>CHEO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Untangling the helix 2015:  Genomics for primary care providers</dc:title>
  <dc:creator>Shawna</dc:creator>
  <cp:lastModifiedBy>Shawna</cp:lastModifiedBy>
  <cp:revision>215</cp:revision>
  <cp:lastPrinted>2017-06-07T21:03:15Z</cp:lastPrinted>
  <dcterms:created xsi:type="dcterms:W3CDTF">2015-11-06T17:02:31Z</dcterms:created>
  <dcterms:modified xsi:type="dcterms:W3CDTF">2020-10-19T15:43:25Z</dcterms:modified>
</cp:coreProperties>
</file>