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927" r:id="rId2"/>
    <p:sldId id="1443" r:id="rId3"/>
    <p:sldId id="1534" r:id="rId4"/>
    <p:sldId id="1197" r:id="rId5"/>
    <p:sldId id="1344" r:id="rId6"/>
    <p:sldId id="1427" r:id="rId7"/>
    <p:sldId id="1360" r:id="rId8"/>
    <p:sldId id="1439" r:id="rId9"/>
    <p:sldId id="1440" r:id="rId10"/>
    <p:sldId id="1441" r:id="rId11"/>
    <p:sldId id="1442" r:id="rId12"/>
    <p:sldId id="1363" r:id="rId13"/>
    <p:sldId id="1469" r:id="rId14"/>
    <p:sldId id="1408" r:id="rId15"/>
    <p:sldId id="1409" r:id="rId16"/>
    <p:sldId id="1433" r:id="rId17"/>
    <p:sldId id="1531" r:id="rId18"/>
    <p:sldId id="1490" r:id="rId19"/>
    <p:sldId id="1492" r:id="rId20"/>
    <p:sldId id="1493" r:id="rId21"/>
    <p:sldId id="1491" r:id="rId22"/>
    <p:sldId id="1494" r:id="rId23"/>
    <p:sldId id="1431" r:id="rId24"/>
    <p:sldId id="1432" r:id="rId25"/>
    <p:sldId id="1498" r:id="rId26"/>
    <p:sldId id="1499" r:id="rId27"/>
    <p:sldId id="1501" r:id="rId28"/>
    <p:sldId id="1502" r:id="rId29"/>
    <p:sldId id="1436" r:id="rId30"/>
    <p:sldId id="1532" r:id="rId31"/>
    <p:sldId id="1533" r:id="rId32"/>
    <p:sldId id="1518" r:id="rId33"/>
    <p:sldId id="1505" r:id="rId34"/>
    <p:sldId id="1506" r:id="rId35"/>
    <p:sldId id="1507" r:id="rId36"/>
    <p:sldId id="1508" r:id="rId37"/>
    <p:sldId id="1244" r:id="rId38"/>
    <p:sldId id="1272" r:id="rId39"/>
  </p:sldIdLst>
  <p:sldSz cx="9144000" cy="5143500" type="screen16x9"/>
  <p:notesSz cx="6858000" cy="9296400"/>
  <p:defaultTextStyle>
    <a:defPPr>
      <a:defRPr lang="en-CA"/>
    </a:defPPr>
    <a:lvl1pPr algn="l" rtl="0" fontAlgn="base">
      <a:spcBef>
        <a:spcPct val="0"/>
      </a:spcBef>
      <a:spcAft>
        <a:spcPct val="0"/>
      </a:spcAft>
      <a:defRPr kern="1200">
        <a:solidFill>
          <a:schemeClr val="tx1"/>
        </a:solidFill>
        <a:latin typeface="Calibri" pitchFamily="-1" charset="0"/>
        <a:ea typeface="+mn-ea"/>
        <a:cs typeface="Arial" charset="0"/>
      </a:defRPr>
    </a:lvl1pPr>
    <a:lvl2pPr marL="457200" algn="l" rtl="0" fontAlgn="base">
      <a:spcBef>
        <a:spcPct val="0"/>
      </a:spcBef>
      <a:spcAft>
        <a:spcPct val="0"/>
      </a:spcAft>
      <a:defRPr kern="1200">
        <a:solidFill>
          <a:schemeClr val="tx1"/>
        </a:solidFill>
        <a:latin typeface="Calibri" pitchFamily="-1" charset="0"/>
        <a:ea typeface="+mn-ea"/>
        <a:cs typeface="Arial" charset="0"/>
      </a:defRPr>
    </a:lvl2pPr>
    <a:lvl3pPr marL="914400" algn="l" rtl="0" fontAlgn="base">
      <a:spcBef>
        <a:spcPct val="0"/>
      </a:spcBef>
      <a:spcAft>
        <a:spcPct val="0"/>
      </a:spcAft>
      <a:defRPr kern="1200">
        <a:solidFill>
          <a:schemeClr val="tx1"/>
        </a:solidFill>
        <a:latin typeface="Calibri" pitchFamily="-1" charset="0"/>
        <a:ea typeface="+mn-ea"/>
        <a:cs typeface="Arial" charset="0"/>
      </a:defRPr>
    </a:lvl3pPr>
    <a:lvl4pPr marL="1371600" algn="l" rtl="0" fontAlgn="base">
      <a:spcBef>
        <a:spcPct val="0"/>
      </a:spcBef>
      <a:spcAft>
        <a:spcPct val="0"/>
      </a:spcAft>
      <a:defRPr kern="1200">
        <a:solidFill>
          <a:schemeClr val="tx1"/>
        </a:solidFill>
        <a:latin typeface="Calibri" pitchFamily="-1" charset="0"/>
        <a:ea typeface="+mn-ea"/>
        <a:cs typeface="Arial" charset="0"/>
      </a:defRPr>
    </a:lvl4pPr>
    <a:lvl5pPr marL="1828800" algn="l" rtl="0" fontAlgn="base">
      <a:spcBef>
        <a:spcPct val="0"/>
      </a:spcBef>
      <a:spcAft>
        <a:spcPct val="0"/>
      </a:spcAft>
      <a:defRPr kern="1200">
        <a:solidFill>
          <a:schemeClr val="tx1"/>
        </a:solidFill>
        <a:latin typeface="Calibri" pitchFamily="-1" charset="0"/>
        <a:ea typeface="+mn-ea"/>
        <a:cs typeface="Arial" charset="0"/>
      </a:defRPr>
    </a:lvl5pPr>
    <a:lvl6pPr marL="2286000" algn="l" defTabSz="914400" rtl="0" eaLnBrk="1" latinLnBrk="0" hangingPunct="1">
      <a:defRPr kern="1200">
        <a:solidFill>
          <a:schemeClr val="tx1"/>
        </a:solidFill>
        <a:latin typeface="Calibri" pitchFamily="-1" charset="0"/>
        <a:ea typeface="+mn-ea"/>
        <a:cs typeface="Arial" charset="0"/>
      </a:defRPr>
    </a:lvl6pPr>
    <a:lvl7pPr marL="2743200" algn="l" defTabSz="914400" rtl="0" eaLnBrk="1" latinLnBrk="0" hangingPunct="1">
      <a:defRPr kern="1200">
        <a:solidFill>
          <a:schemeClr val="tx1"/>
        </a:solidFill>
        <a:latin typeface="Calibri" pitchFamily="-1" charset="0"/>
        <a:ea typeface="+mn-ea"/>
        <a:cs typeface="Arial" charset="0"/>
      </a:defRPr>
    </a:lvl7pPr>
    <a:lvl8pPr marL="3200400" algn="l" defTabSz="914400" rtl="0" eaLnBrk="1" latinLnBrk="0" hangingPunct="1">
      <a:defRPr kern="1200">
        <a:solidFill>
          <a:schemeClr val="tx1"/>
        </a:solidFill>
        <a:latin typeface="Calibri" pitchFamily="-1" charset="0"/>
        <a:ea typeface="+mn-ea"/>
        <a:cs typeface="Arial" charset="0"/>
      </a:defRPr>
    </a:lvl8pPr>
    <a:lvl9pPr marL="3657600" algn="l" defTabSz="914400" rtl="0" eaLnBrk="1" latinLnBrk="0" hangingPunct="1">
      <a:defRPr kern="1200">
        <a:solidFill>
          <a:schemeClr val="tx1"/>
        </a:solidFill>
        <a:latin typeface="Calibri" pitchFamily="-1"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EAE2"/>
    <a:srgbClr val="6D81DD"/>
    <a:srgbClr val="FF0066"/>
    <a:srgbClr val="FFEFAD"/>
    <a:srgbClr val="EBF6F9"/>
    <a:srgbClr val="FFCC00"/>
    <a:srgbClr val="FFFF66"/>
    <a:srgbClr val="33CC33"/>
    <a:srgbClr val="0025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84520" autoAdjust="0"/>
  </p:normalViewPr>
  <p:slideViewPr>
    <p:cSldViewPr>
      <p:cViewPr varScale="1">
        <p:scale>
          <a:sx n="92" d="100"/>
          <a:sy n="92" d="100"/>
        </p:scale>
        <p:origin x="1152" y="72"/>
      </p:cViewPr>
      <p:guideLst>
        <p:guide orient="horz" pos="1620"/>
        <p:guide pos="2880"/>
      </p:guideLst>
    </p:cSldViewPr>
  </p:slideViewPr>
  <p:notesTextViewPr>
    <p:cViewPr>
      <p:scale>
        <a:sx n="75" d="100"/>
        <a:sy n="75"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708633302774066E-3"/>
          <c:y val="0.16091739009508152"/>
          <c:w val="0.84636290436317008"/>
          <c:h val="0.78731527835662385"/>
        </c:manualLayout>
      </c:layout>
      <c:pie3DChart>
        <c:varyColors val="1"/>
        <c:ser>
          <c:idx val="0"/>
          <c:order val="0"/>
          <c:tx>
            <c:strRef>
              <c:f>Sheet1!$B$1</c:f>
              <c:strCache>
                <c:ptCount val="1"/>
                <c:pt idx="0">
                  <c:v>Sales</c:v>
                </c:pt>
              </c:strCache>
            </c:strRef>
          </c:tx>
          <c:dPt>
            <c:idx val="0"/>
            <c:bubble3D val="0"/>
            <c:explosion val="5"/>
            <c:spPr>
              <a:solidFill>
                <a:srgbClr val="FFEFAD"/>
              </a:solidFill>
            </c:spPr>
            <c:extLst>
              <c:ext xmlns:c16="http://schemas.microsoft.com/office/drawing/2014/chart" uri="{C3380CC4-5D6E-409C-BE32-E72D297353CC}">
                <c16:uniqueId val="{00000001-F373-495A-B09F-CCC99BEA570B}"/>
              </c:ext>
            </c:extLst>
          </c:dPt>
          <c:dPt>
            <c:idx val="1"/>
            <c:bubble3D val="0"/>
            <c:spPr>
              <a:solidFill>
                <a:srgbClr val="6D81DD"/>
              </a:solidFill>
            </c:spPr>
            <c:extLst>
              <c:ext xmlns:c16="http://schemas.microsoft.com/office/drawing/2014/chart" uri="{C3380CC4-5D6E-409C-BE32-E72D297353CC}">
                <c16:uniqueId val="{00000003-F373-495A-B09F-CCC99BEA570B}"/>
              </c:ext>
            </c:extLst>
          </c:dPt>
          <c:dPt>
            <c:idx val="2"/>
            <c:bubble3D val="0"/>
            <c:spPr>
              <a:solidFill>
                <a:srgbClr val="33CC33"/>
              </a:solidFill>
            </c:spPr>
            <c:extLst>
              <c:ext xmlns:c16="http://schemas.microsoft.com/office/drawing/2014/chart" uri="{C3380CC4-5D6E-409C-BE32-E72D297353CC}">
                <c16:uniqueId val="{00000005-F373-495A-B09F-CCC99BEA570B}"/>
              </c:ext>
            </c:extLst>
          </c:dPt>
          <c:dLbls>
            <c:dLbl>
              <c:idx val="1"/>
              <c:layout>
                <c:manualLayout>
                  <c:x val="0"/>
                  <c:y val="0"/>
                </c:manualLayout>
              </c:layout>
              <c:showLegendKey val="0"/>
              <c:showVal val="0"/>
              <c:showCatName val="1"/>
              <c:showSerName val="0"/>
              <c:showPercent val="1"/>
              <c:showBubbleSize val="0"/>
              <c:extLst>
                <c:ext xmlns:c15="http://schemas.microsoft.com/office/drawing/2012/chart" uri="{CE6537A1-D6FC-4f65-9D91-7224C49458BB}">
                  <c15:layout>
                    <c:manualLayout>
                      <c:w val="0.6971313525843279"/>
                      <c:h val="0.45137703300510668"/>
                    </c:manualLayout>
                  </c15:layout>
                </c:ext>
                <c:ext xmlns:c16="http://schemas.microsoft.com/office/drawing/2014/chart" uri="{C3380CC4-5D6E-409C-BE32-E72D297353CC}">
                  <c16:uniqueId val="{00000003-F373-495A-B09F-CCC99BEA570B}"/>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Sporadic (unknown cause, late onset)</c:v>
                </c:pt>
                <c:pt idx="1">
                  <c:v>Familial (2 or more affected relatives)</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F373-495A-B09F-CCC99BEA570B}"/>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9T15:55:51.8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9T15:56:50.1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3,'324'-3,"349"7,-529 8,176 37,-206-28,-20-4,-7 0,2-4,96 1,785-15,-346-1,-564 5,0 3,88 20,70 8,-89-33,-80-2,55 6,-79-1,0 2,42 15,-41-12,0-2,32 6,39-2,-48-6,78 17,83 17,-99-21,-85-12,0 1,40 18,-5-3,-16-8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396406E-5A95-4E46-9390-D4456A39378A}" type="datetime1">
              <a:rPr lang="en-CA" altLang="en-US"/>
              <a:pPr/>
              <a:t>2023-01-24</a:t>
            </a:fld>
            <a:endParaRPr lang="en-CA" alt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745AC39-1851-48DC-A31F-52C45565B6A5}" type="slidenum">
              <a:rPr lang="en-CA" altLang="en-US"/>
              <a:pPr/>
              <a:t>‹#›</a:t>
            </a:fld>
            <a:endParaRPr lang="en-CA" altLang="en-US"/>
          </a:p>
        </p:txBody>
      </p:sp>
    </p:spTree>
    <p:extLst>
      <p:ext uri="{BB962C8B-B14F-4D97-AF65-F5344CB8AC3E}">
        <p14:creationId xmlns:p14="http://schemas.microsoft.com/office/powerpoint/2010/main" val="872103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a:t>
            </a:fld>
            <a:endParaRPr lang="en-CA" altLang="en-US"/>
          </a:p>
        </p:txBody>
      </p:sp>
    </p:spTree>
    <p:extLst>
      <p:ext uri="{BB962C8B-B14F-4D97-AF65-F5344CB8AC3E}">
        <p14:creationId xmlns:p14="http://schemas.microsoft.com/office/powerpoint/2010/main" val="116527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b="1" dirty="0"/>
          </a:p>
          <a:p>
            <a:pPr>
              <a:lnSpc>
                <a:spcPct val="115000"/>
              </a:lnSpc>
              <a:spcBef>
                <a:spcPts val="600"/>
              </a:spcBef>
              <a:spcAft>
                <a:spcPts val="10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Multifactorial disorders and genome-wide association studies (GWAS):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GWAS are case-control studies which examine many common variations in our genetic code (single nucleotide polymorphisms [SNPs]).  They compare large groups of individuals (unaffected controls versus individuals with symptoms of a specific disease or those experiencing a particular medication response) in an attempt to distinguish between non-harmful changes in the DNA code and pathogenic, disease causing/predisposing changes.   SNPs (pronounced ‘snips’) are the most common type of genetic variation. Each SNP represents a difference in a single DNA building block, a nucleotide. SNPs occur normally in an individual’s genome about once in every 300 nucleotides, thus there are about 10 million SNPs in the human genome.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Odds ratios and relative risks are used to categorize an individual as at increased risk (higher than average), average (general population risk), or decreased risk (lower than average).  Results from GWAS may be used to report an individual’s risk for cancer, heart disease or diabetes.  Test laboratories use variable literature sources, data set and technologies for testing and variant classification which adds complexity to interpretation.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Mendelian disorders and ethnicity-specific testing or next generation sequencing: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Single gene disorders (e.g. cystic fibrosis,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HFE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hemochromatosis,</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 BRCA</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hereditary breast and ovarian cancer syndrome) are often screened for by targeting only ethnicity-based gene variations.  For example, screening for mutations in the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genes is limited to the three commonly found in individuals of Ashkenazi Jewish ethnicity, regardless of the consumer’s reported ethnicity.  This means that not all clinically relevant mutations or even genes are necessarily included in analysis; possibly resulting in false reassurance with negative results</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.This is of particular importance where there is a known family history.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Additionally next generation sequencing (NGS) may be employed, where the entire coding region of a gene is sequenced (read) looking for significant variation as compared to a reference sequence.   While some variations are well known to be either pathogenic or benign, some require expert analysis by a genomic specialist.  Genetic changes that are only weakly associated with disease may be reported, possibly leading to anxiety or inappropriate additional testing</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Additionally, due to variability in interpretation, there is the possibility of conflicting risk interpretations between companies.</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CA" b="1"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12</a:t>
            </a:fld>
            <a:endParaRPr lang="en-CA" altLang="en-US"/>
          </a:p>
        </p:txBody>
      </p:sp>
    </p:spTree>
    <p:extLst>
      <p:ext uri="{BB962C8B-B14F-4D97-AF65-F5344CB8AC3E}">
        <p14:creationId xmlns:p14="http://schemas.microsoft.com/office/powerpoint/2010/main" val="418830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0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Multifactorial disorders and genome-wide association studies (GWAS):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GWAS are case-control studies which examine many common variations in our genetic code (single nucleotide polymorphisms [SNPs]).  They compare large groups of individuals (unaffected controls versus individuals with symptoms of a specific disease or those experiencing a particular medication response) in an attempt to distinguish between non-harmful changes in the DNA code and pathogenic, disease causing/predisposing changes.   SNPs (pronounced ‘snips’) are the most common type of genetic variation. Each SNP represents a difference in a single DNA building block, a nucleotide. SNPs occur normally in an individual’s genome about once in every 300 nucleotides, thus there are about 10 million SNPs in the human genome.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Odds ratios and relative risks are used to categorize an individual as at increased risk (higher than average), average (general population risk), or decreased risk (lower than average).  Results from GWAS may be used to report an individual’s risk for cancer, heart disease or diabetes.  Test laboratories use variable literature sources, data set and technologies for testing and variant classification which adds complexity to interpretation.  </a:t>
            </a:r>
          </a:p>
          <a:p>
            <a:pPr>
              <a:lnSpc>
                <a:spcPct val="115000"/>
              </a:lnSpc>
              <a:spcBef>
                <a:spcPts val="600"/>
              </a:spcBef>
              <a:spcAft>
                <a:spcPts val="1000"/>
              </a:spcAft>
            </a:pP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Mendelian disorders and ethnicity-specific testing or next generation sequencing: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Single gene disorders (e.g. cystic fibrosis,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HFE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hemochromatosis,</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 BRCA</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hereditary breast and ovarian cancer syndrome) are often screened for by targeting only ethnicity-based gene variations.  For example, screening for mutations in the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genes is limited to the three commonly found in individuals of Ashkenazi Jewish ethnicity, regardless of the consumer’s reported ethnicity.  This means that not all clinically relevant mutations or even genes are necessarily included in analysis; possibly resulting in false reassurance with negative results</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.This is of particular importance where there is a known family history.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Additionally next generation sequencing (NGS) may be employed, where the entire coding region of a gene is sequenced (read) looking for significant variation as compared to a reference sequence.   While some variations are well known to be either pathogenic or benign, some require expert analysis by a genomic specialist.  Genetic changes that are only weakly associated with disease may be reported, possibly leading to anxiety or inappropriate additional testing</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Additionally, due to variability in interpretation, there is the possibility of conflicting risk interpretations between companies.</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CA" b="1" dirty="0"/>
          </a:p>
          <a:p>
            <a:r>
              <a:rPr lang="en-CA" b="1" dirty="0"/>
              <a:t>FROM GECKO’s DTC ON THE RUN</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13</a:t>
            </a:fld>
            <a:endParaRPr lang="en-CA" altLang="en-US"/>
          </a:p>
        </p:txBody>
      </p:sp>
    </p:spTree>
    <p:extLst>
      <p:ext uri="{BB962C8B-B14F-4D97-AF65-F5344CB8AC3E}">
        <p14:creationId xmlns:p14="http://schemas.microsoft.com/office/powerpoint/2010/main" val="273615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14</a:t>
            </a:fld>
            <a:endParaRPr lang="en-US" altLang="en-US"/>
          </a:p>
        </p:txBody>
      </p:sp>
    </p:spTree>
    <p:extLst>
      <p:ext uri="{BB962C8B-B14F-4D97-AF65-F5344CB8AC3E}">
        <p14:creationId xmlns:p14="http://schemas.microsoft.com/office/powerpoint/2010/main" val="418236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Main motivation for DTC: see word cloud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BlinkMacSystemFon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Intention to discuss with PCPs ambivalent to high, and higher when perceived clinical utility e.g. related to </a:t>
            </a:r>
            <a:r>
              <a:rPr lang="en-US" b="0" i="0" dirty="0" err="1">
                <a:solidFill>
                  <a:srgbClr val="212121"/>
                </a:solidFill>
                <a:effectLst/>
                <a:latin typeface="BlinkMacSystemFont"/>
              </a:rPr>
              <a:t>famhx</a:t>
            </a:r>
            <a:endParaRPr lang="en-US" b="0" i="0" dirty="0">
              <a:solidFill>
                <a:srgbClr val="212121"/>
              </a:solidFill>
              <a:effectLst/>
              <a:latin typeface="BlinkMacSystemFon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BlinkMacSystemFon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b="1" i="0" u="none" strike="noStrike" baseline="0" dirty="0">
              <a:latin typeface="Optima-Bold"/>
            </a:endParaRP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15</a:t>
            </a:fld>
            <a:endParaRPr lang="en-CA" altLang="en-US"/>
          </a:p>
        </p:txBody>
      </p:sp>
    </p:spTree>
    <p:extLst>
      <p:ext uri="{BB962C8B-B14F-4D97-AF65-F5344CB8AC3E}">
        <p14:creationId xmlns:p14="http://schemas.microsoft.com/office/powerpoint/2010/main" val="370947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16</a:t>
            </a:fld>
            <a:endParaRPr lang="en-CA" altLang="en-US"/>
          </a:p>
        </p:txBody>
      </p:sp>
    </p:spTree>
    <p:extLst>
      <p:ext uri="{BB962C8B-B14F-4D97-AF65-F5344CB8AC3E}">
        <p14:creationId xmlns:p14="http://schemas.microsoft.com/office/powerpoint/2010/main" val="47579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17</a:t>
            </a:fld>
            <a:endParaRPr lang="en-CA" altLang="en-US"/>
          </a:p>
        </p:txBody>
      </p:sp>
    </p:spTree>
    <p:extLst>
      <p:ext uri="{BB962C8B-B14F-4D97-AF65-F5344CB8AC3E}">
        <p14:creationId xmlns:p14="http://schemas.microsoft.com/office/powerpoint/2010/main" val="2998955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4042"/>
                </a:solidFill>
                <a:effectLst/>
                <a:latin typeface="myriad-pro"/>
              </a:rPr>
              <a:t>Each of the identified genes for EOAD  is involved in production of the amyloid ß (</a:t>
            </a:r>
            <a:r>
              <a:rPr lang="en-US" b="0" i="0" dirty="0" err="1">
                <a:solidFill>
                  <a:srgbClr val="404042"/>
                </a:solidFill>
                <a:effectLst/>
                <a:latin typeface="myriad-pro"/>
              </a:rPr>
              <a:t>Aß</a:t>
            </a:r>
            <a:r>
              <a:rPr lang="en-US" b="0" i="0" dirty="0">
                <a:solidFill>
                  <a:srgbClr val="404042"/>
                </a:solidFill>
                <a:effectLst/>
                <a:latin typeface="myriad-pro"/>
              </a:rPr>
              <a:t>) peptide, a major component of amyloid plaques</a:t>
            </a:r>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22</a:t>
            </a:fld>
            <a:endParaRPr lang="en-CA" altLang="en-US"/>
          </a:p>
        </p:txBody>
      </p:sp>
    </p:spTree>
    <p:extLst>
      <p:ext uri="{BB962C8B-B14F-4D97-AF65-F5344CB8AC3E}">
        <p14:creationId xmlns:p14="http://schemas.microsoft.com/office/powerpoint/2010/main" val="143881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4042"/>
                </a:solidFill>
                <a:effectLst/>
                <a:latin typeface="myriad-pro"/>
              </a:rPr>
              <a:t>Each of the identified genes for EOAD  is involved in production of the amyloid ß (</a:t>
            </a:r>
            <a:r>
              <a:rPr lang="en-US" b="0" i="0" dirty="0" err="1">
                <a:solidFill>
                  <a:srgbClr val="404042"/>
                </a:solidFill>
                <a:effectLst/>
                <a:latin typeface="myriad-pro"/>
              </a:rPr>
              <a:t>Aß</a:t>
            </a:r>
            <a:r>
              <a:rPr lang="en-US" b="0" i="0" dirty="0">
                <a:solidFill>
                  <a:srgbClr val="404042"/>
                </a:solidFill>
                <a:effectLst/>
                <a:latin typeface="myriad-pro"/>
              </a:rPr>
              <a:t>) peptide, a major component of amyloid plaques</a:t>
            </a:r>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23</a:t>
            </a:fld>
            <a:endParaRPr lang="en-CA" altLang="en-US"/>
          </a:p>
        </p:txBody>
      </p:sp>
    </p:spTree>
    <p:extLst>
      <p:ext uri="{BB962C8B-B14F-4D97-AF65-F5344CB8AC3E}">
        <p14:creationId xmlns:p14="http://schemas.microsoft.com/office/powerpoint/2010/main" val="775693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Source Sans Pro Web"/>
              </a:rPr>
              <a:t>APOE ε2 is relatively rare and may provide some protection against the disease. If Alzheimer's disease occurs in a person with this allele, it usually develops later in life than it would in someone with the APOE ε4 gene.</a:t>
            </a:r>
          </a:p>
          <a:p>
            <a:pPr algn="l">
              <a:buFont typeface="Arial" panose="020B0604020202020204" pitchFamily="34" charset="0"/>
              <a:buChar char="•"/>
            </a:pPr>
            <a:r>
              <a:rPr lang="en-US" b="0" i="0" dirty="0">
                <a:solidFill>
                  <a:srgbClr val="000000"/>
                </a:solidFill>
                <a:effectLst/>
                <a:latin typeface="Source Sans Pro Web"/>
              </a:rPr>
              <a:t>APOE ε3, the most common allele, is believed to play a neutral role in the disease—neither decreasing nor increasing risk.</a:t>
            </a:r>
          </a:p>
          <a:p>
            <a:pPr algn="l">
              <a:buFont typeface="Arial" panose="020B0604020202020204" pitchFamily="34" charset="0"/>
              <a:buChar char="•"/>
            </a:pPr>
            <a:r>
              <a:rPr lang="en-US" b="0" i="0" dirty="0">
                <a:solidFill>
                  <a:srgbClr val="000000"/>
                </a:solidFill>
                <a:effectLst/>
                <a:latin typeface="Source Sans Pro Web"/>
              </a:rPr>
              <a:t>APOE ε4 increases risk for Alzheimer's disease and is also associated with an earlier age of disease onset. Having one or two APOE ε4 alleles increases the risk of developing Alzheimer's. About 25 percent of people carry one copy of APOE ɛ4, and 2 to 3 percent carry two copies.</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24</a:t>
            </a:fld>
            <a:endParaRPr lang="en-CA" altLang="en-US"/>
          </a:p>
        </p:txBody>
      </p:sp>
    </p:spTree>
    <p:extLst>
      <p:ext uri="{BB962C8B-B14F-4D97-AF65-F5344CB8AC3E}">
        <p14:creationId xmlns:p14="http://schemas.microsoft.com/office/powerpoint/2010/main" val="300726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Source Sans Pro Web"/>
              </a:rPr>
              <a:t>APOE ε2 is relatively rare and may provide some protection against the disease. If Alzheimer's disease occurs in a person with this allele, it usually develops later in life than it would in someone with the APOE ε4 gene.</a:t>
            </a:r>
          </a:p>
          <a:p>
            <a:pPr algn="l">
              <a:buFont typeface="Arial" panose="020B0604020202020204" pitchFamily="34" charset="0"/>
              <a:buChar char="•"/>
            </a:pPr>
            <a:r>
              <a:rPr lang="en-US" b="0" i="0" dirty="0">
                <a:solidFill>
                  <a:srgbClr val="000000"/>
                </a:solidFill>
                <a:effectLst/>
                <a:latin typeface="Source Sans Pro Web"/>
              </a:rPr>
              <a:t>APOE ε3, the most common allele, is believed to play a neutral role in the disease—neither decreasing nor increasing risk.</a:t>
            </a:r>
          </a:p>
          <a:p>
            <a:pPr algn="l">
              <a:buFont typeface="Arial" panose="020B0604020202020204" pitchFamily="34" charset="0"/>
              <a:buChar char="•"/>
            </a:pPr>
            <a:r>
              <a:rPr lang="en-US" b="0" i="0" dirty="0">
                <a:solidFill>
                  <a:srgbClr val="000000"/>
                </a:solidFill>
                <a:effectLst/>
                <a:latin typeface="Source Sans Pro Web"/>
              </a:rPr>
              <a:t>APOE ε4 increases risk for Alzheimer's disease and is also associated with an earlier age of disease onset. Having one or two APOE ε4 alleles increases the risk of developing Alzheimer's. About 25 percent of people carry one copy of APOE ɛ4, and 2 to 3 percent carry two copies.</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25</a:t>
            </a:fld>
            <a:endParaRPr lang="en-CA" altLang="en-US"/>
          </a:p>
        </p:txBody>
      </p:sp>
    </p:spTree>
    <p:extLst>
      <p:ext uri="{BB962C8B-B14F-4D97-AF65-F5344CB8AC3E}">
        <p14:creationId xmlns:p14="http://schemas.microsoft.com/office/powerpoint/2010/main" val="208047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3</a:t>
            </a:fld>
            <a:endParaRPr lang="en-CA" altLang="en-US"/>
          </a:p>
        </p:txBody>
      </p:sp>
    </p:spTree>
    <p:extLst>
      <p:ext uri="{BB962C8B-B14F-4D97-AF65-F5344CB8AC3E}">
        <p14:creationId xmlns:p14="http://schemas.microsoft.com/office/powerpoint/2010/main" val="288786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Source Sans Pro Web"/>
              </a:rPr>
              <a:t>APOE ε2 is relatively rare and may provide some protection against the disease. If Alzheimer's disease occurs in a person with this allele, it usually develops later in life than it would in someone with the APOE ε4 gene.</a:t>
            </a:r>
          </a:p>
          <a:p>
            <a:pPr algn="l">
              <a:buFont typeface="Arial" panose="020B0604020202020204" pitchFamily="34" charset="0"/>
              <a:buChar char="•"/>
            </a:pPr>
            <a:r>
              <a:rPr lang="en-US" b="0" i="0" dirty="0">
                <a:solidFill>
                  <a:srgbClr val="000000"/>
                </a:solidFill>
                <a:effectLst/>
                <a:latin typeface="Source Sans Pro Web"/>
              </a:rPr>
              <a:t>APOE ε3, the most common allele, is believed to play a neutral role in the disease—neither decreasing nor increasing risk.</a:t>
            </a:r>
          </a:p>
          <a:p>
            <a:pPr algn="l">
              <a:buFont typeface="Arial" panose="020B0604020202020204" pitchFamily="34" charset="0"/>
              <a:buChar char="•"/>
            </a:pPr>
            <a:r>
              <a:rPr lang="en-US" b="0" i="0" dirty="0">
                <a:solidFill>
                  <a:srgbClr val="000000"/>
                </a:solidFill>
                <a:effectLst/>
                <a:latin typeface="Source Sans Pro Web"/>
              </a:rPr>
              <a:t>APOE ε4 increases risk for Alzheimer's disease and is also associated with an earlier age of disease onset. Having one or two APOE ε4 alleles increases the risk of developing Alzheimer's. About 25 percent of people carry one copy of APOE ɛ4, and 2 to 3 percent carry two copies.</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26</a:t>
            </a:fld>
            <a:endParaRPr lang="en-CA" altLang="en-US"/>
          </a:p>
        </p:txBody>
      </p:sp>
    </p:spTree>
    <p:extLst>
      <p:ext uri="{BB962C8B-B14F-4D97-AF65-F5344CB8AC3E}">
        <p14:creationId xmlns:p14="http://schemas.microsoft.com/office/powerpoint/2010/main" val="362565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04042"/>
                </a:solidFill>
                <a:effectLst/>
                <a:latin typeface="myriad-pro"/>
              </a:rPr>
              <a:t>WHY TEST</a:t>
            </a:r>
          </a:p>
          <a:p>
            <a:pPr algn="l"/>
            <a:r>
              <a:rPr lang="en-US" b="0" i="0" dirty="0">
                <a:solidFill>
                  <a:srgbClr val="404042"/>
                </a:solidFill>
                <a:effectLst/>
                <a:latin typeface="myriad-pro"/>
              </a:rPr>
              <a:t>In the case of genetic testing for early-onset familial AD, a positive test result for a known family gene mutation can result in:</a:t>
            </a:r>
          </a:p>
          <a:p>
            <a:pPr algn="l">
              <a:buFont typeface="Arial" panose="020B0604020202020204" pitchFamily="34" charset="0"/>
              <a:buChar char="•"/>
            </a:pPr>
            <a:r>
              <a:rPr lang="en-US" b="0" i="0" dirty="0">
                <a:solidFill>
                  <a:srgbClr val="404042"/>
                </a:solidFill>
                <a:effectLst/>
                <a:latin typeface="myriad-pro"/>
              </a:rPr>
              <a:t>Relief from uncertainty</a:t>
            </a:r>
          </a:p>
          <a:p>
            <a:pPr algn="l">
              <a:buFont typeface="Arial" panose="020B0604020202020204" pitchFamily="34" charset="0"/>
              <a:buChar char="•"/>
            </a:pPr>
            <a:r>
              <a:rPr lang="en-US" b="0" i="0" dirty="0">
                <a:solidFill>
                  <a:srgbClr val="404042"/>
                </a:solidFill>
                <a:effectLst/>
                <a:latin typeface="myriad-pro"/>
              </a:rPr>
              <a:t>An increased feeling of control</a:t>
            </a:r>
          </a:p>
          <a:p>
            <a:pPr algn="l">
              <a:buFont typeface="Arial" panose="020B0604020202020204" pitchFamily="34" charset="0"/>
              <a:buChar char="•"/>
            </a:pPr>
            <a:r>
              <a:rPr lang="en-US" b="0" i="0" dirty="0">
                <a:solidFill>
                  <a:srgbClr val="404042"/>
                </a:solidFill>
                <a:effectLst/>
                <a:latin typeface="myriad-pro"/>
              </a:rPr>
              <a:t>Opportunity to plan life decisions</a:t>
            </a:r>
          </a:p>
          <a:p>
            <a:pPr algn="l"/>
            <a:r>
              <a:rPr lang="en-US" b="0" i="0" dirty="0">
                <a:solidFill>
                  <a:srgbClr val="404042"/>
                </a:solidFill>
                <a:effectLst/>
                <a:latin typeface="myriad-pro"/>
              </a:rPr>
              <a:t> </a:t>
            </a:r>
          </a:p>
          <a:p>
            <a:pPr algn="l"/>
            <a:r>
              <a:rPr lang="en-US" b="0" i="0" dirty="0">
                <a:solidFill>
                  <a:srgbClr val="404042"/>
                </a:solidFill>
                <a:effectLst/>
                <a:latin typeface="myriad-pro"/>
              </a:rPr>
              <a:t>A negative test result for a known family gene mutation for early-onset familial AD can result in:</a:t>
            </a:r>
          </a:p>
          <a:p>
            <a:pPr algn="l">
              <a:buFont typeface="Arial" panose="020B0604020202020204" pitchFamily="34" charset="0"/>
              <a:buChar char="•"/>
            </a:pPr>
            <a:r>
              <a:rPr lang="en-US" b="0" i="0" dirty="0">
                <a:solidFill>
                  <a:srgbClr val="404042"/>
                </a:solidFill>
                <a:effectLst/>
                <a:latin typeface="myriad-pro"/>
              </a:rPr>
              <a:t>Relief from fear of developing early-onset AD</a:t>
            </a:r>
          </a:p>
          <a:p>
            <a:pPr algn="l">
              <a:buFont typeface="Arial" panose="020B0604020202020204" pitchFamily="34" charset="0"/>
              <a:buChar char="•"/>
            </a:pPr>
            <a:r>
              <a:rPr lang="en-US" b="0" i="0" dirty="0">
                <a:solidFill>
                  <a:srgbClr val="404042"/>
                </a:solidFill>
                <a:effectLst/>
                <a:latin typeface="myriad-pro"/>
              </a:rPr>
              <a:t>Knowledge that children are not at risk for early-onset AD</a:t>
            </a:r>
          </a:p>
          <a:p>
            <a:pPr algn="l"/>
            <a:r>
              <a:rPr lang="en-US" b="0" i="0" dirty="0">
                <a:solidFill>
                  <a:srgbClr val="404042"/>
                </a:solidFill>
                <a:effectLst/>
                <a:latin typeface="myriad-pro"/>
              </a:rPr>
              <a:t> </a:t>
            </a:r>
          </a:p>
          <a:p>
            <a:pPr algn="l">
              <a:buFont typeface="Arial" panose="020B0604020202020204" pitchFamily="34" charset="0"/>
              <a:buChar char="•"/>
            </a:pPr>
            <a:endParaRPr lang="en-US" b="0" i="0" dirty="0">
              <a:solidFill>
                <a:srgbClr val="000000"/>
              </a:solidFill>
              <a:effectLst/>
              <a:latin typeface="Source Sans Pro Web"/>
            </a:endParaRP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27</a:t>
            </a:fld>
            <a:endParaRPr lang="en-CA" altLang="en-US"/>
          </a:p>
        </p:txBody>
      </p:sp>
    </p:spTree>
    <p:extLst>
      <p:ext uri="{BB962C8B-B14F-4D97-AF65-F5344CB8AC3E}">
        <p14:creationId xmlns:p14="http://schemas.microsoft.com/office/powerpoint/2010/main" val="3158151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04042"/>
                </a:solidFill>
                <a:effectLst/>
                <a:latin typeface="myriad-pro"/>
              </a:rPr>
              <a:t>WHY TEST</a:t>
            </a:r>
          </a:p>
          <a:p>
            <a:pPr algn="l"/>
            <a:r>
              <a:rPr lang="en-US" b="0" i="0" dirty="0">
                <a:solidFill>
                  <a:srgbClr val="404042"/>
                </a:solidFill>
                <a:effectLst/>
                <a:latin typeface="myriad-pro"/>
              </a:rPr>
              <a:t>In the case of genetic testing for early-onset familial AD, a positive test result for a known family gene mutation can result in:</a:t>
            </a:r>
          </a:p>
          <a:p>
            <a:pPr algn="l">
              <a:buFont typeface="Arial" panose="020B0604020202020204" pitchFamily="34" charset="0"/>
              <a:buChar char="•"/>
            </a:pPr>
            <a:r>
              <a:rPr lang="en-US" b="0" i="0" dirty="0">
                <a:solidFill>
                  <a:srgbClr val="404042"/>
                </a:solidFill>
                <a:effectLst/>
                <a:latin typeface="myriad-pro"/>
              </a:rPr>
              <a:t>Relief from uncertainty</a:t>
            </a:r>
          </a:p>
          <a:p>
            <a:pPr algn="l">
              <a:buFont typeface="Arial" panose="020B0604020202020204" pitchFamily="34" charset="0"/>
              <a:buChar char="•"/>
            </a:pPr>
            <a:r>
              <a:rPr lang="en-US" b="0" i="0" dirty="0">
                <a:solidFill>
                  <a:srgbClr val="404042"/>
                </a:solidFill>
                <a:effectLst/>
                <a:latin typeface="myriad-pro"/>
              </a:rPr>
              <a:t>An increased feeling of control</a:t>
            </a:r>
          </a:p>
          <a:p>
            <a:pPr algn="l">
              <a:buFont typeface="Arial" panose="020B0604020202020204" pitchFamily="34" charset="0"/>
              <a:buChar char="•"/>
            </a:pPr>
            <a:r>
              <a:rPr lang="en-US" b="0" i="0" dirty="0">
                <a:solidFill>
                  <a:srgbClr val="404042"/>
                </a:solidFill>
                <a:effectLst/>
                <a:latin typeface="myriad-pro"/>
              </a:rPr>
              <a:t>Opportunity to plan life decisions</a:t>
            </a:r>
          </a:p>
          <a:p>
            <a:pPr algn="l"/>
            <a:r>
              <a:rPr lang="en-US" b="0" i="0" dirty="0">
                <a:solidFill>
                  <a:srgbClr val="404042"/>
                </a:solidFill>
                <a:effectLst/>
                <a:latin typeface="myriad-pro"/>
              </a:rPr>
              <a:t> </a:t>
            </a:r>
          </a:p>
          <a:p>
            <a:pPr algn="l"/>
            <a:r>
              <a:rPr lang="en-US" b="0" i="0" dirty="0">
                <a:solidFill>
                  <a:srgbClr val="404042"/>
                </a:solidFill>
                <a:effectLst/>
                <a:latin typeface="myriad-pro"/>
              </a:rPr>
              <a:t>A negative test result for a known family gene mutation for early-onset familial AD can result in:</a:t>
            </a:r>
          </a:p>
          <a:p>
            <a:pPr algn="l">
              <a:buFont typeface="Arial" panose="020B0604020202020204" pitchFamily="34" charset="0"/>
              <a:buChar char="•"/>
            </a:pPr>
            <a:r>
              <a:rPr lang="en-US" b="0" i="0" dirty="0">
                <a:solidFill>
                  <a:srgbClr val="404042"/>
                </a:solidFill>
                <a:effectLst/>
                <a:latin typeface="myriad-pro"/>
              </a:rPr>
              <a:t>Relief from fear of developing early-onset AD</a:t>
            </a:r>
          </a:p>
          <a:p>
            <a:pPr algn="l">
              <a:buFont typeface="Arial" panose="020B0604020202020204" pitchFamily="34" charset="0"/>
              <a:buChar char="•"/>
            </a:pPr>
            <a:r>
              <a:rPr lang="en-US" b="0" i="0" dirty="0">
                <a:solidFill>
                  <a:srgbClr val="404042"/>
                </a:solidFill>
                <a:effectLst/>
                <a:latin typeface="myriad-pro"/>
              </a:rPr>
              <a:t>Knowledge that children are not at risk for early-onset AD</a:t>
            </a:r>
          </a:p>
          <a:p>
            <a:pPr algn="l"/>
            <a:r>
              <a:rPr lang="en-US" b="0" i="0" dirty="0">
                <a:solidFill>
                  <a:srgbClr val="404042"/>
                </a:solidFill>
                <a:effectLst/>
                <a:latin typeface="myriad-pro"/>
              </a:rPr>
              <a:t> </a:t>
            </a:r>
          </a:p>
          <a:p>
            <a:pPr algn="l">
              <a:buFont typeface="Arial" panose="020B0604020202020204" pitchFamily="34" charset="0"/>
              <a:buChar char="•"/>
            </a:pPr>
            <a:endParaRPr lang="en-US" b="0" i="0" dirty="0">
              <a:solidFill>
                <a:srgbClr val="000000"/>
              </a:solidFill>
              <a:effectLst/>
              <a:latin typeface="Source Sans Pro Web"/>
            </a:endParaRP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28</a:t>
            </a:fld>
            <a:endParaRPr lang="en-CA" altLang="en-US"/>
          </a:p>
        </p:txBody>
      </p:sp>
    </p:spTree>
    <p:extLst>
      <p:ext uri="{BB962C8B-B14F-4D97-AF65-F5344CB8AC3E}">
        <p14:creationId xmlns:p14="http://schemas.microsoft.com/office/powerpoint/2010/main" val="53964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04042"/>
                </a:solidFill>
                <a:effectLst/>
                <a:latin typeface="myriad-pro"/>
              </a:rPr>
              <a:t>WHY TEST</a:t>
            </a:r>
          </a:p>
          <a:p>
            <a:pPr algn="l"/>
            <a:r>
              <a:rPr lang="en-US" b="0" i="0" dirty="0">
                <a:solidFill>
                  <a:srgbClr val="404042"/>
                </a:solidFill>
                <a:effectLst/>
                <a:latin typeface="myriad-pro"/>
              </a:rPr>
              <a:t>In the case of genetic testing for early-onset familial AD, a positive test result for a known family gene mutation can result in:</a:t>
            </a:r>
          </a:p>
          <a:p>
            <a:pPr algn="l">
              <a:buFont typeface="Arial" panose="020B0604020202020204" pitchFamily="34" charset="0"/>
              <a:buChar char="•"/>
            </a:pPr>
            <a:r>
              <a:rPr lang="en-US" b="0" i="0" dirty="0">
                <a:solidFill>
                  <a:srgbClr val="404042"/>
                </a:solidFill>
                <a:effectLst/>
                <a:latin typeface="myriad-pro"/>
              </a:rPr>
              <a:t>Relief from uncertainty</a:t>
            </a:r>
          </a:p>
          <a:p>
            <a:pPr algn="l">
              <a:buFont typeface="Arial" panose="020B0604020202020204" pitchFamily="34" charset="0"/>
              <a:buChar char="•"/>
            </a:pPr>
            <a:r>
              <a:rPr lang="en-US" b="0" i="0" dirty="0">
                <a:solidFill>
                  <a:srgbClr val="404042"/>
                </a:solidFill>
                <a:effectLst/>
                <a:latin typeface="myriad-pro"/>
              </a:rPr>
              <a:t>An increased feeling of control</a:t>
            </a:r>
          </a:p>
          <a:p>
            <a:pPr algn="l">
              <a:buFont typeface="Arial" panose="020B0604020202020204" pitchFamily="34" charset="0"/>
              <a:buChar char="•"/>
            </a:pPr>
            <a:r>
              <a:rPr lang="en-US" b="0" i="0" dirty="0">
                <a:solidFill>
                  <a:srgbClr val="404042"/>
                </a:solidFill>
                <a:effectLst/>
                <a:latin typeface="myriad-pro"/>
              </a:rPr>
              <a:t>Opportunity to plan life decisions</a:t>
            </a:r>
          </a:p>
          <a:p>
            <a:pPr algn="l"/>
            <a:r>
              <a:rPr lang="en-US" b="0" i="0" dirty="0">
                <a:solidFill>
                  <a:srgbClr val="404042"/>
                </a:solidFill>
                <a:effectLst/>
                <a:latin typeface="myriad-pro"/>
              </a:rPr>
              <a:t> </a:t>
            </a:r>
          </a:p>
          <a:p>
            <a:pPr algn="l"/>
            <a:r>
              <a:rPr lang="en-US" b="0" i="0" dirty="0">
                <a:solidFill>
                  <a:srgbClr val="404042"/>
                </a:solidFill>
                <a:effectLst/>
                <a:latin typeface="myriad-pro"/>
              </a:rPr>
              <a:t>A negative test result for a known family gene mutation for early-onset familial AD can result in:</a:t>
            </a:r>
          </a:p>
          <a:p>
            <a:pPr algn="l">
              <a:buFont typeface="Arial" panose="020B0604020202020204" pitchFamily="34" charset="0"/>
              <a:buChar char="•"/>
            </a:pPr>
            <a:r>
              <a:rPr lang="en-US" b="0" i="0" dirty="0">
                <a:solidFill>
                  <a:srgbClr val="404042"/>
                </a:solidFill>
                <a:effectLst/>
                <a:latin typeface="myriad-pro"/>
              </a:rPr>
              <a:t>Relief from fear of developing early-onset AD</a:t>
            </a:r>
          </a:p>
          <a:p>
            <a:pPr algn="l">
              <a:buFont typeface="Arial" panose="020B0604020202020204" pitchFamily="34" charset="0"/>
              <a:buChar char="•"/>
            </a:pPr>
            <a:r>
              <a:rPr lang="en-US" b="0" i="0" dirty="0">
                <a:solidFill>
                  <a:srgbClr val="404042"/>
                </a:solidFill>
                <a:effectLst/>
                <a:latin typeface="myriad-pro"/>
              </a:rPr>
              <a:t>Knowledge that children are not at risk for early-onset AD</a:t>
            </a:r>
          </a:p>
          <a:p>
            <a:pPr algn="l"/>
            <a:r>
              <a:rPr lang="en-US" b="0" i="0" dirty="0">
                <a:solidFill>
                  <a:srgbClr val="404042"/>
                </a:solidFill>
                <a:effectLst/>
                <a:latin typeface="myriad-pro"/>
              </a:rPr>
              <a:t> </a:t>
            </a:r>
          </a:p>
          <a:p>
            <a:pPr algn="l">
              <a:buFont typeface="Arial" panose="020B0604020202020204" pitchFamily="34" charset="0"/>
              <a:buChar char="•"/>
            </a:pPr>
            <a:endParaRPr lang="en-US" b="0" i="0" dirty="0">
              <a:solidFill>
                <a:srgbClr val="000000"/>
              </a:solidFill>
              <a:effectLst/>
              <a:latin typeface="Source Sans Pro Web"/>
            </a:endParaRP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29</a:t>
            </a:fld>
            <a:endParaRPr lang="en-CA" altLang="en-US"/>
          </a:p>
        </p:txBody>
      </p:sp>
    </p:spTree>
    <p:extLst>
      <p:ext uri="{BB962C8B-B14F-4D97-AF65-F5344CB8AC3E}">
        <p14:creationId xmlns:p14="http://schemas.microsoft.com/office/powerpoint/2010/main" val="1725523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04042"/>
                </a:solidFill>
                <a:effectLst/>
                <a:latin typeface="myriad-pro"/>
              </a:rPr>
              <a:t>WHY TEST</a:t>
            </a:r>
          </a:p>
          <a:p>
            <a:pPr algn="l"/>
            <a:r>
              <a:rPr lang="en-US" b="0" i="0" dirty="0">
                <a:solidFill>
                  <a:srgbClr val="404042"/>
                </a:solidFill>
                <a:effectLst/>
                <a:latin typeface="myriad-pro"/>
              </a:rPr>
              <a:t>In the case of genetic testing for early-onset familial AD, a positive test result for a known family gene mutation can result in:</a:t>
            </a:r>
          </a:p>
          <a:p>
            <a:pPr algn="l">
              <a:buFont typeface="Arial" panose="020B0604020202020204" pitchFamily="34" charset="0"/>
              <a:buChar char="•"/>
            </a:pPr>
            <a:r>
              <a:rPr lang="en-US" b="0" i="0" dirty="0">
                <a:solidFill>
                  <a:srgbClr val="404042"/>
                </a:solidFill>
                <a:effectLst/>
                <a:latin typeface="myriad-pro"/>
              </a:rPr>
              <a:t>Relief from uncertainty</a:t>
            </a:r>
          </a:p>
          <a:p>
            <a:pPr algn="l">
              <a:buFont typeface="Arial" panose="020B0604020202020204" pitchFamily="34" charset="0"/>
              <a:buChar char="•"/>
            </a:pPr>
            <a:r>
              <a:rPr lang="en-US" b="0" i="0" dirty="0">
                <a:solidFill>
                  <a:srgbClr val="404042"/>
                </a:solidFill>
                <a:effectLst/>
                <a:latin typeface="myriad-pro"/>
              </a:rPr>
              <a:t>An increased feeling of control</a:t>
            </a:r>
          </a:p>
          <a:p>
            <a:pPr algn="l">
              <a:buFont typeface="Arial" panose="020B0604020202020204" pitchFamily="34" charset="0"/>
              <a:buChar char="•"/>
            </a:pPr>
            <a:r>
              <a:rPr lang="en-US" b="0" i="0" dirty="0">
                <a:solidFill>
                  <a:srgbClr val="404042"/>
                </a:solidFill>
                <a:effectLst/>
                <a:latin typeface="myriad-pro"/>
              </a:rPr>
              <a:t>Opportunity to plan life decisions</a:t>
            </a:r>
          </a:p>
          <a:p>
            <a:pPr algn="l"/>
            <a:r>
              <a:rPr lang="en-US" b="0" i="0" dirty="0">
                <a:solidFill>
                  <a:srgbClr val="404042"/>
                </a:solidFill>
                <a:effectLst/>
                <a:latin typeface="myriad-pro"/>
              </a:rPr>
              <a:t> </a:t>
            </a:r>
          </a:p>
          <a:p>
            <a:pPr algn="l"/>
            <a:r>
              <a:rPr lang="en-US" b="0" i="0" dirty="0">
                <a:solidFill>
                  <a:srgbClr val="404042"/>
                </a:solidFill>
                <a:effectLst/>
                <a:latin typeface="myriad-pro"/>
              </a:rPr>
              <a:t>A negative test result for a known family gene mutation for early-onset familial AD can result in:</a:t>
            </a:r>
          </a:p>
          <a:p>
            <a:pPr algn="l">
              <a:buFont typeface="Arial" panose="020B0604020202020204" pitchFamily="34" charset="0"/>
              <a:buChar char="•"/>
            </a:pPr>
            <a:r>
              <a:rPr lang="en-US" b="0" i="0" dirty="0">
                <a:solidFill>
                  <a:srgbClr val="404042"/>
                </a:solidFill>
                <a:effectLst/>
                <a:latin typeface="myriad-pro"/>
              </a:rPr>
              <a:t>Relief from fear of developing early-onset AD</a:t>
            </a:r>
          </a:p>
          <a:p>
            <a:pPr algn="l">
              <a:buFont typeface="Arial" panose="020B0604020202020204" pitchFamily="34" charset="0"/>
              <a:buChar char="•"/>
            </a:pPr>
            <a:r>
              <a:rPr lang="en-US" b="0" i="0" dirty="0">
                <a:solidFill>
                  <a:srgbClr val="404042"/>
                </a:solidFill>
                <a:effectLst/>
                <a:latin typeface="myriad-pro"/>
              </a:rPr>
              <a:t>Knowledge that children are not at risk for early-onset AD</a:t>
            </a:r>
          </a:p>
          <a:p>
            <a:pPr algn="l"/>
            <a:r>
              <a:rPr lang="en-US" b="0" i="0" dirty="0">
                <a:solidFill>
                  <a:srgbClr val="404042"/>
                </a:solidFill>
                <a:effectLst/>
                <a:latin typeface="myriad-pro"/>
              </a:rPr>
              <a:t> </a:t>
            </a:r>
          </a:p>
          <a:p>
            <a:pPr algn="l">
              <a:buFont typeface="Arial" panose="020B0604020202020204" pitchFamily="34" charset="0"/>
              <a:buChar char="•"/>
            </a:pPr>
            <a:endParaRPr lang="en-US" b="0" i="0" dirty="0">
              <a:solidFill>
                <a:srgbClr val="000000"/>
              </a:solidFill>
              <a:effectLst/>
              <a:latin typeface="Source Sans Pro Web"/>
            </a:endParaRP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30</a:t>
            </a:fld>
            <a:endParaRPr lang="en-CA" altLang="en-US"/>
          </a:p>
        </p:txBody>
      </p:sp>
    </p:spTree>
    <p:extLst>
      <p:ext uri="{BB962C8B-B14F-4D97-AF65-F5344CB8AC3E}">
        <p14:creationId xmlns:p14="http://schemas.microsoft.com/office/powerpoint/2010/main" val="3590932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04042"/>
                </a:solidFill>
                <a:effectLst/>
                <a:latin typeface="myriad-pro"/>
              </a:rPr>
              <a:t>WHY TEST</a:t>
            </a:r>
          </a:p>
          <a:p>
            <a:pPr algn="l"/>
            <a:r>
              <a:rPr lang="en-US" b="0" i="0" dirty="0">
                <a:solidFill>
                  <a:srgbClr val="404042"/>
                </a:solidFill>
                <a:effectLst/>
                <a:latin typeface="myriad-pro"/>
              </a:rPr>
              <a:t>In the case of genetic testing for early-onset familial AD, a positive test result for a known family gene mutation can result in:</a:t>
            </a:r>
          </a:p>
          <a:p>
            <a:pPr algn="l">
              <a:buFont typeface="Arial" panose="020B0604020202020204" pitchFamily="34" charset="0"/>
              <a:buChar char="•"/>
            </a:pPr>
            <a:r>
              <a:rPr lang="en-US" b="0" i="0" dirty="0">
                <a:solidFill>
                  <a:srgbClr val="404042"/>
                </a:solidFill>
                <a:effectLst/>
                <a:latin typeface="myriad-pro"/>
              </a:rPr>
              <a:t>Relief from uncertainty</a:t>
            </a:r>
          </a:p>
          <a:p>
            <a:pPr algn="l">
              <a:buFont typeface="Arial" panose="020B0604020202020204" pitchFamily="34" charset="0"/>
              <a:buChar char="•"/>
            </a:pPr>
            <a:r>
              <a:rPr lang="en-US" b="0" i="0" dirty="0">
                <a:solidFill>
                  <a:srgbClr val="404042"/>
                </a:solidFill>
                <a:effectLst/>
                <a:latin typeface="myriad-pro"/>
              </a:rPr>
              <a:t>An increased feeling of control</a:t>
            </a:r>
          </a:p>
          <a:p>
            <a:pPr algn="l">
              <a:buFont typeface="Arial" panose="020B0604020202020204" pitchFamily="34" charset="0"/>
              <a:buChar char="•"/>
            </a:pPr>
            <a:r>
              <a:rPr lang="en-US" b="0" i="0" dirty="0">
                <a:solidFill>
                  <a:srgbClr val="404042"/>
                </a:solidFill>
                <a:effectLst/>
                <a:latin typeface="myriad-pro"/>
              </a:rPr>
              <a:t>Opportunity to plan life decisions</a:t>
            </a:r>
          </a:p>
          <a:p>
            <a:pPr algn="l"/>
            <a:r>
              <a:rPr lang="en-US" b="0" i="0" dirty="0">
                <a:solidFill>
                  <a:srgbClr val="404042"/>
                </a:solidFill>
                <a:effectLst/>
                <a:latin typeface="myriad-pro"/>
              </a:rPr>
              <a:t> </a:t>
            </a:r>
          </a:p>
          <a:p>
            <a:pPr algn="l"/>
            <a:r>
              <a:rPr lang="en-US" b="0" i="0" dirty="0">
                <a:solidFill>
                  <a:srgbClr val="404042"/>
                </a:solidFill>
                <a:effectLst/>
                <a:latin typeface="myriad-pro"/>
              </a:rPr>
              <a:t>A negative test result for a known family gene mutation for early-onset familial AD can result in:</a:t>
            </a:r>
          </a:p>
          <a:p>
            <a:pPr algn="l">
              <a:buFont typeface="Arial" panose="020B0604020202020204" pitchFamily="34" charset="0"/>
              <a:buChar char="•"/>
            </a:pPr>
            <a:r>
              <a:rPr lang="en-US" b="0" i="0" dirty="0">
                <a:solidFill>
                  <a:srgbClr val="404042"/>
                </a:solidFill>
                <a:effectLst/>
                <a:latin typeface="myriad-pro"/>
              </a:rPr>
              <a:t>Relief from fear of developing early-onset AD</a:t>
            </a:r>
          </a:p>
          <a:p>
            <a:pPr algn="l">
              <a:buFont typeface="Arial" panose="020B0604020202020204" pitchFamily="34" charset="0"/>
              <a:buChar char="•"/>
            </a:pPr>
            <a:r>
              <a:rPr lang="en-US" b="0" i="0" dirty="0">
                <a:solidFill>
                  <a:srgbClr val="404042"/>
                </a:solidFill>
                <a:effectLst/>
                <a:latin typeface="myriad-pro"/>
              </a:rPr>
              <a:t>Knowledge that children are not at risk for early-onset AD</a:t>
            </a:r>
          </a:p>
          <a:p>
            <a:pPr algn="l"/>
            <a:r>
              <a:rPr lang="en-US" b="0" i="0" dirty="0">
                <a:solidFill>
                  <a:srgbClr val="404042"/>
                </a:solidFill>
                <a:effectLst/>
                <a:latin typeface="myriad-pro"/>
              </a:rPr>
              <a:t> </a:t>
            </a:r>
          </a:p>
          <a:p>
            <a:pPr algn="l">
              <a:buFont typeface="Arial" panose="020B0604020202020204" pitchFamily="34" charset="0"/>
              <a:buChar char="•"/>
            </a:pPr>
            <a:endParaRPr lang="en-US" b="0" i="0" dirty="0">
              <a:solidFill>
                <a:srgbClr val="000000"/>
              </a:solidFill>
              <a:effectLst/>
              <a:latin typeface="Source Sans Pro Web"/>
            </a:endParaRP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31</a:t>
            </a:fld>
            <a:endParaRPr lang="en-CA" altLang="en-US"/>
          </a:p>
        </p:txBody>
      </p:sp>
    </p:spTree>
    <p:extLst>
      <p:ext uri="{BB962C8B-B14F-4D97-AF65-F5344CB8AC3E}">
        <p14:creationId xmlns:p14="http://schemas.microsoft.com/office/powerpoint/2010/main" val="282317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32</a:t>
            </a:fld>
            <a:endParaRPr lang="en-CA" altLang="en-US"/>
          </a:p>
        </p:txBody>
      </p:sp>
    </p:spTree>
    <p:extLst>
      <p:ext uri="{BB962C8B-B14F-4D97-AF65-F5344CB8AC3E}">
        <p14:creationId xmlns:p14="http://schemas.microsoft.com/office/powerpoint/2010/main" val="418803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33</a:t>
            </a:fld>
            <a:endParaRPr lang="en-CA" altLang="en-US"/>
          </a:p>
        </p:txBody>
      </p:sp>
    </p:spTree>
    <p:extLst>
      <p:ext uri="{BB962C8B-B14F-4D97-AF65-F5344CB8AC3E}">
        <p14:creationId xmlns:p14="http://schemas.microsoft.com/office/powerpoint/2010/main" val="53478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34</a:t>
            </a:fld>
            <a:endParaRPr lang="en-CA" altLang="en-US"/>
          </a:p>
        </p:txBody>
      </p:sp>
    </p:spTree>
    <p:extLst>
      <p:ext uri="{BB962C8B-B14F-4D97-AF65-F5344CB8AC3E}">
        <p14:creationId xmlns:p14="http://schemas.microsoft.com/office/powerpoint/2010/main" val="720523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35</a:t>
            </a:fld>
            <a:endParaRPr lang="en-CA" altLang="en-US"/>
          </a:p>
        </p:txBody>
      </p:sp>
    </p:spTree>
    <p:extLst>
      <p:ext uri="{BB962C8B-B14F-4D97-AF65-F5344CB8AC3E}">
        <p14:creationId xmlns:p14="http://schemas.microsoft.com/office/powerpoint/2010/main" val="204812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4</a:t>
            </a:fld>
            <a:endParaRPr lang="en-CA" altLang="en-US"/>
          </a:p>
        </p:txBody>
      </p:sp>
    </p:spTree>
    <p:extLst>
      <p:ext uri="{BB962C8B-B14F-4D97-AF65-F5344CB8AC3E}">
        <p14:creationId xmlns:p14="http://schemas.microsoft.com/office/powerpoint/2010/main" val="948048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36</a:t>
            </a:fld>
            <a:endParaRPr lang="en-CA" altLang="en-US"/>
          </a:p>
        </p:txBody>
      </p:sp>
    </p:spTree>
    <p:extLst>
      <p:ext uri="{BB962C8B-B14F-4D97-AF65-F5344CB8AC3E}">
        <p14:creationId xmlns:p14="http://schemas.microsoft.com/office/powerpoint/2010/main" val="1234073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37</a:t>
            </a:fld>
            <a:endParaRPr lang="en-CA" altLang="en-US"/>
          </a:p>
        </p:txBody>
      </p:sp>
    </p:spTree>
    <p:extLst>
      <p:ext uri="{BB962C8B-B14F-4D97-AF65-F5344CB8AC3E}">
        <p14:creationId xmlns:p14="http://schemas.microsoft.com/office/powerpoint/2010/main" val="2969965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38</a:t>
            </a:fld>
            <a:endParaRPr lang="en-CA" altLang="en-US"/>
          </a:p>
        </p:txBody>
      </p:sp>
    </p:spTree>
    <p:extLst>
      <p:ext uri="{BB962C8B-B14F-4D97-AF65-F5344CB8AC3E}">
        <p14:creationId xmlns:p14="http://schemas.microsoft.com/office/powerpoint/2010/main" val="58978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take you through several clinical scenarios on the topics of PN genomics. Hereditary cancer, DTC GT and pull out the pearls for practice in each case</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5</a:t>
            </a:fld>
            <a:endParaRPr lang="en-CA" altLang="en-US"/>
          </a:p>
        </p:txBody>
      </p:sp>
    </p:spTree>
    <p:extLst>
      <p:ext uri="{BB962C8B-B14F-4D97-AF65-F5344CB8AC3E}">
        <p14:creationId xmlns:p14="http://schemas.microsoft.com/office/powerpoint/2010/main" val="286370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6</a:t>
            </a:fld>
            <a:endParaRPr lang="en-US" altLang="en-US"/>
          </a:p>
        </p:txBody>
      </p:sp>
    </p:spTree>
    <p:extLst>
      <p:ext uri="{BB962C8B-B14F-4D97-AF65-F5344CB8AC3E}">
        <p14:creationId xmlns:p14="http://schemas.microsoft.com/office/powerpoint/2010/main" val="49936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12121"/>
                </a:solidFill>
                <a:effectLst/>
                <a:latin typeface="BlinkMacSystemFont"/>
              </a:rPr>
              <a:t>What is DTC?</a:t>
            </a:r>
          </a:p>
          <a:p>
            <a:endParaRPr lang="en-CA" b="0" i="0" dirty="0">
              <a:solidFill>
                <a:srgbClr val="212121"/>
              </a:solidFill>
              <a:effectLst/>
              <a:latin typeface="BlinkMacSystemFont"/>
            </a:endParaRPr>
          </a:p>
          <a:p>
            <a:r>
              <a:rPr lang="en-CA" b="0" i="0" dirty="0">
                <a:solidFill>
                  <a:srgbClr val="212121"/>
                </a:solidFill>
                <a:effectLst/>
                <a:latin typeface="BlinkMacSystemFont"/>
              </a:rPr>
              <a:t>Tandy-Connor S, </a:t>
            </a:r>
            <a:r>
              <a:rPr lang="en-CA" b="0" i="0" dirty="0" err="1">
                <a:solidFill>
                  <a:srgbClr val="212121"/>
                </a:solidFill>
                <a:effectLst/>
                <a:latin typeface="BlinkMacSystemFont"/>
              </a:rPr>
              <a:t>Guiltinan</a:t>
            </a:r>
            <a:r>
              <a:rPr lang="en-CA" b="0" i="0" dirty="0">
                <a:solidFill>
                  <a:srgbClr val="212121"/>
                </a:solidFill>
                <a:effectLst/>
                <a:latin typeface="BlinkMacSystemFont"/>
              </a:rPr>
              <a:t> J, </a:t>
            </a:r>
            <a:r>
              <a:rPr lang="en-CA" b="0" i="0" dirty="0" err="1">
                <a:solidFill>
                  <a:srgbClr val="212121"/>
                </a:solidFill>
                <a:effectLst/>
                <a:latin typeface="BlinkMacSystemFont"/>
              </a:rPr>
              <a:t>Krempely</a:t>
            </a:r>
            <a:r>
              <a:rPr lang="en-CA" b="0" i="0" dirty="0">
                <a:solidFill>
                  <a:srgbClr val="212121"/>
                </a:solidFill>
                <a:effectLst/>
                <a:latin typeface="BlinkMacSystemFont"/>
              </a:rPr>
              <a:t> K, </a:t>
            </a:r>
            <a:r>
              <a:rPr lang="en-CA" b="0" i="0" dirty="0" err="1">
                <a:solidFill>
                  <a:srgbClr val="212121"/>
                </a:solidFill>
                <a:effectLst/>
                <a:latin typeface="BlinkMacSystemFont"/>
              </a:rPr>
              <a:t>LaDuca</a:t>
            </a:r>
            <a:r>
              <a:rPr lang="en-CA" b="0" i="0" dirty="0">
                <a:solidFill>
                  <a:srgbClr val="212121"/>
                </a:solidFill>
                <a:effectLst/>
                <a:latin typeface="BlinkMacSystemFont"/>
              </a:rPr>
              <a:t> H, </a:t>
            </a:r>
            <a:r>
              <a:rPr lang="en-CA" b="0" i="0" dirty="0" err="1">
                <a:solidFill>
                  <a:srgbClr val="212121"/>
                </a:solidFill>
                <a:effectLst/>
                <a:latin typeface="BlinkMacSystemFont"/>
              </a:rPr>
              <a:t>Reineke</a:t>
            </a:r>
            <a:r>
              <a:rPr lang="en-CA" b="0" i="0" dirty="0">
                <a:solidFill>
                  <a:srgbClr val="212121"/>
                </a:solidFill>
                <a:effectLst/>
                <a:latin typeface="BlinkMacSystemFont"/>
              </a:rPr>
              <a:t> P, Gutierrez S, Gray P, </a:t>
            </a:r>
            <a:r>
              <a:rPr lang="en-CA" b="0" i="0" dirty="0" err="1">
                <a:solidFill>
                  <a:srgbClr val="212121"/>
                </a:solidFill>
                <a:effectLst/>
                <a:latin typeface="BlinkMacSystemFont"/>
              </a:rPr>
              <a:t>Tippin</a:t>
            </a:r>
            <a:r>
              <a:rPr lang="en-CA" b="0" i="0" dirty="0">
                <a:solidFill>
                  <a:srgbClr val="212121"/>
                </a:solidFill>
                <a:effectLst/>
                <a:latin typeface="BlinkMacSystemFont"/>
              </a:rPr>
              <a:t> Davis B. False-positive results released by direct-to-consumer genetic tests highlight the importance of clinical confirmation testing for appropriate patient care. Genet Med. 2018 Dec;20(12):1515-1521. </a:t>
            </a:r>
            <a:r>
              <a:rPr lang="en-CA" b="0" i="0" dirty="0" err="1">
                <a:solidFill>
                  <a:srgbClr val="212121"/>
                </a:solidFill>
                <a:effectLst/>
                <a:latin typeface="BlinkMacSystemFont"/>
              </a:rPr>
              <a:t>doi</a:t>
            </a:r>
            <a:r>
              <a:rPr lang="en-CA" b="0" i="0" dirty="0">
                <a:solidFill>
                  <a:srgbClr val="212121"/>
                </a:solidFill>
                <a:effectLst/>
                <a:latin typeface="BlinkMacSystemFont"/>
              </a:rPr>
              <a:t>: 10.1038/gim.2018.38. </a:t>
            </a:r>
            <a:r>
              <a:rPr lang="en-CA" b="0" i="0" dirty="0" err="1">
                <a:solidFill>
                  <a:srgbClr val="212121"/>
                </a:solidFill>
                <a:effectLst/>
                <a:latin typeface="BlinkMacSystemFont"/>
              </a:rPr>
              <a:t>Epub</a:t>
            </a:r>
            <a:r>
              <a:rPr lang="en-CA" b="0" i="0" dirty="0">
                <a:solidFill>
                  <a:srgbClr val="212121"/>
                </a:solidFill>
                <a:effectLst/>
                <a:latin typeface="BlinkMacSystemFont"/>
              </a:rPr>
              <a:t> 2018 Mar 22. PMID: 29565420; PMCID: PMC6301953.</a:t>
            </a:r>
          </a:p>
          <a:p>
            <a:endParaRPr lang="en-CA" b="0" i="0" dirty="0">
              <a:solidFill>
                <a:srgbClr val="212121"/>
              </a:solidFill>
              <a:effectLst/>
              <a:latin typeface="BlinkMacSystemFont"/>
            </a:endParaRPr>
          </a:p>
          <a:p>
            <a:r>
              <a:rPr lang="en-US" b="1" i="0" dirty="0">
                <a:solidFill>
                  <a:srgbClr val="212121"/>
                </a:solidFill>
                <a:effectLst/>
                <a:latin typeface="BlinkMacSystemFont"/>
              </a:rPr>
              <a:t> </a:t>
            </a:r>
            <a:r>
              <a:rPr lang="en-US" b="0" i="0" dirty="0">
                <a:solidFill>
                  <a:srgbClr val="212121"/>
                </a:solidFill>
                <a:effectLst/>
                <a:latin typeface="BlinkMacSystemFont"/>
              </a:rPr>
              <a:t>Our analyses indicated that </a:t>
            </a:r>
            <a:r>
              <a:rPr lang="en-US" b="1" i="0" dirty="0">
                <a:solidFill>
                  <a:srgbClr val="212121"/>
                </a:solidFill>
                <a:effectLst/>
                <a:latin typeface="BlinkMacSystemFont"/>
              </a:rPr>
              <a:t>40% of variants in a variety of genes reported in DTC raw data were false positives</a:t>
            </a:r>
            <a:r>
              <a:rPr lang="en-US" b="0" i="0" dirty="0">
                <a:solidFill>
                  <a:srgbClr val="212121"/>
                </a:solidFill>
                <a:effectLst/>
                <a:latin typeface="BlinkMacSystemFont"/>
              </a:rPr>
              <a:t>. In addition, some variants designated with the "increased risk" classification in DTC raw data or by a third-party interpretation service were classified as benign at Ambry Genetics as well as several other clinical laboratories, and are noted to be common variants in publicly available population frequency databases.</a:t>
            </a:r>
          </a:p>
          <a:p>
            <a:endParaRPr lang="en-US" b="0" i="0" dirty="0">
              <a:solidFill>
                <a:srgbClr val="212121"/>
              </a:solidFill>
              <a:effectLst/>
              <a:latin typeface="BlinkMacSystemFont"/>
            </a:endParaRPr>
          </a:p>
          <a:p>
            <a:r>
              <a:rPr lang="en-US" b="0" i="0" dirty="0">
                <a:solidFill>
                  <a:srgbClr val="212121"/>
                </a:solidFill>
                <a:effectLst/>
                <a:latin typeface="BlinkMacSystemFont"/>
              </a:rPr>
              <a:t>250$ 23and Me; 500$ </a:t>
            </a:r>
            <a:r>
              <a:rPr lang="en-US" b="0" i="0" dirty="0" err="1">
                <a:solidFill>
                  <a:srgbClr val="212121"/>
                </a:solidFill>
                <a:effectLst/>
                <a:latin typeface="BlinkMacSystemFont"/>
              </a:rPr>
              <a:t>Nutigenomics</a:t>
            </a:r>
            <a:r>
              <a:rPr lang="en-US" b="0" i="0" dirty="0">
                <a:solidFill>
                  <a:srgbClr val="212121"/>
                </a:solidFill>
                <a:effectLst/>
                <a:latin typeface="BlinkMacSystemFont"/>
              </a:rPr>
              <a:t>; 700$ </a:t>
            </a:r>
            <a:r>
              <a:rPr lang="en-US" b="0" i="0" dirty="0" err="1">
                <a:solidFill>
                  <a:srgbClr val="212121"/>
                </a:solidFill>
                <a:effectLst/>
                <a:latin typeface="BlinkMacSystemFont"/>
              </a:rPr>
              <a:t>PillCheck</a:t>
            </a:r>
            <a:r>
              <a:rPr lang="en-US" b="0" i="0" dirty="0">
                <a:solidFill>
                  <a:srgbClr val="212121"/>
                </a:solidFill>
                <a:effectLst/>
                <a:latin typeface="BlinkMacSystemFont"/>
              </a:rPr>
              <a:t>/</a:t>
            </a:r>
            <a:r>
              <a:rPr lang="en-US" b="0" i="0" dirty="0" err="1">
                <a:solidFill>
                  <a:srgbClr val="212121"/>
                </a:solidFill>
                <a:effectLst/>
                <a:latin typeface="BlinkMacSystemFont"/>
              </a:rPr>
              <a:t>GenesYouIn</a:t>
            </a:r>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7</a:t>
            </a:fld>
            <a:endParaRPr lang="en-CA" altLang="en-US"/>
          </a:p>
        </p:txBody>
      </p:sp>
    </p:spTree>
    <p:extLst>
      <p:ext uri="{BB962C8B-B14F-4D97-AF65-F5344CB8AC3E}">
        <p14:creationId xmlns:p14="http://schemas.microsoft.com/office/powerpoint/2010/main" val="409362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Think of the types of results as fitting into four or so buckets</a:t>
            </a:r>
          </a:p>
          <a:p>
            <a:endParaRPr lang="en-CA" dirty="0"/>
          </a:p>
          <a:p>
            <a:r>
              <a:rPr lang="en-CA" dirty="0"/>
              <a:t>Wellness: caffeine response, alcohol flush, allergies, muscle composition, lactose intolerance</a:t>
            </a:r>
          </a:p>
          <a:p>
            <a:endParaRPr lang="en-CA" dirty="0"/>
          </a:p>
          <a:p>
            <a:r>
              <a:rPr lang="en-CA" dirty="0"/>
              <a:t>Carrier testing – may be useful to couples who find out they are both carriers of the same condition </a:t>
            </a:r>
          </a:p>
          <a:p>
            <a:endParaRPr lang="en-CA" dirty="0"/>
          </a:p>
          <a:p>
            <a:r>
              <a:rPr lang="en-CA" dirty="0"/>
              <a:t>https://www.genomicseducation.hee.nhs.uk/blog/nutrigenomics-your-genes-diet-health-what-you-need-to-know/ </a:t>
            </a:r>
            <a:r>
              <a:rPr lang="en-CA" b="1" dirty="0"/>
              <a:t>Nutrigenomics</a:t>
            </a:r>
          </a:p>
          <a:p>
            <a:endParaRPr lang="en-CA" b="1" dirty="0"/>
          </a:p>
          <a:p>
            <a:pPr>
              <a:lnSpc>
                <a:spcPct val="115000"/>
              </a:lnSpc>
              <a:spcBef>
                <a:spcPts val="600"/>
              </a:spcBef>
              <a:spcAft>
                <a:spcPts val="10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Multifactorial disorders and genome-wide association studies (GWAS):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GWAS are case-control studies which examine many common variations in our genetic code (single nucleotide polymorphisms [SNPs]).  They compare large groups of individuals (unaffected controls versus individuals with symptoms of a specific disease or those experiencing a particular medication response) in an attempt to distinguish between non-harmful changes in the DNA code and pathogenic, disease causing/predisposing changes.   SNPs (pronounced ‘snips’) are the most common type of genetic variation. Each SNP represents a difference in a single DNA building block, a nucleotide. SNPs occur normally in an individual’s genome about once in every 300 nucleotides, thus there are about 10 million SNPs in the human genome.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Odds ratios and relative risks are used to categorize an individual as at increased risk (higher than average), average (general population risk), or decreased risk (lower than average).  Results from GWAS may be used to report an individual’s risk for cancer, heart disease or diabetes.  Test laboratories use variable literature sources, data set and technologies for testing and variant classification which adds complexity to interpretation.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Mendelian disorders and ethnicity-specific testing or next generation sequencing: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Single gene disorders (e.g. cystic fibrosis,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HFE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hemochromatosis,</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 BRCA</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hereditary breast and ovarian cancer syndrome) are often screened for by targeting only ethnicity-based gene variations.  For example, screening for mutations in the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genes is limited to the three commonly found in individuals of Ashkenazi Jewish ethnicity, regardless of the consumer’s reported ethnicity.  This means that not all clinically relevant mutations or even genes are necessarily included in analysis; possibly resulting in false reassurance with negative results</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.This is of particular importance where there is a known family history.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Additionally next generation sequencing (NGS) may be employed, where the entire coding region of a gene is sequenced (read) looking for significant variation as compared to a reference sequence.   While some variations are well known to be either pathogenic or benign, some require expert analysis by a genomic specialist.  Genetic changes that are only weakly associated with disease may be reported, possibly leading to anxiety or inappropriate additional testing</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Additionally, due to variability in interpretation, there is the possibility of conflicting risk interpretations between companies.</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CA" b="1"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9</a:t>
            </a:fld>
            <a:endParaRPr lang="en-CA" altLang="en-US"/>
          </a:p>
        </p:txBody>
      </p:sp>
    </p:spTree>
    <p:extLst>
      <p:ext uri="{BB962C8B-B14F-4D97-AF65-F5344CB8AC3E}">
        <p14:creationId xmlns:p14="http://schemas.microsoft.com/office/powerpoint/2010/main" val="135227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Think of the types of results as fitting into four or so buckets</a:t>
            </a:r>
          </a:p>
          <a:p>
            <a:endParaRPr lang="en-CA" dirty="0"/>
          </a:p>
          <a:p>
            <a:r>
              <a:rPr lang="en-CA" dirty="0"/>
              <a:t>Wellness: caffeine response, alcohol flush, allergies, muscle composition, lactose intolerance</a:t>
            </a:r>
          </a:p>
          <a:p>
            <a:endParaRPr lang="en-CA" dirty="0"/>
          </a:p>
          <a:p>
            <a:r>
              <a:rPr lang="en-CA" dirty="0"/>
              <a:t>Carrier testing – may be useful to couples who find out they are both carriers of the same condition </a:t>
            </a:r>
          </a:p>
          <a:p>
            <a:endParaRPr lang="en-CA" dirty="0"/>
          </a:p>
          <a:p>
            <a:r>
              <a:rPr lang="en-CA" dirty="0"/>
              <a:t>https://www.genomicseducation.hee.nhs.uk/blog/nutrigenomics-your-genes-diet-health-what-you-need-to-know/ </a:t>
            </a:r>
            <a:r>
              <a:rPr lang="en-CA" b="1" dirty="0"/>
              <a:t>Nutrigenomics</a:t>
            </a:r>
          </a:p>
          <a:p>
            <a:endParaRPr lang="en-CA" b="1" dirty="0"/>
          </a:p>
          <a:p>
            <a:pPr>
              <a:lnSpc>
                <a:spcPct val="115000"/>
              </a:lnSpc>
              <a:spcBef>
                <a:spcPts val="600"/>
              </a:spcBef>
              <a:spcAft>
                <a:spcPts val="10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Multifactorial disorders and genome-wide association studies (GWAS):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GWAS are case-control studies which examine many common variations in our genetic code (single nucleotide polymorphisms [SNPs]).  They compare large groups of individuals (unaffected controls versus individuals with symptoms of a specific disease or those experiencing a particular medication response) in an attempt to distinguish between non-harmful changes in the DNA code and pathogenic, disease causing/predisposing changes.   SNPs (pronounced ‘snips’) are the most common type of genetic variation. Each SNP represents a difference in a single DNA building block, a nucleotide. SNPs occur normally in an individual’s genome about once in every 300 nucleotides, thus there are about 10 million SNPs in the human genome.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Odds ratios and relative risks are used to categorize an individual as at increased risk (higher than average), average (general population risk), or decreased risk (lower than average).  Results from GWAS may be used to report an individual’s risk for cancer, heart disease or diabetes.  Test laboratories use variable literature sources, data set and technologies for testing and variant classification which adds complexity to interpretation.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Mendelian disorders and ethnicity-specific testing or next generation sequencing: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Single gene disorders (e.g. cystic fibrosis,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HFE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hemochromatosis,</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 BRCA</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hereditary breast and ovarian cancer syndrome) are often screened for by targeting only ethnicity-based gene variations.  For example, screening for mutations in the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genes is limited to the three commonly found in individuals of Ashkenazi Jewish ethnicity, regardless of the consumer’s reported ethnicity.  This means that not all clinically relevant mutations or even genes are necessarily included in analysis; possibly resulting in false reassurance with negative results</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.This is of particular importance where there is a known family history.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Additionally next generation sequencing (NGS) may be employed, where the entire coding region of a gene is sequenced (read) looking for significant variation as compared to a reference sequence.   While some variations are well known to be either pathogenic or benign, some require expert analysis by a genomic specialist.  Genetic changes that are only weakly associated with disease may be reported, possibly leading to anxiety or inappropriate additional testing</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Additionally, due to variability in interpretation, there is the possibility of conflicting risk interpretations between companies.</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CA" b="1"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10</a:t>
            </a:fld>
            <a:endParaRPr lang="en-CA" altLang="en-US"/>
          </a:p>
        </p:txBody>
      </p:sp>
    </p:spTree>
    <p:extLst>
      <p:ext uri="{BB962C8B-B14F-4D97-AF65-F5344CB8AC3E}">
        <p14:creationId xmlns:p14="http://schemas.microsoft.com/office/powerpoint/2010/main" val="63269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Pharmacogenomics has been shown to be of some clinical utility in some cases, </a:t>
            </a:r>
            <a:endParaRPr lang="en-CA" b="1"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11</a:t>
            </a:fld>
            <a:endParaRPr lang="en-CA" altLang="en-US"/>
          </a:p>
        </p:txBody>
      </p:sp>
    </p:spTree>
    <p:extLst>
      <p:ext uri="{BB962C8B-B14F-4D97-AF65-F5344CB8AC3E}">
        <p14:creationId xmlns:p14="http://schemas.microsoft.com/office/powerpoint/2010/main" val="2412148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latin typeface="+mj-lt"/>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Shape&#10;&#10;Description automatically generated">
            <a:extLst>
              <a:ext uri="{FF2B5EF4-FFF2-40B4-BE49-F238E27FC236}">
                <a16:creationId xmlns:a16="http://schemas.microsoft.com/office/drawing/2014/main" id="{4B4DA6AC-0280-9E96-8A45-A437D487A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689" y="4443958"/>
            <a:ext cx="548879" cy="555526"/>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4F40F69C-4827-16F2-E693-07D22994ECF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5445"/>
          <a:stretch/>
        </p:blipFill>
        <p:spPr>
          <a:xfrm>
            <a:off x="7092280" y="4443958"/>
            <a:ext cx="1952150" cy="610156"/>
          </a:xfrm>
          <a:prstGeom prst="rect">
            <a:avLst/>
          </a:prstGeom>
        </p:spPr>
      </p:pic>
    </p:spTree>
    <p:extLst>
      <p:ext uri="{BB962C8B-B14F-4D97-AF65-F5344CB8AC3E}">
        <p14:creationId xmlns:p14="http://schemas.microsoft.com/office/powerpoint/2010/main" val="131258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6D81DD"/>
              </a:buClr>
              <a:buFont typeface="Arial" panose="020B0604020202020204" pitchFamily="34" charset="0"/>
              <a:buChar char="•"/>
              <a:defRPr>
                <a:latin typeface="+mn-lt"/>
              </a:defRPr>
            </a:lvl1pPr>
            <a:lvl2pPr marL="742950" indent="-285750">
              <a:buClr>
                <a:srgbClr val="6D81DD"/>
              </a:buClr>
              <a:buSzPct val="90000"/>
              <a:buFont typeface="Courier New" panose="02070309020205020404" pitchFamily="49" charset="0"/>
              <a:buChar char="o"/>
              <a:defRPr>
                <a:latin typeface="+mn-lt"/>
              </a:defRPr>
            </a:lvl2pPr>
            <a:lvl3pPr marL="1143000" indent="-228600">
              <a:buClr>
                <a:srgbClr val="6D81DD"/>
              </a:buClr>
              <a:buFont typeface="Calibri" panose="020F0502020204030204" pitchFamily="34" charset="0"/>
              <a:buChar char="⁻"/>
              <a:defRPr>
                <a:latin typeface="+mn-lt"/>
              </a:defRPr>
            </a:lvl3pPr>
            <a:lvl4pPr marL="1600200" indent="-228600">
              <a:buClr>
                <a:srgbClr val="6D81DD"/>
              </a:buClr>
              <a:buFont typeface="Arial" panose="020B0604020202020204" pitchFamily="34" charset="0"/>
              <a:buChar char="•"/>
              <a:defRPr>
                <a:latin typeface="+mn-lt"/>
              </a:defRPr>
            </a:lvl4pPr>
            <a:lvl5pPr marL="2057400" indent="-228600">
              <a:buClr>
                <a:srgbClr val="6D81DD"/>
              </a:buClr>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hape&#10;&#10;Description automatically generated">
            <a:extLst>
              <a:ext uri="{FF2B5EF4-FFF2-40B4-BE49-F238E27FC236}">
                <a16:creationId xmlns:a16="http://schemas.microsoft.com/office/drawing/2014/main" id="{3DE789F0-C930-5CBD-AFEE-D9109A7E03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456" y="4680520"/>
            <a:ext cx="406586" cy="411510"/>
          </a:xfrm>
          <a:prstGeom prst="rect">
            <a:avLst/>
          </a:prstGeom>
        </p:spPr>
      </p:pic>
    </p:spTree>
    <p:extLst>
      <p:ext uri="{BB962C8B-B14F-4D97-AF65-F5344CB8AC3E}">
        <p14:creationId xmlns:p14="http://schemas.microsoft.com/office/powerpoint/2010/main" val="175031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850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24703E3-A9B5-4180-93E6-E6F26F33154F}" type="datetime1">
              <a:rPr lang="en-US"/>
              <a:pPr>
                <a:defRPr/>
              </a:pPr>
              <a:t>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E91166-0406-4AA8-BE0C-A1E9F6DECE52}" type="slidenum">
              <a:rPr lang="en-US" altLang="en-US"/>
              <a:pPr>
                <a:defRPr/>
              </a:pPr>
              <a:t>‹#›</a:t>
            </a:fld>
            <a:endParaRPr lang="en-US" altLang="en-US"/>
          </a:p>
        </p:txBody>
      </p:sp>
    </p:spTree>
    <p:extLst>
      <p:ext uri="{BB962C8B-B14F-4D97-AF65-F5344CB8AC3E}">
        <p14:creationId xmlns:p14="http://schemas.microsoft.com/office/powerpoint/2010/main" val="2423142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091FABD-B9F0-4DC6-BD2A-354B3A5DA9A4}" type="datetime1">
              <a:rPr lang="en-CA" altLang="en-US"/>
              <a:pPr/>
              <a:t>2023-01-24</a:t>
            </a:fld>
            <a:endParaRPr lang="en-CA" alt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BD2B55-1008-4876-A162-273DC174F8B0}"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2.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45.svg"/><Relationship Id="rId4" Type="http://schemas.openxmlformats.org/officeDocument/2006/relationships/image" Target="../media/image43.sv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2.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9.xml"/><Relationship Id="rId16"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4.png"/><Relationship Id="rId5" Type="http://schemas.openxmlformats.org/officeDocument/2006/relationships/image" Target="../media/image46.png"/><Relationship Id="rId15" Type="http://schemas.openxmlformats.org/officeDocument/2006/relationships/image" Target="../media/image44.png"/><Relationship Id="rId10" Type="http://schemas.openxmlformats.org/officeDocument/2006/relationships/image" Target="../media/image53.svg"/><Relationship Id="rId4" Type="http://schemas.openxmlformats.org/officeDocument/2006/relationships/image" Target="../media/image43.svg"/><Relationship Id="rId9" Type="http://schemas.openxmlformats.org/officeDocument/2006/relationships/image" Target="../media/image52.png"/><Relationship Id="rId14" Type="http://schemas.openxmlformats.org/officeDocument/2006/relationships/image" Target="../media/image57.svg"/></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2.png"/><Relationship Id="rId7" Type="http://schemas.openxmlformats.org/officeDocument/2006/relationships/image" Target="../media/image50.png"/><Relationship Id="rId12" Type="http://schemas.openxmlformats.org/officeDocument/2006/relationships/image" Target="../media/image5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8.png"/><Relationship Id="rId5" Type="http://schemas.openxmlformats.org/officeDocument/2006/relationships/image" Target="../media/image46.png"/><Relationship Id="rId10" Type="http://schemas.openxmlformats.org/officeDocument/2006/relationships/image" Target="../media/image45.svg"/><Relationship Id="rId4" Type="http://schemas.openxmlformats.org/officeDocument/2006/relationships/image" Target="../media/image43.sv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60.png"/><Relationship Id="rId3" Type="http://schemas.openxmlformats.org/officeDocument/2006/relationships/image" Target="../media/image42.png"/><Relationship Id="rId7" Type="http://schemas.openxmlformats.org/officeDocument/2006/relationships/image" Target="../media/image50.png"/><Relationship Id="rId12" Type="http://schemas.openxmlformats.org/officeDocument/2006/relationships/image" Target="../media/image59.svg"/><Relationship Id="rId2" Type="http://schemas.openxmlformats.org/officeDocument/2006/relationships/notesSlide" Target="../notesSlides/notesSlide11.xml"/><Relationship Id="rId16" Type="http://schemas.openxmlformats.org/officeDocument/2006/relationships/image" Target="../media/image63.svg"/><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8.png"/><Relationship Id="rId5" Type="http://schemas.openxmlformats.org/officeDocument/2006/relationships/image" Target="../media/image46.png"/><Relationship Id="rId15" Type="http://schemas.openxmlformats.org/officeDocument/2006/relationships/image" Target="../media/image62.png"/><Relationship Id="rId10" Type="http://schemas.openxmlformats.org/officeDocument/2006/relationships/image" Target="../media/image45.svg"/><Relationship Id="rId4" Type="http://schemas.openxmlformats.org/officeDocument/2006/relationships/image" Target="../media/image43.svg"/><Relationship Id="rId9" Type="http://schemas.openxmlformats.org/officeDocument/2006/relationships/image" Target="../media/image44.png"/><Relationship Id="rId14" Type="http://schemas.openxmlformats.org/officeDocument/2006/relationships/image" Target="../media/image61.sv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svg"/></Relationships>
</file>

<file path=ppt/slides/_rels/slide1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2.xml"/><Relationship Id="rId4" Type="http://schemas.openxmlformats.org/officeDocument/2006/relationships/image" Target="../media/image75.sv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8.png"/><Relationship Id="rId7"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9.svg"/></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chart" Target="../charts/chart1.xml"/><Relationship Id="rId7" Type="http://schemas.openxmlformats.org/officeDocument/2006/relationships/image" Target="../media/image77.svg"/><Relationship Id="rId2"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9.svg"/><Relationship Id="rId4" Type="http://schemas.openxmlformats.org/officeDocument/2006/relationships/image" Target="../media/image78.png"/><Relationship Id="rId9" Type="http://schemas.openxmlformats.org/officeDocument/2006/relationships/image" Target="../media/image75.svg"/></Relationships>
</file>

<file path=ppt/slides/_rels/slide2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1.sv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3.sv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73.jpg"/><Relationship Id="rId7" Type="http://schemas.openxmlformats.org/officeDocument/2006/relationships/image" Target="../media/image2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3.svg"/><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image" Target="../media/image73.jpg"/><Relationship Id="rId7" Type="http://schemas.openxmlformats.org/officeDocument/2006/relationships/image" Target="../media/image26.svg"/><Relationship Id="rId12"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87.svg"/><Relationship Id="rId5" Type="http://schemas.openxmlformats.org/officeDocument/2006/relationships/image" Target="../media/image83.svg"/><Relationship Id="rId10" Type="http://schemas.openxmlformats.org/officeDocument/2006/relationships/image" Target="../media/image86.png"/><Relationship Id="rId4" Type="http://schemas.openxmlformats.org/officeDocument/2006/relationships/image" Target="../media/image82.png"/><Relationship Id="rId9" Type="http://schemas.openxmlformats.org/officeDocument/2006/relationships/image" Target="../media/image85.svg"/></Relationships>
</file>

<file path=ppt/slides/_rels/slide27.xml.rels><?xml version="1.0" encoding="UTF-8" standalone="yes"?>
<Relationships xmlns="http://schemas.openxmlformats.org/package/2006/relationships"><Relationship Id="rId3" Type="http://schemas.openxmlformats.org/officeDocument/2006/relationships/image" Target="../media/image73.jpg"/><Relationship Id="rId7" Type="http://schemas.openxmlformats.org/officeDocument/2006/relationships/image" Target="../media/image89.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5.svg"/><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3.jpg"/><Relationship Id="rId7" Type="http://schemas.openxmlformats.org/officeDocument/2006/relationships/image" Target="../media/image87.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89.svg"/></Relationships>
</file>

<file path=ppt/slides/_rels/slide2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3.jpg"/><Relationship Id="rId7" Type="http://schemas.openxmlformats.org/officeDocument/2006/relationships/image" Target="../media/image87.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89.sv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3.jpg"/><Relationship Id="rId7" Type="http://schemas.openxmlformats.org/officeDocument/2006/relationships/image" Target="../media/image87.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89.svg"/></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3.jpg"/><Relationship Id="rId7" Type="http://schemas.openxmlformats.org/officeDocument/2006/relationships/image" Target="../media/image87.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89.sv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1.sv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3.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jpg"/><Relationship Id="rId7" Type="http://schemas.openxmlformats.org/officeDocument/2006/relationships/image" Target="../media/image93.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 Id="rId9" Type="http://schemas.openxmlformats.org/officeDocument/2006/relationships/image" Target="../media/image95.svg"/></Relationships>
</file>

<file path=ppt/slides/_rels/slide3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4.jpg"/><Relationship Id="rId7" Type="http://schemas.openxmlformats.org/officeDocument/2006/relationships/image" Target="../media/image97.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5.svg"/><Relationship Id="rId5" Type="http://schemas.openxmlformats.org/officeDocument/2006/relationships/image" Target="../media/image91.svg"/><Relationship Id="rId10" Type="http://schemas.openxmlformats.org/officeDocument/2006/relationships/image" Target="../media/image94.png"/><Relationship Id="rId4" Type="http://schemas.openxmlformats.org/officeDocument/2006/relationships/image" Target="../media/image90.png"/><Relationship Id="rId9" Type="http://schemas.openxmlformats.org/officeDocument/2006/relationships/image" Target="../media/image93.svg"/></Relationships>
</file>

<file path=ppt/slides/_rels/slide37.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8.jpg"/><Relationship Id="rId7"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9.wmf"/><Relationship Id="rId5" Type="http://schemas.openxmlformats.org/officeDocument/2006/relationships/oleObject" Target="../embeddings/oleObject1.bin"/><Relationship Id="rId4" Type="http://schemas.openxmlformats.org/officeDocument/2006/relationships/hyperlink" Target="https://www.genome.gov/For-Health-Professionals/Provider-Genomics-Education-Resources/Healthcare-Provider-Direct-to-Consumer-Genetic-Testing-FAQ" TargetMode="External"/><Relationship Id="rId9" Type="http://schemas.openxmlformats.org/officeDocument/2006/relationships/image" Target="../media/image102.jpeg"/></Relationships>
</file>

<file path=ppt/slides/_rels/slide3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24" Type="http://schemas.openxmlformats.org/officeDocument/2006/relationships/customXml" Target="../ink/ink2.xml"/><Relationship Id="rId5" Type="http://schemas.openxmlformats.org/officeDocument/2006/relationships/image" Target="../media/image8.svg"/><Relationship Id="rId23" Type="http://schemas.openxmlformats.org/officeDocument/2006/relationships/image" Target="../media/image22.png"/><Relationship Id="rId10" Type="http://schemas.openxmlformats.org/officeDocument/2006/relationships/customXml" Target="../ink/ink1.xml"/><Relationship Id="rId19"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21.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svg"/><Relationship Id="rId19" Type="http://schemas.openxmlformats.org/officeDocument/2006/relationships/image" Target="../media/image31.png"/><Relationship Id="rId4" Type="http://schemas.openxmlformats.org/officeDocument/2006/relationships/image" Target="../media/image17.svg"/><Relationship Id="rId9" Type="http://schemas.openxmlformats.org/officeDocument/2006/relationships/image" Target="../media/image9.png"/><Relationship Id="rId14" Type="http://schemas.openxmlformats.org/officeDocument/2006/relationships/image" Target="../media/image26.svg"/><Relationship Id="rId22"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297240D-709A-4CB4-8768-82E4C4A68D2D}"/>
              </a:ext>
            </a:extLst>
          </p:cNvPr>
          <p:cNvSpPr>
            <a:spLocks noGrp="1"/>
          </p:cNvSpPr>
          <p:nvPr>
            <p:ph type="title"/>
          </p:nvPr>
        </p:nvSpPr>
        <p:spPr/>
        <p:txBody>
          <a:bodyPr/>
          <a:lstStyle/>
          <a:p>
            <a:r>
              <a:rPr lang="en-US" altLang="en-US"/>
              <a:t>Disclaimer</a:t>
            </a:r>
            <a:endParaRPr lang="en-CA" altLang="en-US"/>
          </a:p>
        </p:txBody>
      </p:sp>
      <p:sp>
        <p:nvSpPr>
          <p:cNvPr id="3075" name="Content Placeholder 2">
            <a:extLst>
              <a:ext uri="{FF2B5EF4-FFF2-40B4-BE49-F238E27FC236}">
                <a16:creationId xmlns:a16="http://schemas.microsoft.com/office/drawing/2014/main" id="{81C87A93-E37F-4A20-97D5-B38C8300A6CF}"/>
              </a:ext>
            </a:extLst>
          </p:cNvPr>
          <p:cNvSpPr>
            <a:spLocks noGrp="1"/>
          </p:cNvSpPr>
          <p:nvPr>
            <p:ph idx="1"/>
          </p:nvPr>
        </p:nvSpPr>
        <p:spPr/>
        <p:txBody>
          <a:bodyPr/>
          <a:lstStyle/>
          <a:p>
            <a:r>
              <a:rPr lang="en-AU" altLang="en-US" sz="1350" i="1" dirty="0"/>
              <a:t>This presentation is for educational purposes only and should not be used as a substitute for clinical judgement.  GECKO aims to aid the practicing clinician by providing informed opinions regarding genetic services that have been developed in a rigorous and evidence-based manner. Physicians must use their own clinical judgement in addition to published articles and the information presented herein. GECKO assumes no responsibility or liability resulting from the use of information contained herein.  </a:t>
            </a:r>
            <a:endParaRPr lang="en-CA" altLang="en-US" sz="1350" dirty="0"/>
          </a:p>
          <a:p>
            <a:endParaRPr lang="en-CA" alt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1C8B031-0C8E-C37C-7AA7-E91D86F644E9}"/>
              </a:ext>
            </a:extLst>
          </p:cNvPr>
          <p:cNvGrpSpPr/>
          <p:nvPr/>
        </p:nvGrpSpPr>
        <p:grpSpPr>
          <a:xfrm>
            <a:off x="2632867" y="-855538"/>
            <a:ext cx="1566907" cy="2635200"/>
            <a:chOff x="2788463" y="-902506"/>
            <a:chExt cx="1566907" cy="2635200"/>
          </a:xfrm>
        </p:grpSpPr>
        <p:pic>
          <p:nvPicPr>
            <p:cNvPr id="11" name="Graphic 10" descr="Mop and bucket outline">
              <a:extLst>
                <a:ext uri="{FF2B5EF4-FFF2-40B4-BE49-F238E27FC236}">
                  <a16:creationId xmlns:a16="http://schemas.microsoft.com/office/drawing/2014/main" id="{02531AA1-3B6F-8DC5-974D-3A0F1C0C0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2788463" y="-902506"/>
              <a:ext cx="1435077" cy="2635200"/>
            </a:xfrm>
            <a:prstGeom prst="rect">
              <a:avLst/>
            </a:prstGeom>
          </p:spPr>
        </p:pic>
        <p:sp>
          <p:nvSpPr>
            <p:cNvPr id="14" name="Rectangle 13">
              <a:extLst>
                <a:ext uri="{FF2B5EF4-FFF2-40B4-BE49-F238E27FC236}">
                  <a16:creationId xmlns:a16="http://schemas.microsoft.com/office/drawing/2014/main" id="{4AFC46CE-B61F-0AC0-3E52-991720B098D0}"/>
                </a:ext>
              </a:extLst>
            </p:cNvPr>
            <p:cNvSpPr/>
            <p:nvPr/>
          </p:nvSpPr>
          <p:spPr>
            <a:xfrm>
              <a:off x="4081543" y="1387978"/>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9" name="Graphic 28" descr="Family with girl outline">
            <a:extLst>
              <a:ext uri="{FF2B5EF4-FFF2-40B4-BE49-F238E27FC236}">
                <a16:creationId xmlns:a16="http://schemas.microsoft.com/office/drawing/2014/main" id="{406877F7-EBB9-494E-1444-CD5C463553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572" y="51470"/>
            <a:ext cx="827356" cy="827356"/>
          </a:xfrm>
          <a:prstGeom prst="rect">
            <a:avLst/>
          </a:prstGeom>
        </p:spPr>
      </p:pic>
      <p:sp>
        <p:nvSpPr>
          <p:cNvPr id="30" name="TextBox 29">
            <a:extLst>
              <a:ext uri="{FF2B5EF4-FFF2-40B4-BE49-F238E27FC236}">
                <a16:creationId xmlns:a16="http://schemas.microsoft.com/office/drawing/2014/main" id="{D50C519D-D4D9-7ACD-E3F3-A9A51BD77658}"/>
              </a:ext>
            </a:extLst>
          </p:cNvPr>
          <p:cNvSpPr txBox="1"/>
          <p:nvPr/>
        </p:nvSpPr>
        <p:spPr>
          <a:xfrm>
            <a:off x="2844153" y="1715801"/>
            <a:ext cx="1709591" cy="369332"/>
          </a:xfrm>
          <a:prstGeom prst="rect">
            <a:avLst/>
          </a:prstGeom>
          <a:noFill/>
        </p:spPr>
        <p:txBody>
          <a:bodyPr wrap="square" rtlCol="0">
            <a:spAutoFit/>
          </a:bodyPr>
          <a:lstStyle/>
          <a:p>
            <a:r>
              <a:rPr lang="en-CA" dirty="0"/>
              <a:t>Carrier testing</a:t>
            </a:r>
          </a:p>
        </p:txBody>
      </p:sp>
      <p:sp>
        <p:nvSpPr>
          <p:cNvPr id="48" name="TextBox 47">
            <a:extLst>
              <a:ext uri="{FF2B5EF4-FFF2-40B4-BE49-F238E27FC236}">
                <a16:creationId xmlns:a16="http://schemas.microsoft.com/office/drawing/2014/main" id="{9A2192D7-9A50-5392-446E-5FE21AA5EE00}"/>
              </a:ext>
            </a:extLst>
          </p:cNvPr>
          <p:cNvSpPr txBox="1"/>
          <p:nvPr/>
        </p:nvSpPr>
        <p:spPr>
          <a:xfrm>
            <a:off x="2843808" y="2067694"/>
            <a:ext cx="1810834" cy="1077218"/>
          </a:xfrm>
          <a:prstGeom prst="rect">
            <a:avLst/>
          </a:prstGeom>
          <a:noFill/>
        </p:spPr>
        <p:txBody>
          <a:bodyPr wrap="square" rtlCol="0">
            <a:spAutoFit/>
          </a:bodyPr>
          <a:lstStyle>
            <a:defPPr>
              <a:defRPr lang="en-CA"/>
            </a:defPPr>
          </a:lstStyle>
          <a:p>
            <a:r>
              <a:rPr lang="en-CA" sz="1600" dirty="0"/>
              <a:t>Targeted and ethnicity-specific i.e. narrowly applicable</a:t>
            </a:r>
          </a:p>
        </p:txBody>
      </p:sp>
      <p:pic>
        <p:nvPicPr>
          <p:cNvPr id="50" name="Graphic 49" descr="Target outline">
            <a:extLst>
              <a:ext uri="{FF2B5EF4-FFF2-40B4-BE49-F238E27FC236}">
                <a16:creationId xmlns:a16="http://schemas.microsoft.com/office/drawing/2014/main" id="{0AEC386F-1BCC-7C01-EE3B-366E1F2EC6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43486" y="3144912"/>
            <a:ext cx="760541" cy="760541"/>
          </a:xfrm>
          <a:prstGeom prst="rect">
            <a:avLst/>
          </a:prstGeom>
        </p:spPr>
      </p:pic>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602781" cy="2635312"/>
            <a:chOff x="1178547" y="-1194221"/>
            <a:chExt cx="1602781"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507501" y="101227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559" y="-20538"/>
            <a:ext cx="914400" cy="914400"/>
          </a:xfrm>
          <a:prstGeom prst="rect">
            <a:avLst/>
          </a:prstGeom>
        </p:spPr>
      </p:pic>
    </p:spTree>
    <p:extLst>
      <p:ext uri="{BB962C8B-B14F-4D97-AF65-F5344CB8AC3E}">
        <p14:creationId xmlns:p14="http://schemas.microsoft.com/office/powerpoint/2010/main" val="407772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42"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33624-C724-75DD-3877-66D88D10059E}"/>
              </a:ext>
            </a:extLst>
          </p:cNvPr>
          <p:cNvGrpSpPr/>
          <p:nvPr/>
        </p:nvGrpSpPr>
        <p:grpSpPr>
          <a:xfrm>
            <a:off x="4572000" y="-858587"/>
            <a:ext cx="1598801" cy="2638249"/>
            <a:chOff x="4725138" y="-902506"/>
            <a:chExt cx="1598801" cy="2638249"/>
          </a:xfrm>
        </p:grpSpPr>
        <p:pic>
          <p:nvPicPr>
            <p:cNvPr id="8" name="Graphic 7" descr="Mop and bucket outline">
              <a:extLst>
                <a:ext uri="{FF2B5EF4-FFF2-40B4-BE49-F238E27FC236}">
                  <a16:creationId xmlns:a16="http://schemas.microsoft.com/office/drawing/2014/main" id="{81AED4AD-5DFA-8944-0691-4E8E44D694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4725138" y="-902506"/>
              <a:ext cx="1435077" cy="2635200"/>
            </a:xfrm>
            <a:prstGeom prst="rect">
              <a:avLst/>
            </a:prstGeom>
          </p:spPr>
        </p:pic>
        <p:sp>
          <p:nvSpPr>
            <p:cNvPr id="18" name="Rectangle 17">
              <a:extLst>
                <a:ext uri="{FF2B5EF4-FFF2-40B4-BE49-F238E27FC236}">
                  <a16:creationId xmlns:a16="http://schemas.microsoft.com/office/drawing/2014/main" id="{06021FEF-A041-06F8-3F6A-94ACF3102B7B}"/>
                </a:ext>
              </a:extLst>
            </p:cNvPr>
            <p:cNvSpPr/>
            <p:nvPr/>
          </p:nvSpPr>
          <p:spPr>
            <a:xfrm>
              <a:off x="6050112" y="1419622"/>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A1C8B031-0C8E-C37C-7AA7-E91D86F644E9}"/>
              </a:ext>
            </a:extLst>
          </p:cNvPr>
          <p:cNvGrpSpPr/>
          <p:nvPr/>
        </p:nvGrpSpPr>
        <p:grpSpPr>
          <a:xfrm>
            <a:off x="2632867" y="-855538"/>
            <a:ext cx="1566907" cy="2635200"/>
            <a:chOff x="2788463" y="-902506"/>
            <a:chExt cx="1566907" cy="2635200"/>
          </a:xfrm>
        </p:grpSpPr>
        <p:pic>
          <p:nvPicPr>
            <p:cNvPr id="11" name="Graphic 10" descr="Mop and bucket outline">
              <a:extLst>
                <a:ext uri="{FF2B5EF4-FFF2-40B4-BE49-F238E27FC236}">
                  <a16:creationId xmlns:a16="http://schemas.microsoft.com/office/drawing/2014/main" id="{02531AA1-3B6F-8DC5-974D-3A0F1C0C0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2788463" y="-902506"/>
              <a:ext cx="1435077" cy="2635200"/>
            </a:xfrm>
            <a:prstGeom prst="rect">
              <a:avLst/>
            </a:prstGeom>
          </p:spPr>
        </p:pic>
        <p:sp>
          <p:nvSpPr>
            <p:cNvPr id="14" name="Rectangle 13">
              <a:extLst>
                <a:ext uri="{FF2B5EF4-FFF2-40B4-BE49-F238E27FC236}">
                  <a16:creationId xmlns:a16="http://schemas.microsoft.com/office/drawing/2014/main" id="{4AFC46CE-B61F-0AC0-3E52-991720B098D0}"/>
                </a:ext>
              </a:extLst>
            </p:cNvPr>
            <p:cNvSpPr/>
            <p:nvPr/>
          </p:nvSpPr>
          <p:spPr>
            <a:xfrm>
              <a:off x="4081543" y="1387978"/>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9" name="Graphic 28" descr="Family with girl outline">
            <a:extLst>
              <a:ext uri="{FF2B5EF4-FFF2-40B4-BE49-F238E27FC236}">
                <a16:creationId xmlns:a16="http://schemas.microsoft.com/office/drawing/2014/main" id="{406877F7-EBB9-494E-1444-CD5C463553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572" y="51470"/>
            <a:ext cx="827356" cy="827356"/>
          </a:xfrm>
          <a:prstGeom prst="rect">
            <a:avLst/>
          </a:prstGeom>
        </p:spPr>
      </p:pic>
      <p:sp>
        <p:nvSpPr>
          <p:cNvPr id="30" name="TextBox 29">
            <a:extLst>
              <a:ext uri="{FF2B5EF4-FFF2-40B4-BE49-F238E27FC236}">
                <a16:creationId xmlns:a16="http://schemas.microsoft.com/office/drawing/2014/main" id="{D50C519D-D4D9-7ACD-E3F3-A9A51BD77658}"/>
              </a:ext>
            </a:extLst>
          </p:cNvPr>
          <p:cNvSpPr txBox="1"/>
          <p:nvPr/>
        </p:nvSpPr>
        <p:spPr>
          <a:xfrm>
            <a:off x="2844153" y="1715801"/>
            <a:ext cx="1709591" cy="369332"/>
          </a:xfrm>
          <a:prstGeom prst="rect">
            <a:avLst/>
          </a:prstGeom>
          <a:noFill/>
        </p:spPr>
        <p:txBody>
          <a:bodyPr wrap="square" rtlCol="0">
            <a:spAutoFit/>
          </a:bodyPr>
          <a:lstStyle/>
          <a:p>
            <a:r>
              <a:rPr lang="en-CA" dirty="0"/>
              <a:t>Carrier testing</a:t>
            </a:r>
          </a:p>
        </p:txBody>
      </p:sp>
      <p:pic>
        <p:nvPicPr>
          <p:cNvPr id="34" name="Graphic 33" descr="Medicine outline">
            <a:extLst>
              <a:ext uri="{FF2B5EF4-FFF2-40B4-BE49-F238E27FC236}">
                <a16:creationId xmlns:a16="http://schemas.microsoft.com/office/drawing/2014/main" id="{F2CC8104-E696-42E8-F642-2C097AEFD4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6056" y="51470"/>
            <a:ext cx="789627" cy="789627"/>
          </a:xfrm>
          <a:prstGeom prst="rect">
            <a:avLst/>
          </a:prstGeom>
        </p:spPr>
      </p:pic>
      <p:sp>
        <p:nvSpPr>
          <p:cNvPr id="35" name="TextBox 34">
            <a:extLst>
              <a:ext uri="{FF2B5EF4-FFF2-40B4-BE49-F238E27FC236}">
                <a16:creationId xmlns:a16="http://schemas.microsoft.com/office/drawing/2014/main" id="{CC3EB4FD-77A8-EA5B-EE54-4D80B635D59E}"/>
              </a:ext>
            </a:extLst>
          </p:cNvPr>
          <p:cNvSpPr txBox="1"/>
          <p:nvPr/>
        </p:nvSpPr>
        <p:spPr>
          <a:xfrm>
            <a:off x="4355976" y="1721548"/>
            <a:ext cx="2393308" cy="369332"/>
          </a:xfrm>
          <a:prstGeom prst="rect">
            <a:avLst/>
          </a:prstGeom>
          <a:noFill/>
        </p:spPr>
        <p:txBody>
          <a:bodyPr wrap="square" rtlCol="0">
            <a:spAutoFit/>
          </a:bodyPr>
          <a:lstStyle/>
          <a:p>
            <a:pPr algn="ctr"/>
            <a:r>
              <a:rPr lang="en-CA" dirty="0"/>
              <a:t>Pharmacogenomics</a:t>
            </a:r>
          </a:p>
        </p:txBody>
      </p:sp>
      <p:sp>
        <p:nvSpPr>
          <p:cNvPr id="36" name="TextBox 35">
            <a:extLst>
              <a:ext uri="{FF2B5EF4-FFF2-40B4-BE49-F238E27FC236}">
                <a16:creationId xmlns:a16="http://schemas.microsoft.com/office/drawing/2014/main" id="{A18AB555-DCD8-A52F-370B-99955C471966}"/>
              </a:ext>
            </a:extLst>
          </p:cNvPr>
          <p:cNvSpPr txBox="1"/>
          <p:nvPr/>
        </p:nvSpPr>
        <p:spPr>
          <a:xfrm>
            <a:off x="4571999" y="2100793"/>
            <a:ext cx="2270137" cy="1077218"/>
          </a:xfrm>
          <a:prstGeom prst="rect">
            <a:avLst/>
          </a:prstGeom>
          <a:noFill/>
        </p:spPr>
        <p:txBody>
          <a:bodyPr wrap="square" rtlCol="0">
            <a:spAutoFit/>
          </a:bodyPr>
          <a:lstStyle>
            <a:defPPr>
              <a:defRPr lang="en-CA"/>
            </a:defPPr>
          </a:lstStyle>
          <a:p>
            <a:r>
              <a:rPr lang="en-CA" sz="1600" dirty="0"/>
              <a:t>How one’s genomic make-up affects response to </a:t>
            </a:r>
          </a:p>
          <a:p>
            <a:r>
              <a:rPr lang="en-CA" sz="1600" dirty="0"/>
              <a:t>medications</a:t>
            </a:r>
          </a:p>
        </p:txBody>
      </p:sp>
      <p:grpSp>
        <p:nvGrpSpPr>
          <p:cNvPr id="47" name="Group 46">
            <a:extLst>
              <a:ext uri="{FF2B5EF4-FFF2-40B4-BE49-F238E27FC236}">
                <a16:creationId xmlns:a16="http://schemas.microsoft.com/office/drawing/2014/main" id="{A2928CAA-F4F0-6584-7B21-EA5F3E55B844}"/>
              </a:ext>
            </a:extLst>
          </p:cNvPr>
          <p:cNvGrpSpPr/>
          <p:nvPr/>
        </p:nvGrpSpPr>
        <p:grpSpPr>
          <a:xfrm>
            <a:off x="4095685" y="4253373"/>
            <a:ext cx="2393308" cy="1126689"/>
            <a:chOff x="4095685" y="4012093"/>
            <a:chExt cx="2393308" cy="1126689"/>
          </a:xfrm>
        </p:grpSpPr>
        <p:sp>
          <p:nvSpPr>
            <p:cNvPr id="38" name="TextBox 37">
              <a:extLst>
                <a:ext uri="{FF2B5EF4-FFF2-40B4-BE49-F238E27FC236}">
                  <a16:creationId xmlns:a16="http://schemas.microsoft.com/office/drawing/2014/main" id="{4386C807-66E3-07F6-D37A-7A3FED5BC2EC}"/>
                </a:ext>
              </a:extLst>
            </p:cNvPr>
            <p:cNvSpPr txBox="1"/>
            <p:nvPr/>
          </p:nvSpPr>
          <p:spPr>
            <a:xfrm>
              <a:off x="4095685" y="4012093"/>
              <a:ext cx="2393308" cy="369332"/>
            </a:xfrm>
            <a:prstGeom prst="rect">
              <a:avLst/>
            </a:prstGeom>
            <a:noFill/>
          </p:spPr>
          <p:txBody>
            <a:bodyPr wrap="square" rtlCol="0">
              <a:spAutoFit/>
            </a:bodyPr>
            <a:lstStyle/>
            <a:p>
              <a:pPr algn="ctr"/>
              <a:r>
                <a:rPr lang="en-CA" dirty="0"/>
                <a:t>Ultra/rapid</a:t>
              </a:r>
            </a:p>
          </p:txBody>
        </p:sp>
        <p:pic>
          <p:nvPicPr>
            <p:cNvPr id="41" name="Graphic 40" descr="Arrow: Slight curve outline">
              <a:extLst>
                <a:ext uri="{FF2B5EF4-FFF2-40B4-BE49-F238E27FC236}">
                  <a16:creationId xmlns:a16="http://schemas.microsoft.com/office/drawing/2014/main" id="{8DB92C43-9A56-7360-5D17-92E5CA4E5F8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3156" y="4100372"/>
              <a:ext cx="1038410" cy="1038410"/>
            </a:xfrm>
            <a:prstGeom prst="rect">
              <a:avLst/>
            </a:prstGeom>
          </p:spPr>
        </p:pic>
      </p:grpSp>
      <p:grpSp>
        <p:nvGrpSpPr>
          <p:cNvPr id="45" name="Group 44">
            <a:extLst>
              <a:ext uri="{FF2B5EF4-FFF2-40B4-BE49-F238E27FC236}">
                <a16:creationId xmlns:a16="http://schemas.microsoft.com/office/drawing/2014/main" id="{6AC33C1F-6AB0-FD85-149D-44A2A03F9BA5}"/>
              </a:ext>
            </a:extLst>
          </p:cNvPr>
          <p:cNvGrpSpPr/>
          <p:nvPr/>
        </p:nvGrpSpPr>
        <p:grpSpPr>
          <a:xfrm>
            <a:off x="4416920" y="3658678"/>
            <a:ext cx="1543360" cy="857288"/>
            <a:chOff x="4416920" y="3398852"/>
            <a:chExt cx="1543360" cy="857288"/>
          </a:xfrm>
        </p:grpSpPr>
        <p:sp>
          <p:nvSpPr>
            <p:cNvPr id="37" name="TextBox 36">
              <a:extLst>
                <a:ext uri="{FF2B5EF4-FFF2-40B4-BE49-F238E27FC236}">
                  <a16:creationId xmlns:a16="http://schemas.microsoft.com/office/drawing/2014/main" id="{C3EFDD7A-1911-E177-A983-16AF1C084498}"/>
                </a:ext>
              </a:extLst>
            </p:cNvPr>
            <p:cNvSpPr txBox="1"/>
            <p:nvPr/>
          </p:nvSpPr>
          <p:spPr>
            <a:xfrm>
              <a:off x="4416920" y="3398852"/>
              <a:ext cx="1543360" cy="369332"/>
            </a:xfrm>
            <a:prstGeom prst="rect">
              <a:avLst/>
            </a:prstGeom>
            <a:noFill/>
          </p:spPr>
          <p:txBody>
            <a:bodyPr wrap="square" rtlCol="0">
              <a:spAutoFit/>
            </a:bodyPr>
            <a:lstStyle/>
            <a:p>
              <a:pPr algn="ctr"/>
              <a:r>
                <a:rPr lang="en-CA" dirty="0"/>
                <a:t>Normal</a:t>
              </a:r>
            </a:p>
          </p:txBody>
        </p:sp>
        <p:pic>
          <p:nvPicPr>
            <p:cNvPr id="42" name="Graphic 41" descr="Arrow: Slight curve outline">
              <a:extLst>
                <a:ext uri="{FF2B5EF4-FFF2-40B4-BE49-F238E27FC236}">
                  <a16:creationId xmlns:a16="http://schemas.microsoft.com/office/drawing/2014/main" id="{226084AB-C7EB-84DE-0DF4-28EDD124AB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7117" y="3485249"/>
              <a:ext cx="770891" cy="770891"/>
            </a:xfrm>
            <a:prstGeom prst="rect">
              <a:avLst/>
            </a:prstGeom>
          </p:spPr>
        </p:pic>
      </p:grpSp>
      <p:grpSp>
        <p:nvGrpSpPr>
          <p:cNvPr id="44" name="Group 43">
            <a:extLst>
              <a:ext uri="{FF2B5EF4-FFF2-40B4-BE49-F238E27FC236}">
                <a16:creationId xmlns:a16="http://schemas.microsoft.com/office/drawing/2014/main" id="{87C1C2DB-1250-8DA8-A885-DF93C8F069FE}"/>
              </a:ext>
            </a:extLst>
          </p:cNvPr>
          <p:cNvGrpSpPr/>
          <p:nvPr/>
        </p:nvGrpSpPr>
        <p:grpSpPr>
          <a:xfrm>
            <a:off x="4371114" y="3144599"/>
            <a:ext cx="1644848" cy="723295"/>
            <a:chOff x="4371114" y="2840329"/>
            <a:chExt cx="1644848" cy="723295"/>
          </a:xfrm>
        </p:grpSpPr>
        <p:sp>
          <p:nvSpPr>
            <p:cNvPr id="39" name="TextBox 38">
              <a:extLst>
                <a:ext uri="{FF2B5EF4-FFF2-40B4-BE49-F238E27FC236}">
                  <a16:creationId xmlns:a16="http://schemas.microsoft.com/office/drawing/2014/main" id="{0AD02105-EA7D-D933-CA95-8284A2E1D948}"/>
                </a:ext>
              </a:extLst>
            </p:cNvPr>
            <p:cNvSpPr txBox="1"/>
            <p:nvPr/>
          </p:nvSpPr>
          <p:spPr>
            <a:xfrm>
              <a:off x="4371114" y="2840329"/>
              <a:ext cx="1644848" cy="369332"/>
            </a:xfrm>
            <a:prstGeom prst="rect">
              <a:avLst/>
            </a:prstGeom>
            <a:noFill/>
          </p:spPr>
          <p:txBody>
            <a:bodyPr wrap="square" rtlCol="0">
              <a:spAutoFit/>
            </a:bodyPr>
            <a:lstStyle/>
            <a:p>
              <a:pPr algn="ctr"/>
              <a:r>
                <a:rPr lang="en-CA" dirty="0"/>
                <a:t>Slow/No</a:t>
              </a:r>
            </a:p>
          </p:txBody>
        </p:sp>
        <p:pic>
          <p:nvPicPr>
            <p:cNvPr id="43" name="Graphic 42" descr="Arrow: Slight curve outline">
              <a:extLst>
                <a:ext uri="{FF2B5EF4-FFF2-40B4-BE49-F238E27FC236}">
                  <a16:creationId xmlns:a16="http://schemas.microsoft.com/office/drawing/2014/main" id="{94BCE423-3EB5-9262-08E0-350BF6CE80B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87633" y="3035156"/>
              <a:ext cx="528468" cy="528468"/>
            </a:xfrm>
            <a:prstGeom prst="rect">
              <a:avLst/>
            </a:prstGeom>
          </p:spPr>
        </p:pic>
      </p:grpSp>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602781" cy="2635312"/>
            <a:chOff x="1178547" y="-1194221"/>
            <a:chExt cx="1602781"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507501" y="101227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0559" y="-20538"/>
            <a:ext cx="914400" cy="914400"/>
          </a:xfrm>
          <a:prstGeom prst="rect">
            <a:avLst/>
          </a:prstGeom>
        </p:spPr>
      </p:pic>
    </p:spTree>
    <p:extLst>
      <p:ext uri="{BB962C8B-B14F-4D97-AF65-F5344CB8AC3E}">
        <p14:creationId xmlns:p14="http://schemas.microsoft.com/office/powerpoint/2010/main" val="27293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33624-C724-75DD-3877-66D88D10059E}"/>
              </a:ext>
            </a:extLst>
          </p:cNvPr>
          <p:cNvGrpSpPr/>
          <p:nvPr/>
        </p:nvGrpSpPr>
        <p:grpSpPr>
          <a:xfrm>
            <a:off x="4572000" y="-858587"/>
            <a:ext cx="1598801" cy="2638249"/>
            <a:chOff x="4725138" y="-902506"/>
            <a:chExt cx="1598801" cy="2638249"/>
          </a:xfrm>
        </p:grpSpPr>
        <p:pic>
          <p:nvPicPr>
            <p:cNvPr id="8" name="Graphic 7" descr="Mop and bucket outline">
              <a:extLst>
                <a:ext uri="{FF2B5EF4-FFF2-40B4-BE49-F238E27FC236}">
                  <a16:creationId xmlns:a16="http://schemas.microsoft.com/office/drawing/2014/main" id="{81AED4AD-5DFA-8944-0691-4E8E44D694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4725138" y="-902506"/>
              <a:ext cx="1435077" cy="2635200"/>
            </a:xfrm>
            <a:prstGeom prst="rect">
              <a:avLst/>
            </a:prstGeom>
          </p:spPr>
        </p:pic>
        <p:sp>
          <p:nvSpPr>
            <p:cNvPr id="18" name="Rectangle 17">
              <a:extLst>
                <a:ext uri="{FF2B5EF4-FFF2-40B4-BE49-F238E27FC236}">
                  <a16:creationId xmlns:a16="http://schemas.microsoft.com/office/drawing/2014/main" id="{06021FEF-A041-06F8-3F6A-94ACF3102B7B}"/>
                </a:ext>
              </a:extLst>
            </p:cNvPr>
            <p:cNvSpPr/>
            <p:nvPr/>
          </p:nvSpPr>
          <p:spPr>
            <a:xfrm>
              <a:off x="6050112" y="1419622"/>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A1C8B031-0C8E-C37C-7AA7-E91D86F644E9}"/>
              </a:ext>
            </a:extLst>
          </p:cNvPr>
          <p:cNvGrpSpPr/>
          <p:nvPr/>
        </p:nvGrpSpPr>
        <p:grpSpPr>
          <a:xfrm>
            <a:off x="2632867" y="-855538"/>
            <a:ext cx="1566907" cy="2635200"/>
            <a:chOff x="2788463" y="-902506"/>
            <a:chExt cx="1566907" cy="2635200"/>
          </a:xfrm>
        </p:grpSpPr>
        <p:pic>
          <p:nvPicPr>
            <p:cNvPr id="11" name="Graphic 10" descr="Mop and bucket outline">
              <a:extLst>
                <a:ext uri="{FF2B5EF4-FFF2-40B4-BE49-F238E27FC236}">
                  <a16:creationId xmlns:a16="http://schemas.microsoft.com/office/drawing/2014/main" id="{02531AA1-3B6F-8DC5-974D-3A0F1C0C0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2788463" y="-902506"/>
              <a:ext cx="1435077" cy="2635200"/>
            </a:xfrm>
            <a:prstGeom prst="rect">
              <a:avLst/>
            </a:prstGeom>
          </p:spPr>
        </p:pic>
        <p:sp>
          <p:nvSpPr>
            <p:cNvPr id="14" name="Rectangle 13">
              <a:extLst>
                <a:ext uri="{FF2B5EF4-FFF2-40B4-BE49-F238E27FC236}">
                  <a16:creationId xmlns:a16="http://schemas.microsoft.com/office/drawing/2014/main" id="{4AFC46CE-B61F-0AC0-3E52-991720B098D0}"/>
                </a:ext>
              </a:extLst>
            </p:cNvPr>
            <p:cNvSpPr/>
            <p:nvPr/>
          </p:nvSpPr>
          <p:spPr>
            <a:xfrm>
              <a:off x="4081543" y="1387978"/>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9" name="Graphic 28" descr="Family with girl outline">
            <a:extLst>
              <a:ext uri="{FF2B5EF4-FFF2-40B4-BE49-F238E27FC236}">
                <a16:creationId xmlns:a16="http://schemas.microsoft.com/office/drawing/2014/main" id="{406877F7-EBB9-494E-1444-CD5C463553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572" y="51470"/>
            <a:ext cx="827356" cy="827356"/>
          </a:xfrm>
          <a:prstGeom prst="rect">
            <a:avLst/>
          </a:prstGeom>
        </p:spPr>
      </p:pic>
      <p:sp>
        <p:nvSpPr>
          <p:cNvPr id="30" name="TextBox 29">
            <a:extLst>
              <a:ext uri="{FF2B5EF4-FFF2-40B4-BE49-F238E27FC236}">
                <a16:creationId xmlns:a16="http://schemas.microsoft.com/office/drawing/2014/main" id="{D50C519D-D4D9-7ACD-E3F3-A9A51BD77658}"/>
              </a:ext>
            </a:extLst>
          </p:cNvPr>
          <p:cNvSpPr txBox="1"/>
          <p:nvPr/>
        </p:nvSpPr>
        <p:spPr>
          <a:xfrm>
            <a:off x="2844153" y="1715801"/>
            <a:ext cx="1709591" cy="369332"/>
          </a:xfrm>
          <a:prstGeom prst="rect">
            <a:avLst/>
          </a:prstGeom>
          <a:noFill/>
        </p:spPr>
        <p:txBody>
          <a:bodyPr wrap="square" rtlCol="0">
            <a:spAutoFit/>
          </a:bodyPr>
          <a:lstStyle/>
          <a:p>
            <a:r>
              <a:rPr lang="en-CA" dirty="0"/>
              <a:t>Carrier testing</a:t>
            </a:r>
          </a:p>
        </p:txBody>
      </p:sp>
      <p:pic>
        <p:nvPicPr>
          <p:cNvPr id="34" name="Graphic 33" descr="Medicine outline">
            <a:extLst>
              <a:ext uri="{FF2B5EF4-FFF2-40B4-BE49-F238E27FC236}">
                <a16:creationId xmlns:a16="http://schemas.microsoft.com/office/drawing/2014/main" id="{F2CC8104-E696-42E8-F642-2C097AEFD4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6056" y="51470"/>
            <a:ext cx="789627" cy="789627"/>
          </a:xfrm>
          <a:prstGeom prst="rect">
            <a:avLst/>
          </a:prstGeom>
        </p:spPr>
      </p:pic>
      <p:sp>
        <p:nvSpPr>
          <p:cNvPr id="35" name="TextBox 34">
            <a:extLst>
              <a:ext uri="{FF2B5EF4-FFF2-40B4-BE49-F238E27FC236}">
                <a16:creationId xmlns:a16="http://schemas.microsoft.com/office/drawing/2014/main" id="{CC3EB4FD-77A8-EA5B-EE54-4D80B635D59E}"/>
              </a:ext>
            </a:extLst>
          </p:cNvPr>
          <p:cNvSpPr txBox="1"/>
          <p:nvPr/>
        </p:nvSpPr>
        <p:spPr>
          <a:xfrm>
            <a:off x="4355976" y="1721548"/>
            <a:ext cx="2393308" cy="369332"/>
          </a:xfrm>
          <a:prstGeom prst="rect">
            <a:avLst/>
          </a:prstGeom>
          <a:noFill/>
        </p:spPr>
        <p:txBody>
          <a:bodyPr wrap="square" rtlCol="0">
            <a:spAutoFit/>
          </a:bodyPr>
          <a:lstStyle/>
          <a:p>
            <a:pPr algn="ctr"/>
            <a:r>
              <a:rPr lang="en-CA" dirty="0"/>
              <a:t>Pharmacogenomics</a:t>
            </a:r>
          </a:p>
        </p:txBody>
      </p:sp>
      <p:sp>
        <p:nvSpPr>
          <p:cNvPr id="3" name="TextBox 2">
            <a:extLst>
              <a:ext uri="{FF2B5EF4-FFF2-40B4-BE49-F238E27FC236}">
                <a16:creationId xmlns:a16="http://schemas.microsoft.com/office/drawing/2014/main" id="{249B46CB-A5A2-6707-0EAD-181D3B494F32}"/>
              </a:ext>
            </a:extLst>
          </p:cNvPr>
          <p:cNvSpPr txBox="1"/>
          <p:nvPr/>
        </p:nvSpPr>
        <p:spPr>
          <a:xfrm>
            <a:off x="6663950" y="1707654"/>
            <a:ext cx="2393308" cy="369332"/>
          </a:xfrm>
          <a:prstGeom prst="rect">
            <a:avLst/>
          </a:prstGeom>
          <a:noFill/>
        </p:spPr>
        <p:txBody>
          <a:bodyPr wrap="square" rtlCol="0">
            <a:spAutoFit/>
          </a:bodyPr>
          <a:lstStyle/>
          <a:p>
            <a:pPr algn="ctr"/>
            <a:r>
              <a:rPr lang="en-CA" dirty="0"/>
              <a:t>Disease risk</a:t>
            </a:r>
          </a:p>
        </p:txBody>
      </p:sp>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602781" cy="2635312"/>
            <a:chOff x="1178547" y="-1194221"/>
            <a:chExt cx="1602781"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507501" y="101227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 name="Group 23">
            <a:extLst>
              <a:ext uri="{FF2B5EF4-FFF2-40B4-BE49-F238E27FC236}">
                <a16:creationId xmlns:a16="http://schemas.microsoft.com/office/drawing/2014/main" id="{89B6C8C2-804C-571F-0DEF-AB90FC76C6A8}"/>
              </a:ext>
            </a:extLst>
          </p:cNvPr>
          <p:cNvGrpSpPr/>
          <p:nvPr/>
        </p:nvGrpSpPr>
        <p:grpSpPr>
          <a:xfrm>
            <a:off x="7020338" y="-884634"/>
            <a:ext cx="1571990" cy="2635200"/>
            <a:chOff x="7020338" y="-730380"/>
            <a:chExt cx="1571990" cy="2635200"/>
          </a:xfrm>
        </p:grpSpPr>
        <p:pic>
          <p:nvPicPr>
            <p:cNvPr id="2" name="Graphic 1" descr="Mop and bucket outline">
              <a:extLst>
                <a:ext uri="{FF2B5EF4-FFF2-40B4-BE49-F238E27FC236}">
                  <a16:creationId xmlns:a16="http://schemas.microsoft.com/office/drawing/2014/main" id="{DACF47B2-D003-1DC1-B150-BAB194CF286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7020338" y="-730380"/>
              <a:ext cx="1435077" cy="2635200"/>
            </a:xfrm>
            <a:prstGeom prst="rect">
              <a:avLst/>
            </a:prstGeom>
          </p:spPr>
        </p:pic>
        <p:sp>
          <p:nvSpPr>
            <p:cNvPr id="22" name="Rectangle 21">
              <a:extLst>
                <a:ext uri="{FF2B5EF4-FFF2-40B4-BE49-F238E27FC236}">
                  <a16:creationId xmlns:a16="http://schemas.microsoft.com/office/drawing/2014/main" id="{10C1FBF1-A12F-6DF1-ECF5-4864D84EAB34}"/>
                </a:ext>
              </a:extLst>
            </p:cNvPr>
            <p:cNvSpPr/>
            <p:nvPr/>
          </p:nvSpPr>
          <p:spPr>
            <a:xfrm>
              <a:off x="8318501" y="158869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559" y="-20538"/>
            <a:ext cx="914400" cy="914400"/>
          </a:xfrm>
          <a:prstGeom prst="rect">
            <a:avLst/>
          </a:prstGeom>
        </p:spPr>
      </p:pic>
      <p:pic>
        <p:nvPicPr>
          <p:cNvPr id="56" name="Graphic 55" descr="DNA outline">
            <a:extLst>
              <a:ext uri="{FF2B5EF4-FFF2-40B4-BE49-F238E27FC236}">
                <a16:creationId xmlns:a16="http://schemas.microsoft.com/office/drawing/2014/main" id="{109DBEB4-CD61-DBA9-758A-2D562E5FF4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491905">
            <a:off x="7403404" y="128082"/>
            <a:ext cx="914400" cy="914400"/>
          </a:xfrm>
          <a:prstGeom prst="rect">
            <a:avLst/>
          </a:prstGeom>
        </p:spPr>
      </p:pic>
    </p:spTree>
    <p:extLst>
      <p:ext uri="{BB962C8B-B14F-4D97-AF65-F5344CB8AC3E}">
        <p14:creationId xmlns:p14="http://schemas.microsoft.com/office/powerpoint/2010/main" val="197873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33624-C724-75DD-3877-66D88D10059E}"/>
              </a:ext>
            </a:extLst>
          </p:cNvPr>
          <p:cNvGrpSpPr/>
          <p:nvPr/>
        </p:nvGrpSpPr>
        <p:grpSpPr>
          <a:xfrm>
            <a:off x="4572000" y="-858587"/>
            <a:ext cx="1598801" cy="2638249"/>
            <a:chOff x="4725138" y="-902506"/>
            <a:chExt cx="1598801" cy="2638249"/>
          </a:xfrm>
        </p:grpSpPr>
        <p:pic>
          <p:nvPicPr>
            <p:cNvPr id="8" name="Graphic 7" descr="Mop and bucket outline">
              <a:extLst>
                <a:ext uri="{FF2B5EF4-FFF2-40B4-BE49-F238E27FC236}">
                  <a16:creationId xmlns:a16="http://schemas.microsoft.com/office/drawing/2014/main" id="{81AED4AD-5DFA-8944-0691-4E8E44D694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4725138" y="-902506"/>
              <a:ext cx="1435077" cy="2635200"/>
            </a:xfrm>
            <a:prstGeom prst="rect">
              <a:avLst/>
            </a:prstGeom>
          </p:spPr>
        </p:pic>
        <p:sp>
          <p:nvSpPr>
            <p:cNvPr id="18" name="Rectangle 17">
              <a:extLst>
                <a:ext uri="{FF2B5EF4-FFF2-40B4-BE49-F238E27FC236}">
                  <a16:creationId xmlns:a16="http://schemas.microsoft.com/office/drawing/2014/main" id="{06021FEF-A041-06F8-3F6A-94ACF3102B7B}"/>
                </a:ext>
              </a:extLst>
            </p:cNvPr>
            <p:cNvSpPr/>
            <p:nvPr/>
          </p:nvSpPr>
          <p:spPr>
            <a:xfrm>
              <a:off x="6050112" y="1419622"/>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A1C8B031-0C8E-C37C-7AA7-E91D86F644E9}"/>
              </a:ext>
            </a:extLst>
          </p:cNvPr>
          <p:cNvGrpSpPr/>
          <p:nvPr/>
        </p:nvGrpSpPr>
        <p:grpSpPr>
          <a:xfrm>
            <a:off x="2632867" y="-855538"/>
            <a:ext cx="1566907" cy="2635200"/>
            <a:chOff x="2788463" y="-902506"/>
            <a:chExt cx="1566907" cy="2635200"/>
          </a:xfrm>
        </p:grpSpPr>
        <p:pic>
          <p:nvPicPr>
            <p:cNvPr id="11" name="Graphic 10" descr="Mop and bucket outline">
              <a:extLst>
                <a:ext uri="{FF2B5EF4-FFF2-40B4-BE49-F238E27FC236}">
                  <a16:creationId xmlns:a16="http://schemas.microsoft.com/office/drawing/2014/main" id="{02531AA1-3B6F-8DC5-974D-3A0F1C0C0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2788463" y="-902506"/>
              <a:ext cx="1435077" cy="2635200"/>
            </a:xfrm>
            <a:prstGeom prst="rect">
              <a:avLst/>
            </a:prstGeom>
          </p:spPr>
        </p:pic>
        <p:sp>
          <p:nvSpPr>
            <p:cNvPr id="14" name="Rectangle 13">
              <a:extLst>
                <a:ext uri="{FF2B5EF4-FFF2-40B4-BE49-F238E27FC236}">
                  <a16:creationId xmlns:a16="http://schemas.microsoft.com/office/drawing/2014/main" id="{4AFC46CE-B61F-0AC0-3E52-991720B098D0}"/>
                </a:ext>
              </a:extLst>
            </p:cNvPr>
            <p:cNvSpPr/>
            <p:nvPr/>
          </p:nvSpPr>
          <p:spPr>
            <a:xfrm>
              <a:off x="4081543" y="1387978"/>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9" name="Graphic 28" descr="Family with girl outline">
            <a:extLst>
              <a:ext uri="{FF2B5EF4-FFF2-40B4-BE49-F238E27FC236}">
                <a16:creationId xmlns:a16="http://schemas.microsoft.com/office/drawing/2014/main" id="{406877F7-EBB9-494E-1444-CD5C463553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572" y="51470"/>
            <a:ext cx="827356" cy="827356"/>
          </a:xfrm>
          <a:prstGeom prst="rect">
            <a:avLst/>
          </a:prstGeom>
        </p:spPr>
      </p:pic>
      <p:sp>
        <p:nvSpPr>
          <p:cNvPr id="30" name="TextBox 29">
            <a:extLst>
              <a:ext uri="{FF2B5EF4-FFF2-40B4-BE49-F238E27FC236}">
                <a16:creationId xmlns:a16="http://schemas.microsoft.com/office/drawing/2014/main" id="{D50C519D-D4D9-7ACD-E3F3-A9A51BD77658}"/>
              </a:ext>
            </a:extLst>
          </p:cNvPr>
          <p:cNvSpPr txBox="1"/>
          <p:nvPr/>
        </p:nvSpPr>
        <p:spPr>
          <a:xfrm>
            <a:off x="2844153" y="1715801"/>
            <a:ext cx="1709591" cy="369332"/>
          </a:xfrm>
          <a:prstGeom prst="rect">
            <a:avLst/>
          </a:prstGeom>
          <a:noFill/>
        </p:spPr>
        <p:txBody>
          <a:bodyPr wrap="square" rtlCol="0">
            <a:spAutoFit/>
          </a:bodyPr>
          <a:lstStyle/>
          <a:p>
            <a:r>
              <a:rPr lang="en-CA" dirty="0"/>
              <a:t>Carrier testing</a:t>
            </a:r>
          </a:p>
        </p:txBody>
      </p:sp>
      <p:pic>
        <p:nvPicPr>
          <p:cNvPr id="34" name="Graphic 33" descr="Medicine outline">
            <a:extLst>
              <a:ext uri="{FF2B5EF4-FFF2-40B4-BE49-F238E27FC236}">
                <a16:creationId xmlns:a16="http://schemas.microsoft.com/office/drawing/2014/main" id="{F2CC8104-E696-42E8-F642-2C097AEFD4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6056" y="51470"/>
            <a:ext cx="789627" cy="789627"/>
          </a:xfrm>
          <a:prstGeom prst="rect">
            <a:avLst/>
          </a:prstGeom>
        </p:spPr>
      </p:pic>
      <p:sp>
        <p:nvSpPr>
          <p:cNvPr id="35" name="TextBox 34">
            <a:extLst>
              <a:ext uri="{FF2B5EF4-FFF2-40B4-BE49-F238E27FC236}">
                <a16:creationId xmlns:a16="http://schemas.microsoft.com/office/drawing/2014/main" id="{CC3EB4FD-77A8-EA5B-EE54-4D80B635D59E}"/>
              </a:ext>
            </a:extLst>
          </p:cNvPr>
          <p:cNvSpPr txBox="1"/>
          <p:nvPr/>
        </p:nvSpPr>
        <p:spPr>
          <a:xfrm>
            <a:off x="4355976" y="1721548"/>
            <a:ext cx="2393308" cy="369332"/>
          </a:xfrm>
          <a:prstGeom prst="rect">
            <a:avLst/>
          </a:prstGeom>
          <a:noFill/>
        </p:spPr>
        <p:txBody>
          <a:bodyPr wrap="square" rtlCol="0">
            <a:spAutoFit/>
          </a:bodyPr>
          <a:lstStyle/>
          <a:p>
            <a:pPr algn="ctr"/>
            <a:r>
              <a:rPr lang="en-CA" dirty="0"/>
              <a:t>Pharmacogenomics</a:t>
            </a:r>
          </a:p>
        </p:txBody>
      </p:sp>
      <p:sp>
        <p:nvSpPr>
          <p:cNvPr id="3" name="TextBox 2">
            <a:extLst>
              <a:ext uri="{FF2B5EF4-FFF2-40B4-BE49-F238E27FC236}">
                <a16:creationId xmlns:a16="http://schemas.microsoft.com/office/drawing/2014/main" id="{249B46CB-A5A2-6707-0EAD-181D3B494F32}"/>
              </a:ext>
            </a:extLst>
          </p:cNvPr>
          <p:cNvSpPr txBox="1"/>
          <p:nvPr/>
        </p:nvSpPr>
        <p:spPr>
          <a:xfrm>
            <a:off x="6663950" y="1707654"/>
            <a:ext cx="2393308" cy="369332"/>
          </a:xfrm>
          <a:prstGeom prst="rect">
            <a:avLst/>
          </a:prstGeom>
          <a:noFill/>
        </p:spPr>
        <p:txBody>
          <a:bodyPr wrap="square" rtlCol="0">
            <a:spAutoFit/>
          </a:bodyPr>
          <a:lstStyle/>
          <a:p>
            <a:pPr algn="ctr"/>
            <a:r>
              <a:rPr lang="en-CA" dirty="0"/>
              <a:t>Disease risk</a:t>
            </a:r>
          </a:p>
        </p:txBody>
      </p:sp>
      <p:sp>
        <p:nvSpPr>
          <p:cNvPr id="9" name="TextBox 8">
            <a:extLst>
              <a:ext uri="{FF2B5EF4-FFF2-40B4-BE49-F238E27FC236}">
                <a16:creationId xmlns:a16="http://schemas.microsoft.com/office/drawing/2014/main" id="{4899B645-E413-8261-275F-ADA342B844D2}"/>
              </a:ext>
            </a:extLst>
          </p:cNvPr>
          <p:cNvSpPr txBox="1"/>
          <p:nvPr/>
        </p:nvSpPr>
        <p:spPr>
          <a:xfrm>
            <a:off x="5027625" y="3082678"/>
            <a:ext cx="1426035" cy="338554"/>
          </a:xfrm>
          <a:prstGeom prst="rect">
            <a:avLst/>
          </a:prstGeom>
          <a:noFill/>
        </p:spPr>
        <p:txBody>
          <a:bodyPr wrap="square" rtlCol="0">
            <a:spAutoFit/>
          </a:bodyPr>
          <a:lstStyle/>
          <a:p>
            <a:pPr algn="ctr"/>
            <a:r>
              <a:rPr lang="en-CA" sz="1600" dirty="0"/>
              <a:t>Multifactorial</a:t>
            </a:r>
          </a:p>
        </p:txBody>
      </p:sp>
      <p:sp>
        <p:nvSpPr>
          <p:cNvPr id="10" name="TextBox 9">
            <a:extLst>
              <a:ext uri="{FF2B5EF4-FFF2-40B4-BE49-F238E27FC236}">
                <a16:creationId xmlns:a16="http://schemas.microsoft.com/office/drawing/2014/main" id="{048CBB14-3B0F-D013-5E99-8EF381BC5553}"/>
              </a:ext>
            </a:extLst>
          </p:cNvPr>
          <p:cNvSpPr txBox="1"/>
          <p:nvPr/>
        </p:nvSpPr>
        <p:spPr>
          <a:xfrm>
            <a:off x="7332795" y="3154934"/>
            <a:ext cx="1509453" cy="338554"/>
          </a:xfrm>
          <a:prstGeom prst="rect">
            <a:avLst/>
          </a:prstGeom>
          <a:noFill/>
        </p:spPr>
        <p:txBody>
          <a:bodyPr wrap="square" rtlCol="0">
            <a:spAutoFit/>
          </a:bodyPr>
          <a:lstStyle/>
          <a:p>
            <a:pPr algn="ctr"/>
            <a:r>
              <a:rPr lang="en-CA" sz="1600" dirty="0"/>
              <a:t>Mendelian</a:t>
            </a:r>
          </a:p>
        </p:txBody>
      </p:sp>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602781" cy="2635312"/>
            <a:chOff x="1178547" y="-1194221"/>
            <a:chExt cx="1602781"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507501" y="101227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 name="Group 23">
            <a:extLst>
              <a:ext uri="{FF2B5EF4-FFF2-40B4-BE49-F238E27FC236}">
                <a16:creationId xmlns:a16="http://schemas.microsoft.com/office/drawing/2014/main" id="{89B6C8C2-804C-571F-0DEF-AB90FC76C6A8}"/>
              </a:ext>
            </a:extLst>
          </p:cNvPr>
          <p:cNvGrpSpPr/>
          <p:nvPr/>
        </p:nvGrpSpPr>
        <p:grpSpPr>
          <a:xfrm>
            <a:off x="7020338" y="-884634"/>
            <a:ext cx="1571990" cy="2635200"/>
            <a:chOff x="7020338" y="-730380"/>
            <a:chExt cx="1571990" cy="2635200"/>
          </a:xfrm>
        </p:grpSpPr>
        <p:pic>
          <p:nvPicPr>
            <p:cNvPr id="2" name="Graphic 1" descr="Mop and bucket outline">
              <a:extLst>
                <a:ext uri="{FF2B5EF4-FFF2-40B4-BE49-F238E27FC236}">
                  <a16:creationId xmlns:a16="http://schemas.microsoft.com/office/drawing/2014/main" id="{DACF47B2-D003-1DC1-B150-BAB194CF286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7020338" y="-730380"/>
              <a:ext cx="1435077" cy="2635200"/>
            </a:xfrm>
            <a:prstGeom prst="rect">
              <a:avLst/>
            </a:prstGeom>
          </p:spPr>
        </p:pic>
        <p:sp>
          <p:nvSpPr>
            <p:cNvPr id="22" name="Rectangle 21">
              <a:extLst>
                <a:ext uri="{FF2B5EF4-FFF2-40B4-BE49-F238E27FC236}">
                  <a16:creationId xmlns:a16="http://schemas.microsoft.com/office/drawing/2014/main" id="{10C1FBF1-A12F-6DF1-ECF5-4864D84EAB34}"/>
                </a:ext>
              </a:extLst>
            </p:cNvPr>
            <p:cNvSpPr/>
            <p:nvPr/>
          </p:nvSpPr>
          <p:spPr>
            <a:xfrm>
              <a:off x="8318501" y="158869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559" y="-20538"/>
            <a:ext cx="914400" cy="914400"/>
          </a:xfrm>
          <a:prstGeom prst="rect">
            <a:avLst/>
          </a:prstGeom>
        </p:spPr>
      </p:pic>
      <p:sp>
        <p:nvSpPr>
          <p:cNvPr id="46" name="TextBox 45">
            <a:extLst>
              <a:ext uri="{FF2B5EF4-FFF2-40B4-BE49-F238E27FC236}">
                <a16:creationId xmlns:a16="http://schemas.microsoft.com/office/drawing/2014/main" id="{58B35A25-26E8-6060-CCA2-8B9544494F04}"/>
              </a:ext>
            </a:extLst>
          </p:cNvPr>
          <p:cNvSpPr txBox="1"/>
          <p:nvPr/>
        </p:nvSpPr>
        <p:spPr>
          <a:xfrm>
            <a:off x="4860032" y="3536651"/>
            <a:ext cx="1733258" cy="523220"/>
          </a:xfrm>
          <a:prstGeom prst="rect">
            <a:avLst/>
          </a:prstGeom>
          <a:noFill/>
        </p:spPr>
        <p:txBody>
          <a:bodyPr wrap="square" rtlCol="0">
            <a:spAutoFit/>
          </a:bodyPr>
          <a:lstStyle/>
          <a:p>
            <a:pPr algn="ctr"/>
            <a:r>
              <a:rPr lang="en-CA" sz="1400" dirty="0"/>
              <a:t>Type 2 Diabetes</a:t>
            </a:r>
          </a:p>
          <a:p>
            <a:pPr algn="ctr"/>
            <a:r>
              <a:rPr lang="en-CA" sz="1400" dirty="0"/>
              <a:t>Celiac disease</a:t>
            </a:r>
          </a:p>
        </p:txBody>
      </p:sp>
      <p:sp>
        <p:nvSpPr>
          <p:cNvPr id="49" name="TextBox 48">
            <a:extLst>
              <a:ext uri="{FF2B5EF4-FFF2-40B4-BE49-F238E27FC236}">
                <a16:creationId xmlns:a16="http://schemas.microsoft.com/office/drawing/2014/main" id="{16F2676A-51EE-F062-9680-8BE22B112A0E}"/>
              </a:ext>
            </a:extLst>
          </p:cNvPr>
          <p:cNvSpPr txBox="1"/>
          <p:nvPr/>
        </p:nvSpPr>
        <p:spPr>
          <a:xfrm>
            <a:off x="6663950" y="3480898"/>
            <a:ext cx="2583379" cy="523220"/>
          </a:xfrm>
          <a:prstGeom prst="rect">
            <a:avLst/>
          </a:prstGeom>
          <a:noFill/>
        </p:spPr>
        <p:txBody>
          <a:bodyPr wrap="square" rtlCol="0">
            <a:spAutoFit/>
          </a:bodyPr>
          <a:lstStyle/>
          <a:p>
            <a:pPr algn="ctr"/>
            <a:r>
              <a:rPr lang="en-CA" sz="1400" dirty="0"/>
              <a:t>BRCA1 and BRCA2</a:t>
            </a:r>
          </a:p>
          <a:p>
            <a:pPr algn="ctr"/>
            <a:r>
              <a:rPr lang="en-CA" sz="1400" dirty="0"/>
              <a:t>Familial hypercholesterolemia</a:t>
            </a:r>
          </a:p>
        </p:txBody>
      </p:sp>
      <p:grpSp>
        <p:nvGrpSpPr>
          <p:cNvPr id="52" name="Group 51">
            <a:extLst>
              <a:ext uri="{FF2B5EF4-FFF2-40B4-BE49-F238E27FC236}">
                <a16:creationId xmlns:a16="http://schemas.microsoft.com/office/drawing/2014/main" id="{85C47B62-300A-867A-13D7-EA1E10782A2F}"/>
              </a:ext>
            </a:extLst>
          </p:cNvPr>
          <p:cNvGrpSpPr/>
          <p:nvPr/>
        </p:nvGrpSpPr>
        <p:grpSpPr>
          <a:xfrm>
            <a:off x="5211020" y="1825577"/>
            <a:ext cx="860400" cy="1339200"/>
            <a:chOff x="6732240" y="1419622"/>
            <a:chExt cx="873148" cy="1376409"/>
          </a:xfrm>
        </p:grpSpPr>
        <p:pic>
          <p:nvPicPr>
            <p:cNvPr id="6" name="Graphic 5" descr="Mop and bucket outline">
              <a:extLst>
                <a:ext uri="{FF2B5EF4-FFF2-40B4-BE49-F238E27FC236}">
                  <a16:creationId xmlns:a16="http://schemas.microsoft.com/office/drawing/2014/main" id="{C028E751-5EB2-A42E-5E65-46F4815E0ABA}"/>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6732240" y="1419622"/>
              <a:ext cx="729132" cy="1338888"/>
            </a:xfrm>
            <a:prstGeom prst="rect">
              <a:avLst/>
            </a:prstGeom>
          </p:spPr>
        </p:pic>
        <p:sp>
          <p:nvSpPr>
            <p:cNvPr id="51" name="Rectangle 50">
              <a:extLst>
                <a:ext uri="{FF2B5EF4-FFF2-40B4-BE49-F238E27FC236}">
                  <a16:creationId xmlns:a16="http://schemas.microsoft.com/office/drawing/2014/main" id="{617A5C84-D453-35C8-A270-E3D31DEB6FEB}"/>
                </a:ext>
              </a:extLst>
            </p:cNvPr>
            <p:cNvSpPr/>
            <p:nvPr/>
          </p:nvSpPr>
          <p:spPr>
            <a:xfrm>
              <a:off x="7402653" y="2591245"/>
              <a:ext cx="202735" cy="204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4" name="Group 53">
            <a:extLst>
              <a:ext uri="{FF2B5EF4-FFF2-40B4-BE49-F238E27FC236}">
                <a16:creationId xmlns:a16="http://schemas.microsoft.com/office/drawing/2014/main" id="{2F8B0712-9B25-CB0F-CE2F-EC5454B61A2F}"/>
              </a:ext>
            </a:extLst>
          </p:cNvPr>
          <p:cNvGrpSpPr/>
          <p:nvPr/>
        </p:nvGrpSpPr>
        <p:grpSpPr>
          <a:xfrm>
            <a:off x="7616808" y="1825889"/>
            <a:ext cx="860585" cy="1338888"/>
            <a:chOff x="8021889" y="1419622"/>
            <a:chExt cx="860585" cy="1338888"/>
          </a:xfrm>
        </p:grpSpPr>
        <p:pic>
          <p:nvPicPr>
            <p:cNvPr id="7" name="Graphic 6" descr="Mop and bucket outline">
              <a:extLst>
                <a:ext uri="{FF2B5EF4-FFF2-40B4-BE49-F238E27FC236}">
                  <a16:creationId xmlns:a16="http://schemas.microsoft.com/office/drawing/2014/main" id="{49AB9E70-B717-EAC8-12DC-6238D16DDB7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8021889" y="1419622"/>
              <a:ext cx="729132" cy="1338888"/>
            </a:xfrm>
            <a:prstGeom prst="rect">
              <a:avLst/>
            </a:prstGeom>
          </p:spPr>
        </p:pic>
        <p:sp>
          <p:nvSpPr>
            <p:cNvPr id="53" name="Rectangle 52">
              <a:extLst>
                <a:ext uri="{FF2B5EF4-FFF2-40B4-BE49-F238E27FC236}">
                  <a16:creationId xmlns:a16="http://schemas.microsoft.com/office/drawing/2014/main" id="{50C47724-221F-3F37-1547-52AC8259ADC9}"/>
                </a:ext>
              </a:extLst>
            </p:cNvPr>
            <p:cNvSpPr/>
            <p:nvPr/>
          </p:nvSpPr>
          <p:spPr>
            <a:xfrm>
              <a:off x="8679739" y="2538859"/>
              <a:ext cx="202735" cy="204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6" name="Graphic 55" descr="DNA outline">
            <a:extLst>
              <a:ext uri="{FF2B5EF4-FFF2-40B4-BE49-F238E27FC236}">
                <a16:creationId xmlns:a16="http://schemas.microsoft.com/office/drawing/2014/main" id="{109DBEB4-CD61-DBA9-758A-2D562E5FF4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491905">
            <a:off x="7403404" y="128082"/>
            <a:ext cx="914400" cy="914400"/>
          </a:xfrm>
          <a:prstGeom prst="rect">
            <a:avLst/>
          </a:prstGeom>
        </p:spPr>
      </p:pic>
      <p:pic>
        <p:nvPicPr>
          <p:cNvPr id="57" name="Graphic 56" descr="DNA outline">
            <a:extLst>
              <a:ext uri="{FF2B5EF4-FFF2-40B4-BE49-F238E27FC236}">
                <a16:creationId xmlns:a16="http://schemas.microsoft.com/office/drawing/2014/main" id="{FC20478B-1583-BC70-1EA0-10E352995B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491905">
            <a:off x="7727582" y="2378332"/>
            <a:ext cx="677068" cy="677068"/>
          </a:xfrm>
          <a:prstGeom prst="rect">
            <a:avLst/>
          </a:prstGeom>
        </p:spPr>
      </p:pic>
      <p:pic>
        <p:nvPicPr>
          <p:cNvPr id="58" name="Graphic 57" descr="DNA outline">
            <a:extLst>
              <a:ext uri="{FF2B5EF4-FFF2-40B4-BE49-F238E27FC236}">
                <a16:creationId xmlns:a16="http://schemas.microsoft.com/office/drawing/2014/main" id="{3262D824-91AE-7E53-01AD-A50AA6842EE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491905">
            <a:off x="5402006" y="2340463"/>
            <a:ext cx="499061" cy="499061"/>
          </a:xfrm>
          <a:prstGeom prst="rect">
            <a:avLst/>
          </a:prstGeom>
        </p:spPr>
      </p:pic>
    </p:spTree>
    <p:extLst>
      <p:ext uri="{BB962C8B-B14F-4D97-AF65-F5344CB8AC3E}">
        <p14:creationId xmlns:p14="http://schemas.microsoft.com/office/powerpoint/2010/main" val="33220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6"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0" eaLnBrk="1" hangingPunct="1">
              <a:lnSpc>
                <a:spcPct val="150000"/>
              </a:lnSpc>
              <a:spcBef>
                <a:spcPts val="600"/>
              </a:spcBef>
              <a:buFont typeface="Arial" panose="020B0604020202020204" pitchFamily="34" charset="0"/>
              <a:buNone/>
            </a:pPr>
            <a:endParaRPr lang="en-US" altLang="en-US" sz="2400" dirty="0"/>
          </a:p>
          <a:p>
            <a:pPr marL="0" indent="0" eaLnBrk="1" hangingPunct="1">
              <a:lnSpc>
                <a:spcPct val="150000"/>
              </a:lnSpc>
              <a:spcBef>
                <a:spcPts val="600"/>
              </a:spcBef>
              <a:buFont typeface="Arial" panose="020B0604020202020204" pitchFamily="34" charset="0"/>
              <a:buNone/>
            </a:pPr>
            <a:endParaRPr lang="en-US" altLang="en-US" sz="2400" dirty="0"/>
          </a:p>
        </p:txBody>
      </p:sp>
      <p:sp>
        <p:nvSpPr>
          <p:cNvPr id="5" name="TextBox 4">
            <a:extLst>
              <a:ext uri="{FF2B5EF4-FFF2-40B4-BE49-F238E27FC236}">
                <a16:creationId xmlns:a16="http://schemas.microsoft.com/office/drawing/2014/main" id="{6BA543F5-B958-DE99-81FA-0526F3050D26}"/>
              </a:ext>
            </a:extLst>
          </p:cNvPr>
          <p:cNvSpPr txBox="1"/>
          <p:nvPr/>
        </p:nvSpPr>
        <p:spPr>
          <a:xfrm>
            <a:off x="853855" y="1995686"/>
            <a:ext cx="8326657" cy="2814617"/>
          </a:xfrm>
          <a:prstGeom prst="rect">
            <a:avLst/>
          </a:prstGeom>
          <a:noFill/>
        </p:spPr>
        <p:txBody>
          <a:bodyPr wrap="square">
            <a:spAutoFit/>
          </a:bodyPr>
          <a:lstStyle/>
          <a:p>
            <a:pPr marL="542925" indent="0" eaLnBrk="1" hangingPunct="1">
              <a:spcBef>
                <a:spcPct val="0"/>
              </a:spcBef>
              <a:buFont typeface="Arial" panose="020B0604020202020204" pitchFamily="34" charset="0"/>
              <a:buNone/>
            </a:pPr>
            <a:r>
              <a:rPr lang="en-US" altLang="en-US" sz="2000" dirty="0">
                <a:latin typeface="+mj-lt"/>
              </a:rPr>
              <a:t>Recent systematic review showed of healthcare providers (PCP, specialists, and genomics) over the last 10 years showed persistent concerns around:</a:t>
            </a:r>
          </a:p>
          <a:p>
            <a:pPr marL="885825" indent="-342900">
              <a:lnSpc>
                <a:spcPct val="150000"/>
              </a:lnSpc>
              <a:buBlip>
                <a:blip r:embed="rId3">
                  <a:extLst>
                    <a:ext uri="{96DAC541-7B7A-43D3-8B79-37D633B846F1}">
                      <asvg:svgBlip xmlns:asvg="http://schemas.microsoft.com/office/drawing/2016/SVG/main" r:embed="rId4"/>
                    </a:ext>
                  </a:extLst>
                </a:blip>
              </a:buBlip>
            </a:pPr>
            <a:r>
              <a:rPr lang="en-US" altLang="en-US" sz="2000" dirty="0">
                <a:latin typeface="+mj-lt"/>
              </a:rPr>
              <a:t>the clinical utility and validity (accuracy and reliability)</a:t>
            </a:r>
          </a:p>
          <a:p>
            <a:pPr marL="885825" indent="-342900">
              <a:lnSpc>
                <a:spcPct val="150000"/>
              </a:lnSpc>
              <a:buBlip>
                <a:blip r:embed="rId3">
                  <a:extLst>
                    <a:ext uri="{96DAC541-7B7A-43D3-8B79-37D633B846F1}">
                      <asvg:svgBlip xmlns:asvg="http://schemas.microsoft.com/office/drawing/2016/SVG/main" r:embed="rId4"/>
                    </a:ext>
                  </a:extLst>
                </a:blip>
              </a:buBlip>
            </a:pPr>
            <a:r>
              <a:rPr lang="en-US" altLang="en-US" sz="2000" dirty="0">
                <a:latin typeface="+mj-lt"/>
              </a:rPr>
              <a:t>privacy of genomic information</a:t>
            </a:r>
          </a:p>
          <a:p>
            <a:pPr marL="885825" indent="-342900">
              <a:lnSpc>
                <a:spcPct val="150000"/>
              </a:lnSpc>
              <a:buBlip>
                <a:blip r:embed="rId3">
                  <a:extLst>
                    <a:ext uri="{96DAC541-7B7A-43D3-8B79-37D633B846F1}">
                      <asvg:svgBlip xmlns:asvg="http://schemas.microsoft.com/office/drawing/2016/SVG/main" r:embed="rId4"/>
                    </a:ext>
                  </a:extLst>
                </a:blip>
              </a:buBlip>
            </a:pPr>
            <a:r>
              <a:rPr lang="en-US" altLang="en-US" sz="2000" dirty="0">
                <a:latin typeface="+mj-lt"/>
              </a:rPr>
              <a:t>ignoring family history in the interpretation</a:t>
            </a:r>
          </a:p>
          <a:p>
            <a:pPr marL="885825" indent="-342900">
              <a:lnSpc>
                <a:spcPct val="150000"/>
              </a:lnSpc>
              <a:buBlip>
                <a:blip r:embed="rId3">
                  <a:extLst>
                    <a:ext uri="{96DAC541-7B7A-43D3-8B79-37D633B846F1}">
                      <asvg:svgBlip xmlns:asvg="http://schemas.microsoft.com/office/drawing/2016/SVG/main" r:embed="rId4"/>
                    </a:ext>
                  </a:extLst>
                </a:blip>
              </a:buBlip>
            </a:pPr>
            <a:r>
              <a:rPr lang="en-US" altLang="en-US" sz="2000" dirty="0">
                <a:latin typeface="+mj-lt"/>
              </a:rPr>
              <a:t>results being inconsequential to patients</a:t>
            </a:r>
          </a:p>
        </p:txBody>
      </p:sp>
      <p:pic>
        <p:nvPicPr>
          <p:cNvPr id="11" name="Graphic 10" descr="Head with gears outline">
            <a:extLst>
              <a:ext uri="{FF2B5EF4-FFF2-40B4-BE49-F238E27FC236}">
                <a16:creationId xmlns:a16="http://schemas.microsoft.com/office/drawing/2014/main" id="{D7D78288-D842-5619-3B44-92F2535BFA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83" y="2139734"/>
            <a:ext cx="864032" cy="864032"/>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7F1A9C53-2116-0AEE-5081-A13DE6C9E2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5656" y="95062"/>
            <a:ext cx="5968864" cy="1446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251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Thought bubble outline">
            <a:extLst>
              <a:ext uri="{FF2B5EF4-FFF2-40B4-BE49-F238E27FC236}">
                <a16:creationId xmlns:a16="http://schemas.microsoft.com/office/drawing/2014/main" id="{A914A32C-3F47-B28E-4E3C-FBA95B66EA8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574" t="9036" r="8330" b="31270"/>
          <a:stretch/>
        </p:blipFill>
        <p:spPr>
          <a:xfrm flipH="1">
            <a:off x="719591" y="-357795"/>
            <a:ext cx="7992971" cy="5542459"/>
          </a:xfrm>
          <a:prstGeom prst="rect">
            <a:avLst/>
          </a:prstGeom>
        </p:spPr>
      </p:pic>
      <p:sp>
        <p:nvSpPr>
          <p:cNvPr id="21" name="Rectangle 20">
            <a:extLst>
              <a:ext uri="{FF2B5EF4-FFF2-40B4-BE49-F238E27FC236}">
                <a16:creationId xmlns:a16="http://schemas.microsoft.com/office/drawing/2014/main" id="{A8939E38-D5A3-DCC7-C1AD-E68958B18DDE}"/>
              </a:ext>
            </a:extLst>
          </p:cNvPr>
          <p:cNvSpPr/>
          <p:nvPr/>
        </p:nvSpPr>
        <p:spPr>
          <a:xfrm>
            <a:off x="5924884" y="4717691"/>
            <a:ext cx="1658039" cy="682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Casual woman shrugging">
            <a:extLst>
              <a:ext uri="{FF2B5EF4-FFF2-40B4-BE49-F238E27FC236}">
                <a16:creationId xmlns:a16="http://schemas.microsoft.com/office/drawing/2014/main" id="{DA42312F-BC43-ED1F-8F0E-08F4EA7B1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57" y="2845085"/>
            <a:ext cx="1146147" cy="2283718"/>
          </a:xfrm>
          <a:prstGeom prst="rect">
            <a:avLst/>
          </a:prstGeom>
        </p:spPr>
      </p:pic>
      <p:sp>
        <p:nvSpPr>
          <p:cNvPr id="7" name="TextBox 6">
            <a:extLst>
              <a:ext uri="{FF2B5EF4-FFF2-40B4-BE49-F238E27FC236}">
                <a16:creationId xmlns:a16="http://schemas.microsoft.com/office/drawing/2014/main" id="{F673DC6F-C6F3-CA85-F6B0-E4E2101FDDE1}"/>
              </a:ext>
            </a:extLst>
          </p:cNvPr>
          <p:cNvSpPr txBox="1"/>
          <p:nvPr/>
        </p:nvSpPr>
        <p:spPr>
          <a:xfrm>
            <a:off x="-598316" y="44612"/>
            <a:ext cx="3257674" cy="1200329"/>
          </a:xfrm>
          <a:prstGeom prst="rect">
            <a:avLst/>
          </a:prstGeom>
          <a:noFill/>
        </p:spPr>
        <p:txBody>
          <a:bodyPr wrap="square">
            <a:spAutoFit/>
          </a:bodyPr>
          <a:lstStyle/>
          <a:p>
            <a:pPr marL="542925" indent="0" eaLnBrk="1" hangingPunct="1">
              <a:spcBef>
                <a:spcPct val="0"/>
              </a:spcBef>
              <a:buFont typeface="Arial" panose="020B0604020202020204" pitchFamily="34" charset="0"/>
              <a:buNone/>
            </a:pPr>
            <a:r>
              <a:rPr lang="en-US" altLang="en-US" sz="3600" dirty="0">
                <a:latin typeface="Ink Free" panose="03080402000500000000" pitchFamily="66" charset="0"/>
              </a:rPr>
              <a:t>Consumer motivations</a:t>
            </a:r>
          </a:p>
        </p:txBody>
      </p:sp>
      <p:sp>
        <p:nvSpPr>
          <p:cNvPr id="11" name="TextBox 10">
            <a:extLst>
              <a:ext uri="{FF2B5EF4-FFF2-40B4-BE49-F238E27FC236}">
                <a16:creationId xmlns:a16="http://schemas.microsoft.com/office/drawing/2014/main" id="{03616B0C-0413-C1BA-3B72-006D27341988}"/>
              </a:ext>
            </a:extLst>
          </p:cNvPr>
          <p:cNvSpPr txBox="1"/>
          <p:nvPr/>
        </p:nvSpPr>
        <p:spPr>
          <a:xfrm>
            <a:off x="887791" y="1737730"/>
            <a:ext cx="5037093" cy="1015663"/>
          </a:xfrm>
          <a:prstGeom prst="rect">
            <a:avLst/>
          </a:prstGeom>
          <a:noFill/>
        </p:spPr>
        <p:txBody>
          <a:bodyPr wrap="square" rtlCol="0">
            <a:spAutoFit/>
          </a:bodyPr>
          <a:lstStyle/>
          <a:p>
            <a:pPr algn="ctr"/>
            <a:r>
              <a:rPr lang="en-CA" sz="6000" dirty="0">
                <a:solidFill>
                  <a:srgbClr val="002060"/>
                </a:solidFill>
                <a:latin typeface="Broadway" panose="04040905080B02020502" pitchFamily="82" charset="0"/>
              </a:rPr>
              <a:t>health</a:t>
            </a:r>
          </a:p>
        </p:txBody>
      </p:sp>
      <p:sp>
        <p:nvSpPr>
          <p:cNvPr id="12" name="TextBox 11">
            <a:extLst>
              <a:ext uri="{FF2B5EF4-FFF2-40B4-BE49-F238E27FC236}">
                <a16:creationId xmlns:a16="http://schemas.microsoft.com/office/drawing/2014/main" id="{847352F4-525D-339F-5E04-07D1BBDBC90C}"/>
              </a:ext>
            </a:extLst>
          </p:cNvPr>
          <p:cNvSpPr txBox="1"/>
          <p:nvPr/>
        </p:nvSpPr>
        <p:spPr>
          <a:xfrm>
            <a:off x="3357312" y="2333722"/>
            <a:ext cx="5037093" cy="1015663"/>
          </a:xfrm>
          <a:prstGeom prst="rect">
            <a:avLst/>
          </a:prstGeom>
          <a:noFill/>
        </p:spPr>
        <p:txBody>
          <a:bodyPr wrap="square" rtlCol="0">
            <a:spAutoFit/>
          </a:bodyPr>
          <a:lstStyle/>
          <a:p>
            <a:pPr algn="ctr"/>
            <a:r>
              <a:rPr lang="en-CA" sz="6000" dirty="0">
                <a:ln>
                  <a:solidFill>
                    <a:schemeClr val="tx1"/>
                  </a:solidFill>
                </a:ln>
                <a:solidFill>
                  <a:srgbClr val="FFFF66"/>
                </a:solidFill>
                <a:latin typeface="Broadway" panose="04040905080B02020502" pitchFamily="82" charset="0"/>
              </a:rPr>
              <a:t>curiosity</a:t>
            </a:r>
          </a:p>
        </p:txBody>
      </p:sp>
      <p:sp>
        <p:nvSpPr>
          <p:cNvPr id="13" name="TextBox 12">
            <a:extLst>
              <a:ext uri="{FF2B5EF4-FFF2-40B4-BE49-F238E27FC236}">
                <a16:creationId xmlns:a16="http://schemas.microsoft.com/office/drawing/2014/main" id="{92265560-7E1A-FA85-4066-A84B6CC20081}"/>
              </a:ext>
            </a:extLst>
          </p:cNvPr>
          <p:cNvSpPr txBox="1"/>
          <p:nvPr/>
        </p:nvSpPr>
        <p:spPr>
          <a:xfrm>
            <a:off x="1923825" y="3212182"/>
            <a:ext cx="4493546" cy="523220"/>
          </a:xfrm>
          <a:prstGeom prst="rect">
            <a:avLst/>
          </a:prstGeom>
          <a:noFill/>
        </p:spPr>
        <p:txBody>
          <a:bodyPr wrap="square" rtlCol="0">
            <a:spAutoFit/>
          </a:bodyPr>
          <a:lstStyle/>
          <a:p>
            <a:pPr algn="ctr"/>
            <a:r>
              <a:rPr lang="en-CA" sz="2800" dirty="0">
                <a:solidFill>
                  <a:srgbClr val="6D81DD"/>
                </a:solidFill>
                <a:latin typeface="Broadway" panose="04040905080B02020502" pitchFamily="82" charset="0"/>
              </a:rPr>
              <a:t>family discussion</a:t>
            </a:r>
          </a:p>
        </p:txBody>
      </p:sp>
      <p:sp>
        <p:nvSpPr>
          <p:cNvPr id="14" name="TextBox 13">
            <a:extLst>
              <a:ext uri="{FF2B5EF4-FFF2-40B4-BE49-F238E27FC236}">
                <a16:creationId xmlns:a16="http://schemas.microsoft.com/office/drawing/2014/main" id="{11C9EF92-2052-D1D3-FF7B-1917D0CE522F}"/>
              </a:ext>
            </a:extLst>
          </p:cNvPr>
          <p:cNvSpPr txBox="1"/>
          <p:nvPr/>
        </p:nvSpPr>
        <p:spPr>
          <a:xfrm>
            <a:off x="3898824" y="3761522"/>
            <a:ext cx="2518547" cy="523220"/>
          </a:xfrm>
          <a:prstGeom prst="rect">
            <a:avLst/>
          </a:prstGeom>
          <a:noFill/>
        </p:spPr>
        <p:txBody>
          <a:bodyPr wrap="square" rtlCol="0">
            <a:spAutoFit/>
          </a:bodyPr>
          <a:lstStyle/>
          <a:p>
            <a:pPr algn="ctr"/>
            <a:r>
              <a:rPr lang="en-CA" sz="2800" dirty="0">
                <a:solidFill>
                  <a:srgbClr val="FFCC00"/>
                </a:solidFill>
                <a:latin typeface="Broadway" panose="04040905080B02020502" pitchFamily="82" charset="0"/>
              </a:rPr>
              <a:t>lifestyle</a:t>
            </a:r>
          </a:p>
        </p:txBody>
      </p:sp>
      <p:sp>
        <p:nvSpPr>
          <p:cNvPr id="15" name="TextBox 14">
            <a:extLst>
              <a:ext uri="{FF2B5EF4-FFF2-40B4-BE49-F238E27FC236}">
                <a16:creationId xmlns:a16="http://schemas.microsoft.com/office/drawing/2014/main" id="{CD8D6342-38C4-7418-5BDB-3E0BF18E3EA1}"/>
              </a:ext>
            </a:extLst>
          </p:cNvPr>
          <p:cNvSpPr txBox="1"/>
          <p:nvPr/>
        </p:nvSpPr>
        <p:spPr>
          <a:xfrm>
            <a:off x="3067037" y="1412590"/>
            <a:ext cx="3522603" cy="523220"/>
          </a:xfrm>
          <a:prstGeom prst="rect">
            <a:avLst/>
          </a:prstGeom>
          <a:noFill/>
        </p:spPr>
        <p:txBody>
          <a:bodyPr wrap="square" rtlCol="0">
            <a:spAutoFit/>
          </a:bodyPr>
          <a:lstStyle/>
          <a:p>
            <a:pPr algn="ctr"/>
            <a:r>
              <a:rPr lang="en-CA" sz="2800" dirty="0">
                <a:solidFill>
                  <a:srgbClr val="92D050"/>
                </a:solidFill>
                <a:latin typeface="Broadway" panose="04040905080B02020502" pitchFamily="82" charset="0"/>
              </a:rPr>
              <a:t>information</a:t>
            </a:r>
          </a:p>
        </p:txBody>
      </p:sp>
      <p:sp>
        <p:nvSpPr>
          <p:cNvPr id="17" name="TextBox 16">
            <a:extLst>
              <a:ext uri="{FF2B5EF4-FFF2-40B4-BE49-F238E27FC236}">
                <a16:creationId xmlns:a16="http://schemas.microsoft.com/office/drawing/2014/main" id="{2636EA24-0436-C8B9-3DA8-A5180B162E2C}"/>
              </a:ext>
            </a:extLst>
          </p:cNvPr>
          <p:cNvSpPr txBox="1"/>
          <p:nvPr/>
        </p:nvSpPr>
        <p:spPr>
          <a:xfrm>
            <a:off x="5265392" y="936700"/>
            <a:ext cx="2518547" cy="461665"/>
          </a:xfrm>
          <a:prstGeom prst="rect">
            <a:avLst/>
          </a:prstGeom>
          <a:noFill/>
        </p:spPr>
        <p:txBody>
          <a:bodyPr wrap="square" rtlCol="0">
            <a:spAutoFit/>
          </a:bodyPr>
          <a:lstStyle>
            <a:defPPr>
              <a:defRPr lang="en-CA"/>
            </a:defPPr>
            <a:lvl1pPr>
              <a:defRPr>
                <a:latin typeface="Broadway" panose="04040905080B02020502" pitchFamily="82" charset="0"/>
              </a:defRPr>
            </a:lvl1pPr>
          </a:lstStyle>
          <a:p>
            <a:r>
              <a:rPr lang="en-CA" sz="2400" dirty="0">
                <a:solidFill>
                  <a:schemeClr val="accent6"/>
                </a:solidFill>
              </a:rPr>
              <a:t>adoption</a:t>
            </a:r>
          </a:p>
        </p:txBody>
      </p:sp>
      <p:sp>
        <p:nvSpPr>
          <p:cNvPr id="18" name="TextBox 17">
            <a:extLst>
              <a:ext uri="{FF2B5EF4-FFF2-40B4-BE49-F238E27FC236}">
                <a16:creationId xmlns:a16="http://schemas.microsoft.com/office/drawing/2014/main" id="{606E4A3A-1BF9-DB7E-AA00-E030ACCD9725}"/>
              </a:ext>
            </a:extLst>
          </p:cNvPr>
          <p:cNvSpPr txBox="1"/>
          <p:nvPr/>
        </p:nvSpPr>
        <p:spPr>
          <a:xfrm>
            <a:off x="1779307" y="736296"/>
            <a:ext cx="3522603" cy="584775"/>
          </a:xfrm>
          <a:prstGeom prst="rect">
            <a:avLst/>
          </a:prstGeom>
          <a:noFill/>
        </p:spPr>
        <p:txBody>
          <a:bodyPr wrap="square" rtlCol="0">
            <a:spAutoFit/>
          </a:bodyPr>
          <a:lstStyle/>
          <a:p>
            <a:pPr algn="ctr"/>
            <a:r>
              <a:rPr lang="en-CA" sz="3200" dirty="0">
                <a:ln>
                  <a:solidFill>
                    <a:schemeClr val="tx1"/>
                  </a:solidFill>
                </a:ln>
                <a:solidFill>
                  <a:srgbClr val="FFEFAD"/>
                </a:solidFill>
                <a:latin typeface="Broadway" panose="04040905080B02020502" pitchFamily="82" charset="0"/>
              </a:rPr>
              <a:t>control</a:t>
            </a:r>
          </a:p>
        </p:txBody>
      </p:sp>
    </p:spTree>
    <p:extLst>
      <p:ext uri="{BB962C8B-B14F-4D97-AF65-F5344CB8AC3E}">
        <p14:creationId xmlns:p14="http://schemas.microsoft.com/office/powerpoint/2010/main" val="2458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50"/>
                                        <p:tgtEl>
                                          <p:spTgt spid="17"/>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5F58274E-9EF0-E13A-7ADD-472365C177D4}"/>
              </a:ext>
            </a:extLst>
          </p:cNvPr>
          <p:cNvPicPr>
            <a:picLocks noChangeAspect="1"/>
          </p:cNvPicPr>
          <p:nvPr/>
        </p:nvPicPr>
        <p:blipFill rotWithShape="1">
          <a:blip r:embed="rId3">
            <a:extLst>
              <a:ext uri="{28A0092B-C50C-407E-A947-70E740481C1C}">
                <a14:useLocalDpi xmlns:a14="http://schemas.microsoft.com/office/drawing/2010/main" val="0"/>
              </a:ext>
            </a:extLst>
          </a:blip>
          <a:srcRect l="79" t="35682" r="81421" b="32159"/>
          <a:stretch/>
        </p:blipFill>
        <p:spPr>
          <a:xfrm>
            <a:off x="4355976" y="1707654"/>
            <a:ext cx="4452237" cy="3689298"/>
          </a:xfrm>
          <a:prstGeom prst="rect">
            <a:avLst/>
          </a:prstGeom>
          <a:ln>
            <a:noFill/>
          </a:ln>
          <a:effectLst>
            <a:outerShdw blurRad="292100" dist="139700" dir="2700000" algn="tl" rotWithShape="0">
              <a:srgbClr val="333333">
                <a:alpha val="65000"/>
              </a:srgbClr>
            </a:outerShdw>
          </a:effectLst>
        </p:spPr>
      </p:pic>
      <p:pic>
        <p:nvPicPr>
          <p:cNvPr id="10" name="Picture 9" descr="Graphical user interface, text, application&#10;&#10;Description automatically generated">
            <a:extLst>
              <a:ext uri="{FF2B5EF4-FFF2-40B4-BE49-F238E27FC236}">
                <a16:creationId xmlns:a16="http://schemas.microsoft.com/office/drawing/2014/main" id="{9996E751-9B23-BAF5-0387-A4EB4BD18459}"/>
              </a:ext>
            </a:extLst>
          </p:cNvPr>
          <p:cNvPicPr>
            <a:picLocks noChangeAspect="1"/>
          </p:cNvPicPr>
          <p:nvPr/>
        </p:nvPicPr>
        <p:blipFill rotWithShape="1">
          <a:blip r:embed="rId3">
            <a:extLst>
              <a:ext uri="{28A0092B-C50C-407E-A947-70E740481C1C}">
                <a14:useLocalDpi xmlns:a14="http://schemas.microsoft.com/office/drawing/2010/main" val="0"/>
              </a:ext>
            </a:extLst>
          </a:blip>
          <a:srcRect r="80522" b="63102"/>
          <a:stretch/>
        </p:blipFill>
        <p:spPr>
          <a:xfrm>
            <a:off x="107504" y="123478"/>
            <a:ext cx="4015308" cy="3625886"/>
          </a:xfrm>
          <a:prstGeom prst="rect">
            <a:avLst/>
          </a:prstGeom>
          <a:ln>
            <a:noFill/>
          </a:ln>
          <a:effectLst>
            <a:outerShdw blurRad="292100" dist="139700" dir="2700000" algn="tl" rotWithShape="0">
              <a:srgbClr val="333333">
                <a:alpha val="65000"/>
              </a:srgbClr>
            </a:outerShdw>
          </a:effectLst>
        </p:spPr>
      </p:pic>
      <p:pic>
        <p:nvPicPr>
          <p:cNvPr id="11" name="Picture 10" descr="Graphical user interface, text, application&#10;&#10;Description automatically generated">
            <a:extLst>
              <a:ext uri="{FF2B5EF4-FFF2-40B4-BE49-F238E27FC236}">
                <a16:creationId xmlns:a16="http://schemas.microsoft.com/office/drawing/2014/main" id="{18351DF1-7AFC-F498-2682-F2F57C6056A1}"/>
              </a:ext>
            </a:extLst>
          </p:cNvPr>
          <p:cNvPicPr>
            <a:picLocks noChangeAspect="1"/>
          </p:cNvPicPr>
          <p:nvPr/>
        </p:nvPicPr>
        <p:blipFill rotWithShape="1">
          <a:blip r:embed="rId3">
            <a:extLst>
              <a:ext uri="{28A0092B-C50C-407E-A947-70E740481C1C}">
                <a14:useLocalDpi xmlns:a14="http://schemas.microsoft.com/office/drawing/2010/main" val="0"/>
              </a:ext>
            </a:extLst>
          </a:blip>
          <a:srcRect l="503" t="68123" r="82759" b="22372"/>
          <a:stretch/>
        </p:blipFill>
        <p:spPr>
          <a:xfrm>
            <a:off x="116534" y="3739882"/>
            <a:ext cx="4788024" cy="1296144"/>
          </a:xfrm>
          <a:prstGeom prst="rect">
            <a:avLst/>
          </a:prstGeom>
          <a:ln>
            <a:noFill/>
          </a:ln>
          <a:effectLst>
            <a:outerShdw blurRad="292100" dist="139700" dir="2700000" algn="tl" rotWithShape="0">
              <a:srgbClr val="333333">
                <a:alpha val="65000"/>
              </a:srgbClr>
            </a:outerShdw>
          </a:effectLst>
        </p:spPr>
      </p:pic>
      <p:pic>
        <p:nvPicPr>
          <p:cNvPr id="12" name="Picture 11" descr="Graphical user interface, text, application&#10;&#10;Description automatically generated">
            <a:extLst>
              <a:ext uri="{FF2B5EF4-FFF2-40B4-BE49-F238E27FC236}">
                <a16:creationId xmlns:a16="http://schemas.microsoft.com/office/drawing/2014/main" id="{D5560864-5904-F67F-0ACD-7E6F4390B0C1}"/>
              </a:ext>
            </a:extLst>
          </p:cNvPr>
          <p:cNvPicPr>
            <a:picLocks noChangeAspect="1"/>
          </p:cNvPicPr>
          <p:nvPr/>
        </p:nvPicPr>
        <p:blipFill rotWithShape="1">
          <a:blip r:embed="rId3">
            <a:extLst>
              <a:ext uri="{28A0092B-C50C-407E-A947-70E740481C1C}">
                <a14:useLocalDpi xmlns:a14="http://schemas.microsoft.com/office/drawing/2010/main" val="0"/>
              </a:ext>
            </a:extLst>
          </a:blip>
          <a:srcRect l="-779" t="77124" r="82279" b="10730"/>
          <a:stretch/>
        </p:blipFill>
        <p:spPr>
          <a:xfrm>
            <a:off x="3816424" y="123478"/>
            <a:ext cx="5292080" cy="1656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9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fltVal val="0.5"/>
                                          </p:val>
                                        </p:tav>
                                        <p:tav tm="100000">
                                          <p:val>
                                            <p:strVal val="#ppt_x"/>
                                          </p:val>
                                        </p:tav>
                                      </p:tavLst>
                                    </p:anim>
                                    <p:anim calcmode="lin" valueType="num">
                                      <p:cBhvr>
                                        <p:cTn id="23" dur="500" fill="hold"/>
                                        <p:tgtEl>
                                          <p:spTgt spid="12"/>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5F58274E-9EF0-E13A-7ADD-472365C177D4}"/>
              </a:ext>
            </a:extLst>
          </p:cNvPr>
          <p:cNvPicPr>
            <a:picLocks noChangeAspect="1"/>
          </p:cNvPicPr>
          <p:nvPr/>
        </p:nvPicPr>
        <p:blipFill rotWithShape="1">
          <a:blip r:embed="rId3">
            <a:extLst>
              <a:ext uri="{28A0092B-C50C-407E-A947-70E740481C1C}">
                <a14:useLocalDpi xmlns:a14="http://schemas.microsoft.com/office/drawing/2010/main" val="0"/>
              </a:ext>
            </a:extLst>
          </a:blip>
          <a:srcRect l="79" t="35682" r="81421" b="32159"/>
          <a:stretch/>
        </p:blipFill>
        <p:spPr>
          <a:xfrm>
            <a:off x="4355976" y="1707654"/>
            <a:ext cx="4452237" cy="3689298"/>
          </a:xfrm>
          <a:prstGeom prst="rect">
            <a:avLst/>
          </a:prstGeom>
          <a:ln>
            <a:noFill/>
          </a:ln>
          <a:effectLst>
            <a:outerShdw blurRad="292100" dist="139700" dir="2700000" algn="tl" rotWithShape="0">
              <a:srgbClr val="333333">
                <a:alpha val="65000"/>
              </a:srgbClr>
            </a:outerShdw>
          </a:effectLst>
        </p:spPr>
      </p:pic>
      <p:pic>
        <p:nvPicPr>
          <p:cNvPr id="10" name="Picture 9" descr="Graphical user interface, text, application&#10;&#10;Description automatically generated">
            <a:extLst>
              <a:ext uri="{FF2B5EF4-FFF2-40B4-BE49-F238E27FC236}">
                <a16:creationId xmlns:a16="http://schemas.microsoft.com/office/drawing/2014/main" id="{9996E751-9B23-BAF5-0387-A4EB4BD18459}"/>
              </a:ext>
            </a:extLst>
          </p:cNvPr>
          <p:cNvPicPr>
            <a:picLocks noChangeAspect="1"/>
          </p:cNvPicPr>
          <p:nvPr/>
        </p:nvPicPr>
        <p:blipFill rotWithShape="1">
          <a:blip r:embed="rId3">
            <a:extLst>
              <a:ext uri="{28A0092B-C50C-407E-A947-70E740481C1C}">
                <a14:useLocalDpi xmlns:a14="http://schemas.microsoft.com/office/drawing/2010/main" val="0"/>
              </a:ext>
            </a:extLst>
          </a:blip>
          <a:srcRect r="80522" b="63102"/>
          <a:stretch/>
        </p:blipFill>
        <p:spPr>
          <a:xfrm>
            <a:off x="107504" y="123478"/>
            <a:ext cx="4015308" cy="3625886"/>
          </a:xfrm>
          <a:prstGeom prst="rect">
            <a:avLst/>
          </a:prstGeom>
          <a:ln>
            <a:noFill/>
          </a:ln>
          <a:effectLst>
            <a:outerShdw blurRad="292100" dist="139700" dir="2700000" algn="tl" rotWithShape="0">
              <a:srgbClr val="333333">
                <a:alpha val="65000"/>
              </a:srgbClr>
            </a:outerShdw>
          </a:effectLst>
        </p:spPr>
      </p:pic>
      <p:pic>
        <p:nvPicPr>
          <p:cNvPr id="11" name="Picture 10" descr="Graphical user interface, text, application&#10;&#10;Description automatically generated">
            <a:extLst>
              <a:ext uri="{FF2B5EF4-FFF2-40B4-BE49-F238E27FC236}">
                <a16:creationId xmlns:a16="http://schemas.microsoft.com/office/drawing/2014/main" id="{18351DF1-7AFC-F498-2682-F2F57C6056A1}"/>
              </a:ext>
            </a:extLst>
          </p:cNvPr>
          <p:cNvPicPr>
            <a:picLocks noChangeAspect="1"/>
          </p:cNvPicPr>
          <p:nvPr/>
        </p:nvPicPr>
        <p:blipFill rotWithShape="1">
          <a:blip r:embed="rId3">
            <a:extLst>
              <a:ext uri="{28A0092B-C50C-407E-A947-70E740481C1C}">
                <a14:useLocalDpi xmlns:a14="http://schemas.microsoft.com/office/drawing/2010/main" val="0"/>
              </a:ext>
            </a:extLst>
          </a:blip>
          <a:srcRect l="503" t="68123" r="82759" b="22372"/>
          <a:stretch/>
        </p:blipFill>
        <p:spPr>
          <a:xfrm>
            <a:off x="116534" y="3739882"/>
            <a:ext cx="4788024" cy="1296144"/>
          </a:xfrm>
          <a:prstGeom prst="rect">
            <a:avLst/>
          </a:prstGeom>
          <a:ln>
            <a:noFill/>
          </a:ln>
          <a:effectLst>
            <a:outerShdw blurRad="292100" dist="139700" dir="2700000" algn="tl" rotWithShape="0">
              <a:srgbClr val="333333">
                <a:alpha val="65000"/>
              </a:srgbClr>
            </a:outerShdw>
          </a:effectLst>
        </p:spPr>
      </p:pic>
      <p:pic>
        <p:nvPicPr>
          <p:cNvPr id="12" name="Picture 11" descr="Graphical user interface, text, application&#10;&#10;Description automatically generated">
            <a:extLst>
              <a:ext uri="{FF2B5EF4-FFF2-40B4-BE49-F238E27FC236}">
                <a16:creationId xmlns:a16="http://schemas.microsoft.com/office/drawing/2014/main" id="{D5560864-5904-F67F-0ACD-7E6F4390B0C1}"/>
              </a:ext>
            </a:extLst>
          </p:cNvPr>
          <p:cNvPicPr>
            <a:picLocks noChangeAspect="1"/>
          </p:cNvPicPr>
          <p:nvPr/>
        </p:nvPicPr>
        <p:blipFill rotWithShape="1">
          <a:blip r:embed="rId3">
            <a:extLst>
              <a:ext uri="{28A0092B-C50C-407E-A947-70E740481C1C}">
                <a14:useLocalDpi xmlns:a14="http://schemas.microsoft.com/office/drawing/2010/main" val="0"/>
              </a:ext>
            </a:extLst>
          </a:blip>
          <a:srcRect l="-779" t="77124" r="82279" b="10730"/>
          <a:stretch/>
        </p:blipFill>
        <p:spPr>
          <a:xfrm>
            <a:off x="3816424" y="123478"/>
            <a:ext cx="5292080" cy="165618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6E3AB76-9407-385C-6EF1-3962E8D10540}"/>
              </a:ext>
            </a:extLst>
          </p:cNvPr>
          <p:cNvSpPr/>
          <p:nvPr/>
        </p:nvSpPr>
        <p:spPr>
          <a:xfrm>
            <a:off x="1403648" y="1272513"/>
            <a:ext cx="6336704" cy="3024335"/>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a:spcBef>
                <a:spcPts val="600"/>
              </a:spcBef>
              <a:spcAft>
                <a:spcPts val="600"/>
              </a:spcAft>
            </a:pPr>
            <a:r>
              <a:rPr lang="en-CA" sz="2400" dirty="0">
                <a:solidFill>
                  <a:schemeClr val="tx1"/>
                </a:solidFill>
                <a:latin typeface="+mj-lt"/>
              </a:rPr>
              <a:t>What can you tell her about her DTC-GT results?</a:t>
            </a:r>
          </a:p>
          <a:p>
            <a:pPr marL="542925" indent="-542925">
              <a:spcBef>
                <a:spcPts val="0"/>
              </a:spcBef>
              <a:spcAft>
                <a:spcPts val="600"/>
              </a:spcAft>
              <a:buFont typeface="+mj-lt"/>
              <a:buAutoNum type="alphaLcParenR"/>
            </a:pPr>
            <a:r>
              <a:rPr lang="en-CA" sz="2400" dirty="0">
                <a:solidFill>
                  <a:schemeClr val="tx1"/>
                </a:solidFill>
                <a:latin typeface="+mj-lt"/>
              </a:rPr>
              <a:t>She should be looking into clinical trials </a:t>
            </a:r>
          </a:p>
          <a:p>
            <a:pPr marL="542925" indent="-542925">
              <a:spcBef>
                <a:spcPts val="0"/>
              </a:spcBef>
              <a:spcAft>
                <a:spcPts val="600"/>
              </a:spcAft>
              <a:buFont typeface="+mj-lt"/>
              <a:buAutoNum type="alphaLcParenR"/>
            </a:pPr>
            <a:r>
              <a:rPr lang="en-CA" sz="2400" dirty="0">
                <a:solidFill>
                  <a:schemeClr val="tx1"/>
                </a:solidFill>
                <a:latin typeface="+mj-lt"/>
              </a:rPr>
              <a:t>She still needs genetic testing</a:t>
            </a:r>
          </a:p>
          <a:p>
            <a:pPr marL="542925" indent="-542925">
              <a:spcBef>
                <a:spcPts val="0"/>
              </a:spcBef>
              <a:spcAft>
                <a:spcPts val="600"/>
              </a:spcAft>
              <a:buFont typeface="+mj-lt"/>
              <a:buAutoNum type="alphaLcParenR"/>
            </a:pPr>
            <a:r>
              <a:rPr lang="en-CA" sz="2400" dirty="0">
                <a:solidFill>
                  <a:schemeClr val="tx1"/>
                </a:solidFill>
                <a:latin typeface="+mj-lt"/>
              </a:rPr>
              <a:t>Consider referral to genetics to discuss family history</a:t>
            </a:r>
          </a:p>
          <a:p>
            <a:pPr marL="542925" indent="-542925">
              <a:spcBef>
                <a:spcPts val="0"/>
              </a:spcBef>
              <a:spcAft>
                <a:spcPts val="600"/>
              </a:spcAft>
              <a:buFont typeface="+mj-lt"/>
              <a:buAutoNum type="alphaLcParenR"/>
            </a:pPr>
            <a:r>
              <a:rPr lang="en-CA" sz="2400" dirty="0">
                <a:solidFill>
                  <a:schemeClr val="tx1"/>
                </a:solidFill>
                <a:latin typeface="+mj-lt"/>
              </a:rPr>
              <a:t>She should stop watching TV</a:t>
            </a:r>
          </a:p>
        </p:txBody>
      </p:sp>
    </p:spTree>
    <p:extLst>
      <p:ext uri="{BB962C8B-B14F-4D97-AF65-F5344CB8AC3E}">
        <p14:creationId xmlns:p14="http://schemas.microsoft.com/office/powerpoint/2010/main" val="281306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FDA46D9B-2FAB-DBB7-230A-3EC501167828}"/>
              </a:ext>
            </a:extLst>
          </p:cNvPr>
          <p:cNvSpPr txBox="1"/>
          <p:nvPr/>
        </p:nvSpPr>
        <p:spPr>
          <a:xfrm>
            <a:off x="755576" y="165869"/>
            <a:ext cx="8316416" cy="461665"/>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dirty="0">
                <a:solidFill>
                  <a:schemeClr val="bg1"/>
                </a:solidFill>
                <a:latin typeface="+mn-lt"/>
              </a:rPr>
              <a:t>AD is relatively common and the overall lifetime risk is 10-12%</a:t>
            </a:r>
          </a:p>
        </p:txBody>
      </p:sp>
      <p:pic>
        <p:nvPicPr>
          <p:cNvPr id="16" name="Graphic 15" descr="Apple outline">
            <a:extLst>
              <a:ext uri="{FF2B5EF4-FFF2-40B4-BE49-F238E27FC236}">
                <a16:creationId xmlns:a16="http://schemas.microsoft.com/office/drawing/2014/main" id="{2428B3A8-26CA-B5DC-1C08-2A4EC2AE54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60" y="87534"/>
            <a:ext cx="540000" cy="540000"/>
          </a:xfrm>
          <a:prstGeom prst="rect">
            <a:avLst/>
          </a:prstGeom>
        </p:spPr>
      </p:pic>
    </p:spTree>
    <p:extLst>
      <p:ext uri="{BB962C8B-B14F-4D97-AF65-F5344CB8AC3E}">
        <p14:creationId xmlns:p14="http://schemas.microsoft.com/office/powerpoint/2010/main" val="130936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FDA46D9B-2FAB-DBB7-230A-3EC501167828}"/>
              </a:ext>
            </a:extLst>
          </p:cNvPr>
          <p:cNvSpPr txBox="1"/>
          <p:nvPr/>
        </p:nvSpPr>
        <p:spPr>
          <a:xfrm>
            <a:off x="755576" y="165869"/>
            <a:ext cx="8316416" cy="461665"/>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dirty="0">
                <a:solidFill>
                  <a:schemeClr val="bg1"/>
                </a:solidFill>
                <a:latin typeface="+mn-lt"/>
              </a:rPr>
              <a:t>AD is relatively common and the overall lifetime risk is 10-12%</a:t>
            </a:r>
          </a:p>
        </p:txBody>
      </p:sp>
      <p:sp>
        <p:nvSpPr>
          <p:cNvPr id="11" name="TextBox 10">
            <a:extLst>
              <a:ext uri="{FF2B5EF4-FFF2-40B4-BE49-F238E27FC236}">
                <a16:creationId xmlns:a16="http://schemas.microsoft.com/office/drawing/2014/main" id="{FD8B5B41-5B74-74E1-937B-920D6238A762}"/>
              </a:ext>
            </a:extLst>
          </p:cNvPr>
          <p:cNvSpPr txBox="1"/>
          <p:nvPr/>
        </p:nvSpPr>
        <p:spPr>
          <a:xfrm>
            <a:off x="755576" y="771550"/>
            <a:ext cx="8316416" cy="830997"/>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i="0" dirty="0">
                <a:solidFill>
                  <a:schemeClr val="bg1"/>
                </a:solidFill>
                <a:effectLst/>
                <a:latin typeface="+mn-lt"/>
              </a:rPr>
              <a:t>Inheritance is a complex interaction between genomic and environmental factors</a:t>
            </a:r>
            <a:endParaRPr lang="en-CA" dirty="0">
              <a:solidFill>
                <a:schemeClr val="bg1"/>
              </a:solidFill>
              <a:latin typeface="+mn-lt"/>
            </a:endParaRPr>
          </a:p>
        </p:txBody>
      </p:sp>
      <p:pic>
        <p:nvPicPr>
          <p:cNvPr id="14" name="Graphic 13" descr="Spider web outline">
            <a:extLst>
              <a:ext uri="{FF2B5EF4-FFF2-40B4-BE49-F238E27FC236}">
                <a16:creationId xmlns:a16="http://schemas.microsoft.com/office/drawing/2014/main" id="{C8EFF197-A05D-FE88-9EF4-0B47EA0B66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86" y="890506"/>
            <a:ext cx="648000" cy="648000"/>
          </a:xfrm>
          <a:prstGeom prst="rect">
            <a:avLst/>
          </a:prstGeom>
        </p:spPr>
      </p:pic>
      <p:pic>
        <p:nvPicPr>
          <p:cNvPr id="16" name="Graphic 15" descr="Apple outline">
            <a:extLst>
              <a:ext uri="{FF2B5EF4-FFF2-40B4-BE49-F238E27FC236}">
                <a16:creationId xmlns:a16="http://schemas.microsoft.com/office/drawing/2014/main" id="{2428B3A8-26CA-B5DC-1C08-2A4EC2AE542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60" y="87534"/>
            <a:ext cx="540000" cy="540000"/>
          </a:xfrm>
          <a:prstGeom prst="rect">
            <a:avLst/>
          </a:prstGeom>
        </p:spPr>
      </p:pic>
    </p:spTree>
    <p:extLst>
      <p:ext uri="{BB962C8B-B14F-4D97-AF65-F5344CB8AC3E}">
        <p14:creationId xmlns:p14="http://schemas.microsoft.com/office/powerpoint/2010/main" val="81182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09DD12-9134-4F36-BE07-A398509F4E66}"/>
              </a:ext>
            </a:extLst>
          </p:cNvPr>
          <p:cNvSpPr/>
          <p:nvPr/>
        </p:nvSpPr>
        <p:spPr>
          <a:xfrm>
            <a:off x="0" y="0"/>
            <a:ext cx="9144000" cy="51435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1968ED94-88E8-645C-AEE0-CC6107C37563}"/>
              </a:ext>
            </a:extLst>
          </p:cNvPr>
          <p:cNvSpPr/>
          <p:nvPr/>
        </p:nvSpPr>
        <p:spPr>
          <a:xfrm>
            <a:off x="127701" y="123478"/>
            <a:ext cx="2660414" cy="864096"/>
          </a:xfrm>
          <a:prstGeom prst="rect">
            <a:avLst/>
          </a:prstGeom>
          <a:solidFill>
            <a:srgbClr val="EB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Forte" panose="03060902040502070203" pitchFamily="66" charset="0"/>
              </a:rPr>
              <a:t>Land acknowledgment</a:t>
            </a:r>
          </a:p>
        </p:txBody>
      </p:sp>
      <p:sp>
        <p:nvSpPr>
          <p:cNvPr id="2" name="TextBox 1">
            <a:extLst>
              <a:ext uri="{FF2B5EF4-FFF2-40B4-BE49-F238E27FC236}">
                <a16:creationId xmlns:a16="http://schemas.microsoft.com/office/drawing/2014/main" id="{46DDAD0A-361D-5F47-0E41-42DCC44E1642}"/>
              </a:ext>
            </a:extLst>
          </p:cNvPr>
          <p:cNvSpPr txBox="1"/>
          <p:nvPr/>
        </p:nvSpPr>
        <p:spPr>
          <a:xfrm>
            <a:off x="395536" y="987574"/>
            <a:ext cx="8620763" cy="377026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600" kern="1200" dirty="0">
                <a:solidFill>
                  <a:schemeClr val="tx1"/>
                </a:solidFill>
                <a:effectLst/>
                <a:latin typeface="+mj-lt"/>
                <a:ea typeface="ＭＳ Ｐゴシック" pitchFamily="-1" charset="-128"/>
                <a:cs typeface="+mn-cs"/>
              </a:rPr>
              <a:t>We are meeting today from different Indigenous lands and treaty territories. Together, we offer our gratitude to Indigenous people for their careful stewardship of these lands in the past, and acknowledge their present contributions. Thank you for joining us from your territory.  GECKO collaborators of this talk were located in Toronto and Ottawa-Outaouais.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1600" kern="1200" dirty="0">
                <a:solidFill>
                  <a:schemeClr val="tx1"/>
                </a:solidFill>
                <a:effectLst/>
                <a:latin typeface="+mj-lt"/>
                <a:ea typeface="ＭＳ Ｐゴシック" pitchFamily="-1" charset="-128"/>
                <a:cs typeface="+mn-cs"/>
              </a:rPr>
              <a:t>The City of Toronto acknowledges that we are on the traditional territory of many nations including the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of the Credit, the </a:t>
            </a:r>
            <a:r>
              <a:rPr lang="en-US" sz="1600" kern="1200" dirty="0" err="1">
                <a:solidFill>
                  <a:schemeClr val="tx1"/>
                </a:solidFill>
                <a:effectLst/>
                <a:latin typeface="+mj-lt"/>
                <a:ea typeface="ＭＳ Ｐゴシック" pitchFamily="-1" charset="-128"/>
                <a:cs typeface="+mn-cs"/>
              </a:rPr>
              <a:t>Anishnabeg</a:t>
            </a:r>
            <a:r>
              <a:rPr lang="en-US" sz="1600" kern="1200" dirty="0">
                <a:solidFill>
                  <a:schemeClr val="tx1"/>
                </a:solidFill>
                <a:effectLst/>
                <a:latin typeface="+mj-lt"/>
                <a:ea typeface="ＭＳ Ｐゴシック" pitchFamily="-1" charset="-128"/>
                <a:cs typeface="+mn-cs"/>
              </a:rPr>
              <a:t>, the Chippewa, the Haudenosaunee and the Wendat peoples and is now home to many diverse First Nations, Inuit and Métis peoples. The City also acknowledges that Toronto is covered by Treaty 13 signed with the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of the Credit, and the Williams Treaties signed with multiple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and Chippewa bands. </a:t>
            </a:r>
          </a:p>
          <a:p>
            <a:pPr marL="0" marR="0" lvl="0" indent="0" algn="l" defTabSz="914400" rtl="0" eaLnBrk="0" fontAlgn="base" latinLnBrk="0" hangingPunct="0">
              <a:lnSpc>
                <a:spcPct val="100000"/>
              </a:lnSpc>
              <a:spcBef>
                <a:spcPts val="600"/>
              </a:spcBef>
              <a:spcAft>
                <a:spcPct val="0"/>
              </a:spcAft>
              <a:buClrTx/>
              <a:buSzTx/>
              <a:buFontTx/>
              <a:buNone/>
              <a:tabLst/>
              <a:defRPr/>
            </a:pPr>
            <a:r>
              <a:rPr lang="en-CA" sz="1600" dirty="0">
                <a:latin typeface="+mj-lt"/>
              </a:rPr>
              <a:t>The Ottawa-Outaouais region which is </a:t>
            </a:r>
            <a:r>
              <a:rPr lang="en-US" sz="1600" dirty="0">
                <a:solidFill>
                  <a:srgbClr val="000000"/>
                </a:solidFill>
                <a:effectLst/>
                <a:latin typeface="+mj-lt"/>
                <a:ea typeface="Times New Roman" panose="02020603050405020304" pitchFamily="18" charset="0"/>
                <a:cs typeface="Calibri" panose="020F0502020204030204" pitchFamily="34" charset="0"/>
              </a:rPr>
              <a:t>located on the traditional and unceded territory of the Algonquin </a:t>
            </a:r>
            <a:r>
              <a:rPr lang="en-US" sz="1600" dirty="0" err="1">
                <a:solidFill>
                  <a:srgbClr val="000000"/>
                </a:solidFill>
                <a:effectLst/>
                <a:latin typeface="+mj-lt"/>
                <a:ea typeface="Times New Roman" panose="02020603050405020304" pitchFamily="18" charset="0"/>
                <a:cs typeface="Calibri" panose="020F0502020204030204" pitchFamily="34" charset="0"/>
              </a:rPr>
              <a:t>Anishnaabeg</a:t>
            </a:r>
            <a:r>
              <a:rPr lang="en-US" sz="1600" dirty="0">
                <a:solidFill>
                  <a:srgbClr val="000000"/>
                </a:solidFill>
                <a:effectLst/>
                <a:latin typeface="+mj-lt"/>
                <a:ea typeface="Times New Roman" panose="02020603050405020304" pitchFamily="18" charset="0"/>
                <a:cs typeface="Calibri" panose="020F0502020204030204" pitchFamily="34" charset="0"/>
              </a:rPr>
              <a:t> People</a:t>
            </a:r>
            <a:endParaRPr lang="en-CA" sz="1600" dirty="0">
              <a:effectLst/>
              <a:latin typeface="+mj-lt"/>
              <a:ea typeface="Calibri" panose="020F0502020204030204" pitchFamily="34" charset="0"/>
              <a:cs typeface="Times New Roman" panose="02020603050405020304" pitchFamily="18" charset="0"/>
            </a:endParaRPr>
          </a:p>
          <a:p>
            <a:pPr>
              <a:spcBef>
                <a:spcPts val="600"/>
              </a:spcBef>
            </a:pPr>
            <a:r>
              <a:rPr lang="en-CA" sz="1600" dirty="0">
                <a:latin typeface="+mj-lt"/>
              </a:rPr>
              <a:t>Relevant to this talk on genomic medicine,</a:t>
            </a:r>
            <a:r>
              <a:rPr lang="en-CA" sz="1600" baseline="0" dirty="0">
                <a:latin typeface="+mj-lt"/>
              </a:rPr>
              <a:t> we are committed to making our educational materials on GECKO and in our presentations more appropriate for Indigenous cultures and world views -  and to enable informed choice regarding genetic testing. </a:t>
            </a:r>
            <a:endParaRPr lang="en-CA" sz="1600" dirty="0">
              <a:latin typeface="+mj-lt"/>
            </a:endParaRPr>
          </a:p>
        </p:txBody>
      </p:sp>
    </p:spTree>
    <p:extLst>
      <p:ext uri="{BB962C8B-B14F-4D97-AF65-F5344CB8AC3E}">
        <p14:creationId xmlns:p14="http://schemas.microsoft.com/office/powerpoint/2010/main" val="156146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FDA46D9B-2FAB-DBB7-230A-3EC501167828}"/>
              </a:ext>
            </a:extLst>
          </p:cNvPr>
          <p:cNvSpPr txBox="1"/>
          <p:nvPr/>
        </p:nvSpPr>
        <p:spPr>
          <a:xfrm>
            <a:off x="755576" y="165869"/>
            <a:ext cx="8316416" cy="461665"/>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dirty="0">
                <a:solidFill>
                  <a:schemeClr val="bg1"/>
                </a:solidFill>
                <a:latin typeface="+mn-lt"/>
              </a:rPr>
              <a:t>AD is relatively common and the overall lifetime risk is 10-12%</a:t>
            </a:r>
          </a:p>
        </p:txBody>
      </p:sp>
      <p:sp>
        <p:nvSpPr>
          <p:cNvPr id="11" name="TextBox 10">
            <a:extLst>
              <a:ext uri="{FF2B5EF4-FFF2-40B4-BE49-F238E27FC236}">
                <a16:creationId xmlns:a16="http://schemas.microsoft.com/office/drawing/2014/main" id="{FD8B5B41-5B74-74E1-937B-920D6238A762}"/>
              </a:ext>
            </a:extLst>
          </p:cNvPr>
          <p:cNvSpPr txBox="1"/>
          <p:nvPr/>
        </p:nvSpPr>
        <p:spPr>
          <a:xfrm>
            <a:off x="755576" y="771550"/>
            <a:ext cx="8316416" cy="830997"/>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i="0" dirty="0">
                <a:solidFill>
                  <a:schemeClr val="bg1"/>
                </a:solidFill>
                <a:effectLst/>
                <a:latin typeface="+mn-lt"/>
              </a:rPr>
              <a:t>Inheritance is a complex interaction between genomic and environmental factors</a:t>
            </a:r>
            <a:endParaRPr lang="en-CA" dirty="0">
              <a:solidFill>
                <a:schemeClr val="bg1"/>
              </a:solidFill>
              <a:latin typeface="+mn-lt"/>
            </a:endParaRPr>
          </a:p>
        </p:txBody>
      </p:sp>
      <p:sp>
        <p:nvSpPr>
          <p:cNvPr id="12" name="TextBox 11">
            <a:extLst>
              <a:ext uri="{FF2B5EF4-FFF2-40B4-BE49-F238E27FC236}">
                <a16:creationId xmlns:a16="http://schemas.microsoft.com/office/drawing/2014/main" id="{B1FCD9C8-27C9-5632-7958-E48F3E2250B6}"/>
              </a:ext>
            </a:extLst>
          </p:cNvPr>
          <p:cNvSpPr txBox="1"/>
          <p:nvPr/>
        </p:nvSpPr>
        <p:spPr>
          <a:xfrm>
            <a:off x="755576" y="1712941"/>
            <a:ext cx="8316416" cy="830997"/>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i="0" dirty="0">
                <a:solidFill>
                  <a:schemeClr val="bg1"/>
                </a:solidFill>
                <a:effectLst/>
                <a:latin typeface="+mn-lt"/>
              </a:rPr>
              <a:t>With one affected first-degree relative, the risk of AD is approximately 20-25%</a:t>
            </a:r>
            <a:endParaRPr lang="en-CA" dirty="0">
              <a:solidFill>
                <a:schemeClr val="bg1"/>
              </a:solidFill>
              <a:latin typeface="+mn-lt"/>
            </a:endParaRPr>
          </a:p>
        </p:txBody>
      </p:sp>
      <p:pic>
        <p:nvPicPr>
          <p:cNvPr id="10" name="Graphic 9" descr="Hockey Stick Curve Graph outline">
            <a:extLst>
              <a:ext uri="{FF2B5EF4-FFF2-40B4-BE49-F238E27FC236}">
                <a16:creationId xmlns:a16="http://schemas.microsoft.com/office/drawing/2014/main" id="{6CB6AE7A-40D3-554A-C0AE-8E0E584377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5568" y="1779734"/>
            <a:ext cx="648000" cy="648000"/>
          </a:xfrm>
          <a:prstGeom prst="rect">
            <a:avLst/>
          </a:prstGeom>
        </p:spPr>
      </p:pic>
      <p:pic>
        <p:nvPicPr>
          <p:cNvPr id="14" name="Graphic 13" descr="Spider web outline">
            <a:extLst>
              <a:ext uri="{FF2B5EF4-FFF2-40B4-BE49-F238E27FC236}">
                <a16:creationId xmlns:a16="http://schemas.microsoft.com/office/drawing/2014/main" id="{C8EFF197-A05D-FE88-9EF4-0B47EA0B66E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86" y="890506"/>
            <a:ext cx="648000" cy="648000"/>
          </a:xfrm>
          <a:prstGeom prst="rect">
            <a:avLst/>
          </a:prstGeom>
        </p:spPr>
      </p:pic>
      <p:pic>
        <p:nvPicPr>
          <p:cNvPr id="16" name="Graphic 15" descr="Apple outline">
            <a:extLst>
              <a:ext uri="{FF2B5EF4-FFF2-40B4-BE49-F238E27FC236}">
                <a16:creationId xmlns:a16="http://schemas.microsoft.com/office/drawing/2014/main" id="{2428B3A8-26CA-B5DC-1C08-2A4EC2AE542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60" y="87534"/>
            <a:ext cx="540000" cy="540000"/>
          </a:xfrm>
          <a:prstGeom prst="rect">
            <a:avLst/>
          </a:prstGeom>
        </p:spPr>
      </p:pic>
    </p:spTree>
    <p:extLst>
      <p:ext uri="{BB962C8B-B14F-4D97-AF65-F5344CB8AC3E}">
        <p14:creationId xmlns:p14="http://schemas.microsoft.com/office/powerpoint/2010/main" val="191389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FDA46D9B-2FAB-DBB7-230A-3EC501167828}"/>
              </a:ext>
            </a:extLst>
          </p:cNvPr>
          <p:cNvSpPr txBox="1"/>
          <p:nvPr/>
        </p:nvSpPr>
        <p:spPr>
          <a:xfrm>
            <a:off x="755576" y="165869"/>
            <a:ext cx="8316416" cy="461665"/>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dirty="0">
                <a:solidFill>
                  <a:schemeClr val="bg1"/>
                </a:solidFill>
                <a:latin typeface="+mn-lt"/>
              </a:rPr>
              <a:t>AD is relatively common and the overall lifetime risk is 10-12%</a:t>
            </a:r>
          </a:p>
        </p:txBody>
      </p:sp>
      <p:graphicFrame>
        <p:nvGraphicFramePr>
          <p:cNvPr id="7" name="Content Placeholder 3">
            <a:extLst>
              <a:ext uri="{FF2B5EF4-FFF2-40B4-BE49-F238E27FC236}">
                <a16:creationId xmlns:a16="http://schemas.microsoft.com/office/drawing/2014/main" id="{05CDAF4D-3F4A-F85F-C3D8-85FB9A55EE3C}"/>
              </a:ext>
            </a:extLst>
          </p:cNvPr>
          <p:cNvGraphicFramePr>
            <a:graphicFrameLocks/>
          </p:cNvGraphicFramePr>
          <p:nvPr/>
        </p:nvGraphicFramePr>
        <p:xfrm>
          <a:off x="-756592" y="2499742"/>
          <a:ext cx="11953328" cy="24376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D8B5B41-5B74-74E1-937B-920D6238A762}"/>
              </a:ext>
            </a:extLst>
          </p:cNvPr>
          <p:cNvSpPr txBox="1"/>
          <p:nvPr/>
        </p:nvSpPr>
        <p:spPr>
          <a:xfrm>
            <a:off x="755576" y="771550"/>
            <a:ext cx="8316416" cy="830997"/>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i="0" dirty="0">
                <a:solidFill>
                  <a:schemeClr val="bg1"/>
                </a:solidFill>
                <a:effectLst/>
                <a:latin typeface="+mn-lt"/>
              </a:rPr>
              <a:t>Inheritance is a complex interaction between genomic and environmental factors</a:t>
            </a:r>
            <a:endParaRPr lang="en-CA" dirty="0">
              <a:solidFill>
                <a:schemeClr val="bg1"/>
              </a:solidFill>
              <a:latin typeface="+mn-lt"/>
            </a:endParaRPr>
          </a:p>
        </p:txBody>
      </p:sp>
      <p:sp>
        <p:nvSpPr>
          <p:cNvPr id="12" name="TextBox 11">
            <a:extLst>
              <a:ext uri="{FF2B5EF4-FFF2-40B4-BE49-F238E27FC236}">
                <a16:creationId xmlns:a16="http://schemas.microsoft.com/office/drawing/2014/main" id="{B1FCD9C8-27C9-5632-7958-E48F3E2250B6}"/>
              </a:ext>
            </a:extLst>
          </p:cNvPr>
          <p:cNvSpPr txBox="1"/>
          <p:nvPr/>
        </p:nvSpPr>
        <p:spPr>
          <a:xfrm>
            <a:off x="755576" y="1712941"/>
            <a:ext cx="8316416" cy="830997"/>
          </a:xfrm>
          <a:prstGeom prst="rect">
            <a:avLst/>
          </a:prstGeom>
          <a:solidFill>
            <a:schemeClr val="accent4">
              <a:lumMod val="50000"/>
              <a:alpha val="71000"/>
            </a:schemeClr>
          </a:solidFill>
        </p:spPr>
        <p:txBody>
          <a:bodyPr wrap="square">
            <a:spAutoFit/>
          </a:bodyPr>
          <a:lstStyle>
            <a:defPPr>
              <a:defRPr lang="en-CA"/>
            </a:defPPr>
            <a:lvl1pPr>
              <a:defRPr sz="2400"/>
            </a:lvl1pPr>
          </a:lstStyle>
          <a:p>
            <a:r>
              <a:rPr lang="en-US" i="0" dirty="0">
                <a:solidFill>
                  <a:schemeClr val="bg1"/>
                </a:solidFill>
                <a:effectLst/>
                <a:latin typeface="+mn-lt"/>
              </a:rPr>
              <a:t>With one affected first-degree relative, the risk of AD is approximately 20-25%</a:t>
            </a:r>
            <a:endParaRPr lang="en-CA" dirty="0">
              <a:solidFill>
                <a:schemeClr val="bg1"/>
              </a:solidFill>
              <a:latin typeface="+mn-lt"/>
            </a:endParaRPr>
          </a:p>
        </p:txBody>
      </p:sp>
      <p:pic>
        <p:nvPicPr>
          <p:cNvPr id="10" name="Graphic 9" descr="Hockey Stick Curve Graph outline">
            <a:extLst>
              <a:ext uri="{FF2B5EF4-FFF2-40B4-BE49-F238E27FC236}">
                <a16:creationId xmlns:a16="http://schemas.microsoft.com/office/drawing/2014/main" id="{6CB6AE7A-40D3-554A-C0AE-8E0E584377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5568" y="1779734"/>
            <a:ext cx="648000" cy="648000"/>
          </a:xfrm>
          <a:prstGeom prst="rect">
            <a:avLst/>
          </a:prstGeom>
        </p:spPr>
      </p:pic>
      <p:pic>
        <p:nvPicPr>
          <p:cNvPr id="14" name="Graphic 13" descr="Spider web outline">
            <a:extLst>
              <a:ext uri="{FF2B5EF4-FFF2-40B4-BE49-F238E27FC236}">
                <a16:creationId xmlns:a16="http://schemas.microsoft.com/office/drawing/2014/main" id="{C8EFF197-A05D-FE88-9EF4-0B47EA0B66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86" y="890506"/>
            <a:ext cx="648000" cy="648000"/>
          </a:xfrm>
          <a:prstGeom prst="rect">
            <a:avLst/>
          </a:prstGeom>
        </p:spPr>
      </p:pic>
      <p:pic>
        <p:nvPicPr>
          <p:cNvPr id="16" name="Graphic 15" descr="Apple outline">
            <a:extLst>
              <a:ext uri="{FF2B5EF4-FFF2-40B4-BE49-F238E27FC236}">
                <a16:creationId xmlns:a16="http://schemas.microsoft.com/office/drawing/2014/main" id="{2428B3A8-26CA-B5DC-1C08-2A4EC2AE54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560" y="87534"/>
            <a:ext cx="540000" cy="540000"/>
          </a:xfrm>
          <a:prstGeom prst="rect">
            <a:avLst/>
          </a:prstGeom>
        </p:spPr>
      </p:pic>
      <p:sp>
        <p:nvSpPr>
          <p:cNvPr id="17" name="TextBox 16">
            <a:extLst>
              <a:ext uri="{FF2B5EF4-FFF2-40B4-BE49-F238E27FC236}">
                <a16:creationId xmlns:a16="http://schemas.microsoft.com/office/drawing/2014/main" id="{FD67A687-B4C0-CAAA-DCC5-0FC52D3A576E}"/>
              </a:ext>
            </a:extLst>
          </p:cNvPr>
          <p:cNvSpPr txBox="1"/>
          <p:nvPr/>
        </p:nvSpPr>
        <p:spPr>
          <a:xfrm>
            <a:off x="2195736" y="4580070"/>
            <a:ext cx="1208985" cy="461665"/>
          </a:xfrm>
          <a:prstGeom prst="rect">
            <a:avLst/>
          </a:prstGeom>
          <a:solidFill>
            <a:schemeClr val="accent4">
              <a:lumMod val="50000"/>
              <a:alpha val="71000"/>
            </a:schemeClr>
          </a:solidFill>
        </p:spPr>
        <p:txBody>
          <a:bodyPr wrap="square">
            <a:spAutoFit/>
          </a:bodyPr>
          <a:lstStyle>
            <a:defPPr>
              <a:defRPr lang="en-CA"/>
            </a:defPPr>
            <a:lvl1pPr>
              <a:defRPr sz="2400" b="0" i="0">
                <a:solidFill>
                  <a:schemeClr val="bg1"/>
                </a:solidFill>
                <a:effectLst/>
                <a:latin typeface="Ink Free" panose="03080402000500000000" pitchFamily="66" charset="0"/>
              </a:defRPr>
            </a:lvl1pPr>
          </a:lstStyle>
          <a:p>
            <a:r>
              <a:rPr lang="en-CA" dirty="0">
                <a:latin typeface="+mj-lt"/>
              </a:rPr>
              <a:t>Etiology</a:t>
            </a:r>
          </a:p>
        </p:txBody>
      </p:sp>
      <p:sp>
        <p:nvSpPr>
          <p:cNvPr id="18" name="Rectangle 17">
            <a:extLst>
              <a:ext uri="{FF2B5EF4-FFF2-40B4-BE49-F238E27FC236}">
                <a16:creationId xmlns:a16="http://schemas.microsoft.com/office/drawing/2014/main" id="{272CC2C4-B8A6-0C13-77A2-43506666174C}"/>
              </a:ext>
            </a:extLst>
          </p:cNvPr>
          <p:cNvSpPr/>
          <p:nvPr/>
        </p:nvSpPr>
        <p:spPr>
          <a:xfrm>
            <a:off x="1475656" y="2715766"/>
            <a:ext cx="3744416" cy="461665"/>
          </a:xfrm>
          <a:prstGeom prst="rect">
            <a:avLst/>
          </a:prstGeom>
          <a:solidFill>
            <a:schemeClr val="accent4">
              <a:lumMod val="50000"/>
              <a:alpha val="16000"/>
            </a:schemeClr>
          </a:solidFill>
          <a:ln>
            <a:solidFill>
              <a:srgbClr val="4AEA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81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in)">
                                      <p:cBhvr>
                                        <p:cTn id="16"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2C7B15E6-8E0D-D27D-434E-831F09AB78E6}"/>
              </a:ext>
            </a:extLst>
          </p:cNvPr>
          <p:cNvSpPr txBox="1"/>
          <p:nvPr/>
        </p:nvSpPr>
        <p:spPr>
          <a:xfrm>
            <a:off x="89272" y="1236697"/>
            <a:ext cx="9019232" cy="830997"/>
          </a:xfrm>
          <a:prstGeom prst="rect">
            <a:avLst/>
          </a:prstGeom>
          <a:solidFill>
            <a:schemeClr val="accent4">
              <a:lumMod val="50000"/>
              <a:alpha val="71000"/>
            </a:schemeClr>
          </a:solidFill>
        </p:spPr>
        <p:txBody>
          <a:bodyPr wrap="square">
            <a:spAutoFit/>
          </a:bodyPr>
          <a:lstStyle>
            <a:defPPr>
              <a:defRPr lang="en-CA"/>
            </a:defPPr>
            <a:lvl1pPr>
              <a:defRPr sz="2400" b="0" i="0">
                <a:solidFill>
                  <a:srgbClr val="404042"/>
                </a:solidFill>
                <a:effectLst/>
                <a:latin typeface="Ink Free" panose="03080402000500000000" pitchFamily="66" charset="0"/>
              </a:defRPr>
            </a:lvl1pPr>
          </a:lstStyle>
          <a:p>
            <a:pPr marL="177800"/>
            <a:r>
              <a:rPr lang="en-US" dirty="0">
                <a:solidFill>
                  <a:schemeClr val="bg1"/>
                </a:solidFill>
                <a:latin typeface="+mj-lt"/>
              </a:rPr>
              <a:t>Early-onset [&lt;60-65y] accounts for ~2% of familial AD and follows an autosomal dominant inheritance pattern</a:t>
            </a:r>
          </a:p>
        </p:txBody>
      </p:sp>
      <p:cxnSp>
        <p:nvCxnSpPr>
          <p:cNvPr id="5" name="Straight Connector 4">
            <a:extLst>
              <a:ext uri="{FF2B5EF4-FFF2-40B4-BE49-F238E27FC236}">
                <a16:creationId xmlns:a16="http://schemas.microsoft.com/office/drawing/2014/main" id="{464E5015-F51F-3520-17AC-7155DF94F172}"/>
              </a:ext>
            </a:extLst>
          </p:cNvPr>
          <p:cNvCxnSpPr>
            <a:cxnSpLocks/>
          </p:cNvCxnSpPr>
          <p:nvPr/>
        </p:nvCxnSpPr>
        <p:spPr>
          <a:xfrm>
            <a:off x="251520" y="1635646"/>
            <a:ext cx="2736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0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35496" y="2499742"/>
            <a:ext cx="9019232" cy="1723549"/>
          </a:xfrm>
          <a:prstGeom prst="rect">
            <a:avLst/>
          </a:prstGeom>
          <a:solidFill>
            <a:schemeClr val="accent4">
              <a:lumMod val="50000"/>
              <a:alpha val="71000"/>
            </a:schemeClr>
          </a:solidFill>
        </p:spPr>
        <p:txBody>
          <a:bodyPr wrap="square">
            <a:spAutoFit/>
          </a:bodyPr>
          <a:lstStyle>
            <a:defPPr>
              <a:defRPr lang="en-CA"/>
            </a:defPPr>
            <a:lvl1pPr>
              <a:defRPr sz="2400" b="0" i="0">
                <a:solidFill>
                  <a:srgbClr val="404042"/>
                </a:solidFill>
                <a:effectLst/>
                <a:latin typeface="Ink Free" panose="03080402000500000000" pitchFamily="66" charset="0"/>
              </a:defRPr>
            </a:lvl1pPr>
          </a:lstStyle>
          <a:p>
            <a:pPr marL="177800">
              <a:spcAft>
                <a:spcPts val="1200"/>
              </a:spcAft>
            </a:pPr>
            <a:r>
              <a:rPr lang="en-US" dirty="0">
                <a:solidFill>
                  <a:schemeClr val="bg1"/>
                </a:solidFill>
                <a:latin typeface="+mj-lt"/>
              </a:rPr>
              <a:t>Three genes have been associated with early-onset familial AD:</a:t>
            </a:r>
          </a:p>
          <a:p>
            <a:pPr marL="1073150" indent="-268288">
              <a:buBlip>
                <a:blip r:embed="rId4">
                  <a:extLst>
                    <a:ext uri="{96DAC541-7B7A-43D3-8B79-37D633B846F1}">
                      <asvg:svgBlip xmlns:asvg="http://schemas.microsoft.com/office/drawing/2016/SVG/main" r:embed="rId5"/>
                    </a:ext>
                  </a:extLst>
                </a:blip>
              </a:buBlip>
              <a:tabLst>
                <a:tab pos="1073150" algn="l"/>
              </a:tabLst>
            </a:pPr>
            <a:r>
              <a:rPr lang="en-US" dirty="0">
                <a:solidFill>
                  <a:schemeClr val="bg1"/>
                </a:solidFill>
                <a:latin typeface="+mj-lt"/>
              </a:rPr>
              <a:t>amyloid precursor protein (</a:t>
            </a:r>
            <a:r>
              <a:rPr lang="en-US" i="1" dirty="0">
                <a:solidFill>
                  <a:schemeClr val="bg1"/>
                </a:solidFill>
                <a:latin typeface="+mj-lt"/>
              </a:rPr>
              <a:t>APP</a:t>
            </a:r>
            <a:r>
              <a:rPr lang="en-US" dirty="0">
                <a:solidFill>
                  <a:schemeClr val="bg1"/>
                </a:solidFill>
                <a:latin typeface="+mj-lt"/>
              </a:rPr>
              <a:t>)</a:t>
            </a:r>
          </a:p>
          <a:p>
            <a:pPr marL="1073150" indent="-268288">
              <a:buBlip>
                <a:blip r:embed="rId4">
                  <a:extLst>
                    <a:ext uri="{96DAC541-7B7A-43D3-8B79-37D633B846F1}">
                      <asvg:svgBlip xmlns:asvg="http://schemas.microsoft.com/office/drawing/2016/SVG/main" r:embed="rId5"/>
                    </a:ext>
                  </a:extLst>
                </a:blip>
              </a:buBlip>
              <a:tabLst>
                <a:tab pos="1073150" algn="l"/>
              </a:tabLst>
            </a:pPr>
            <a:r>
              <a:rPr lang="en-US" dirty="0">
                <a:solidFill>
                  <a:schemeClr val="bg1"/>
                </a:solidFill>
                <a:latin typeface="+mj-lt"/>
              </a:rPr>
              <a:t>presenilin 1 (</a:t>
            </a:r>
            <a:r>
              <a:rPr lang="en-US" i="1" dirty="0">
                <a:solidFill>
                  <a:schemeClr val="bg1"/>
                </a:solidFill>
                <a:latin typeface="+mj-lt"/>
              </a:rPr>
              <a:t>PSEN1</a:t>
            </a:r>
            <a:r>
              <a:rPr lang="en-US" dirty="0">
                <a:solidFill>
                  <a:schemeClr val="bg1"/>
                </a:solidFill>
                <a:latin typeface="+mj-lt"/>
              </a:rPr>
              <a:t>)</a:t>
            </a:r>
          </a:p>
          <a:p>
            <a:pPr marL="1073150" indent="-268288">
              <a:buBlip>
                <a:blip r:embed="rId4">
                  <a:extLst>
                    <a:ext uri="{96DAC541-7B7A-43D3-8B79-37D633B846F1}">
                      <asvg:svgBlip xmlns:asvg="http://schemas.microsoft.com/office/drawing/2016/SVG/main" r:embed="rId5"/>
                    </a:ext>
                  </a:extLst>
                </a:blip>
              </a:buBlip>
              <a:tabLst>
                <a:tab pos="1073150" algn="l"/>
              </a:tabLst>
            </a:pPr>
            <a:r>
              <a:rPr lang="en-US" dirty="0">
                <a:solidFill>
                  <a:schemeClr val="bg1"/>
                </a:solidFill>
                <a:latin typeface="+mj-lt"/>
              </a:rPr>
              <a:t>presenilin 2 (</a:t>
            </a:r>
            <a:r>
              <a:rPr lang="en-US" i="1" dirty="0">
                <a:solidFill>
                  <a:schemeClr val="bg1"/>
                </a:solidFill>
                <a:latin typeface="+mj-lt"/>
              </a:rPr>
              <a:t>PSEN2</a:t>
            </a:r>
            <a:r>
              <a:rPr lang="en-US" dirty="0">
                <a:solidFill>
                  <a:schemeClr val="bg1"/>
                </a:solidFill>
                <a:latin typeface="+mj-lt"/>
              </a:rPr>
              <a:t>)</a:t>
            </a:r>
          </a:p>
        </p:txBody>
      </p:sp>
      <p:sp>
        <p:nvSpPr>
          <p:cNvPr id="6" name="TextBox 5">
            <a:extLst>
              <a:ext uri="{FF2B5EF4-FFF2-40B4-BE49-F238E27FC236}">
                <a16:creationId xmlns:a16="http://schemas.microsoft.com/office/drawing/2014/main" id="{D6123BF7-041F-D2C5-72AC-5E8F3F6BE1A7}"/>
              </a:ext>
            </a:extLst>
          </p:cNvPr>
          <p:cNvSpPr txBox="1"/>
          <p:nvPr/>
        </p:nvSpPr>
        <p:spPr>
          <a:xfrm>
            <a:off x="89272" y="1236697"/>
            <a:ext cx="9019232" cy="830997"/>
          </a:xfrm>
          <a:prstGeom prst="rect">
            <a:avLst/>
          </a:prstGeom>
          <a:solidFill>
            <a:schemeClr val="accent4">
              <a:lumMod val="50000"/>
              <a:alpha val="71000"/>
            </a:schemeClr>
          </a:solidFill>
        </p:spPr>
        <p:txBody>
          <a:bodyPr wrap="square">
            <a:spAutoFit/>
          </a:bodyPr>
          <a:lstStyle>
            <a:defPPr>
              <a:defRPr lang="en-CA"/>
            </a:defPPr>
            <a:lvl1pPr>
              <a:defRPr sz="2400" b="0" i="0">
                <a:solidFill>
                  <a:srgbClr val="404042"/>
                </a:solidFill>
                <a:effectLst/>
                <a:latin typeface="Ink Free" panose="03080402000500000000" pitchFamily="66" charset="0"/>
              </a:defRPr>
            </a:lvl1pPr>
          </a:lstStyle>
          <a:p>
            <a:pPr marL="177800"/>
            <a:r>
              <a:rPr lang="en-US" dirty="0">
                <a:solidFill>
                  <a:schemeClr val="bg1"/>
                </a:solidFill>
                <a:latin typeface="+mj-lt"/>
              </a:rPr>
              <a:t>Early-onset [&lt;60-65y] accounts for ~2% of familial AD and follows an autosomal dominant inheritance pattern</a:t>
            </a:r>
          </a:p>
        </p:txBody>
      </p:sp>
      <p:cxnSp>
        <p:nvCxnSpPr>
          <p:cNvPr id="5" name="Straight Connector 4">
            <a:extLst>
              <a:ext uri="{FF2B5EF4-FFF2-40B4-BE49-F238E27FC236}">
                <a16:creationId xmlns:a16="http://schemas.microsoft.com/office/drawing/2014/main" id="{464E5015-F51F-3520-17AC-7155DF94F172}"/>
              </a:ext>
            </a:extLst>
          </p:cNvPr>
          <p:cNvCxnSpPr>
            <a:cxnSpLocks/>
          </p:cNvCxnSpPr>
          <p:nvPr/>
        </p:nvCxnSpPr>
        <p:spPr>
          <a:xfrm>
            <a:off x="251520" y="1635646"/>
            <a:ext cx="2736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044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792504" y="212437"/>
            <a:ext cx="8316000" cy="830997"/>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Information about the genetic factors involved in </a:t>
            </a:r>
            <a:r>
              <a:rPr lang="en-US" b="1" dirty="0">
                <a:latin typeface="+mj-lt"/>
              </a:rPr>
              <a:t>late-onset </a:t>
            </a:r>
            <a:r>
              <a:rPr lang="en-US" dirty="0">
                <a:latin typeface="+mj-lt"/>
              </a:rPr>
              <a:t>[&gt;60-65] familial AD is limited</a:t>
            </a:r>
          </a:p>
        </p:txBody>
      </p:sp>
      <p:cxnSp>
        <p:nvCxnSpPr>
          <p:cNvPr id="10" name="Straight Connector 9">
            <a:extLst>
              <a:ext uri="{FF2B5EF4-FFF2-40B4-BE49-F238E27FC236}">
                <a16:creationId xmlns:a16="http://schemas.microsoft.com/office/drawing/2014/main" id="{C6F63599-A799-5210-2BE4-A3AAF23522C8}"/>
              </a:ext>
            </a:extLst>
          </p:cNvPr>
          <p:cNvCxnSpPr>
            <a:cxnSpLocks/>
          </p:cNvCxnSpPr>
          <p:nvPr/>
        </p:nvCxnSpPr>
        <p:spPr>
          <a:xfrm>
            <a:off x="7092280" y="627534"/>
            <a:ext cx="1440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pic>
        <p:nvPicPr>
          <p:cNvPr id="14" name="Graphic 13" descr="Information outline">
            <a:extLst>
              <a:ext uri="{FF2B5EF4-FFF2-40B4-BE49-F238E27FC236}">
                <a16:creationId xmlns:a16="http://schemas.microsoft.com/office/drawing/2014/main" id="{F4E066C7-0660-7FDA-3DC5-2D89A353A6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76" y="339558"/>
            <a:ext cx="504000" cy="504000"/>
          </a:xfrm>
          <a:prstGeom prst="rect">
            <a:avLst/>
          </a:prstGeom>
        </p:spPr>
      </p:pic>
      <p:cxnSp>
        <p:nvCxnSpPr>
          <p:cNvPr id="11" name="Straight Connector 10">
            <a:extLst>
              <a:ext uri="{FF2B5EF4-FFF2-40B4-BE49-F238E27FC236}">
                <a16:creationId xmlns:a16="http://schemas.microsoft.com/office/drawing/2014/main" id="{C7207DA1-5F11-82F3-717F-68A6175E30F6}"/>
              </a:ext>
            </a:extLst>
          </p:cNvPr>
          <p:cNvCxnSpPr>
            <a:cxnSpLocks/>
          </p:cNvCxnSpPr>
          <p:nvPr/>
        </p:nvCxnSpPr>
        <p:spPr>
          <a:xfrm>
            <a:off x="1043768" y="987574"/>
            <a:ext cx="1080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6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792504" y="212437"/>
            <a:ext cx="8316000" cy="830997"/>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Information about the genetic factors involved in </a:t>
            </a:r>
            <a:r>
              <a:rPr lang="en-US" b="1" dirty="0">
                <a:latin typeface="+mj-lt"/>
              </a:rPr>
              <a:t>late-onset </a:t>
            </a:r>
            <a:r>
              <a:rPr lang="en-US" dirty="0">
                <a:latin typeface="+mj-lt"/>
              </a:rPr>
              <a:t>[&gt;60-65] familial AD is limited</a:t>
            </a:r>
          </a:p>
        </p:txBody>
      </p:sp>
      <p:sp>
        <p:nvSpPr>
          <p:cNvPr id="8" name="TextBox 7">
            <a:extLst>
              <a:ext uri="{FF2B5EF4-FFF2-40B4-BE49-F238E27FC236}">
                <a16:creationId xmlns:a16="http://schemas.microsoft.com/office/drawing/2014/main" id="{2C7B15E6-8E0D-D27D-434E-831F09AB78E6}"/>
              </a:ext>
            </a:extLst>
          </p:cNvPr>
          <p:cNvSpPr txBox="1"/>
          <p:nvPr/>
        </p:nvSpPr>
        <p:spPr>
          <a:xfrm>
            <a:off x="792504" y="1220549"/>
            <a:ext cx="8316000" cy="461665"/>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Has been associated with apolipoprotein E (APOE) gene</a:t>
            </a:r>
          </a:p>
        </p:txBody>
      </p:sp>
      <p:cxnSp>
        <p:nvCxnSpPr>
          <p:cNvPr id="10" name="Straight Connector 9">
            <a:extLst>
              <a:ext uri="{FF2B5EF4-FFF2-40B4-BE49-F238E27FC236}">
                <a16:creationId xmlns:a16="http://schemas.microsoft.com/office/drawing/2014/main" id="{C6F63599-A799-5210-2BE4-A3AAF23522C8}"/>
              </a:ext>
            </a:extLst>
          </p:cNvPr>
          <p:cNvCxnSpPr>
            <a:cxnSpLocks/>
          </p:cNvCxnSpPr>
          <p:nvPr/>
        </p:nvCxnSpPr>
        <p:spPr>
          <a:xfrm>
            <a:off x="7092280" y="627534"/>
            <a:ext cx="1440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pic>
        <p:nvPicPr>
          <p:cNvPr id="14" name="Graphic 13" descr="Information outline">
            <a:extLst>
              <a:ext uri="{FF2B5EF4-FFF2-40B4-BE49-F238E27FC236}">
                <a16:creationId xmlns:a16="http://schemas.microsoft.com/office/drawing/2014/main" id="{F4E066C7-0660-7FDA-3DC5-2D89A353A6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76" y="339558"/>
            <a:ext cx="504000" cy="504000"/>
          </a:xfrm>
          <a:prstGeom prst="rect">
            <a:avLst/>
          </a:prstGeom>
        </p:spPr>
      </p:pic>
      <p:pic>
        <p:nvPicPr>
          <p:cNvPr id="16" name="Graphic 15" descr="DNA outline">
            <a:extLst>
              <a:ext uri="{FF2B5EF4-FFF2-40B4-BE49-F238E27FC236}">
                <a16:creationId xmlns:a16="http://schemas.microsoft.com/office/drawing/2014/main" id="{C14321E0-563B-F9AA-2304-54013E84CB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62949">
            <a:off x="197544" y="1182930"/>
            <a:ext cx="540000" cy="540000"/>
          </a:xfrm>
          <a:prstGeom prst="rect">
            <a:avLst/>
          </a:prstGeom>
        </p:spPr>
      </p:pic>
      <p:cxnSp>
        <p:nvCxnSpPr>
          <p:cNvPr id="11" name="Straight Connector 10">
            <a:extLst>
              <a:ext uri="{FF2B5EF4-FFF2-40B4-BE49-F238E27FC236}">
                <a16:creationId xmlns:a16="http://schemas.microsoft.com/office/drawing/2014/main" id="{C7207DA1-5F11-82F3-717F-68A6175E30F6}"/>
              </a:ext>
            </a:extLst>
          </p:cNvPr>
          <p:cNvCxnSpPr>
            <a:cxnSpLocks/>
          </p:cNvCxnSpPr>
          <p:nvPr/>
        </p:nvCxnSpPr>
        <p:spPr>
          <a:xfrm>
            <a:off x="1043768" y="987574"/>
            <a:ext cx="1080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342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792504" y="212437"/>
            <a:ext cx="8316000" cy="830997"/>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Information about the genetic factors involved in </a:t>
            </a:r>
            <a:r>
              <a:rPr lang="en-US" b="1" dirty="0">
                <a:latin typeface="+mj-lt"/>
              </a:rPr>
              <a:t>late-onset </a:t>
            </a:r>
            <a:r>
              <a:rPr lang="en-US" dirty="0">
                <a:latin typeface="+mj-lt"/>
              </a:rPr>
              <a:t>[&gt;60-65] familial AD is limited</a:t>
            </a:r>
          </a:p>
        </p:txBody>
      </p:sp>
      <p:sp>
        <p:nvSpPr>
          <p:cNvPr id="8" name="TextBox 7">
            <a:extLst>
              <a:ext uri="{FF2B5EF4-FFF2-40B4-BE49-F238E27FC236}">
                <a16:creationId xmlns:a16="http://schemas.microsoft.com/office/drawing/2014/main" id="{2C7B15E6-8E0D-D27D-434E-831F09AB78E6}"/>
              </a:ext>
            </a:extLst>
          </p:cNvPr>
          <p:cNvSpPr txBox="1"/>
          <p:nvPr/>
        </p:nvSpPr>
        <p:spPr>
          <a:xfrm>
            <a:off x="792504" y="1220549"/>
            <a:ext cx="8316000" cy="461665"/>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Has been associated with apolipoprotein E (APOE) gene</a:t>
            </a:r>
          </a:p>
        </p:txBody>
      </p:sp>
      <p:sp>
        <p:nvSpPr>
          <p:cNvPr id="3" name="TextBox 2">
            <a:extLst>
              <a:ext uri="{FF2B5EF4-FFF2-40B4-BE49-F238E27FC236}">
                <a16:creationId xmlns:a16="http://schemas.microsoft.com/office/drawing/2014/main" id="{96AF019C-3E50-2619-D728-C481076D6B59}"/>
              </a:ext>
            </a:extLst>
          </p:cNvPr>
          <p:cNvSpPr txBox="1"/>
          <p:nvPr/>
        </p:nvSpPr>
        <p:spPr>
          <a:xfrm>
            <a:off x="765616" y="1966069"/>
            <a:ext cx="8316000" cy="461665"/>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Each person has 2 APOE variants (one from each parent)</a:t>
            </a:r>
          </a:p>
        </p:txBody>
      </p:sp>
      <p:sp>
        <p:nvSpPr>
          <p:cNvPr id="5" name="TextBox 4">
            <a:extLst>
              <a:ext uri="{FF2B5EF4-FFF2-40B4-BE49-F238E27FC236}">
                <a16:creationId xmlns:a16="http://schemas.microsoft.com/office/drawing/2014/main" id="{1267B486-C397-8414-028F-9DB40309CB5A}"/>
              </a:ext>
            </a:extLst>
          </p:cNvPr>
          <p:cNvSpPr txBox="1"/>
          <p:nvPr/>
        </p:nvSpPr>
        <p:spPr>
          <a:xfrm>
            <a:off x="1044488" y="2595132"/>
            <a:ext cx="7920000" cy="461665"/>
          </a:xfrm>
          <a:prstGeom prst="rect">
            <a:avLst/>
          </a:prstGeom>
          <a:solidFill>
            <a:schemeClr val="accent3">
              <a:lumMod val="20000"/>
              <a:lumOff val="80000"/>
              <a:alpha val="53000"/>
            </a:schemeClr>
          </a:solidFill>
        </p:spPr>
        <p:txBody>
          <a:bodyPr wrap="square">
            <a:spAutoFit/>
          </a:bodyPr>
          <a:lstStyle>
            <a:defPPr>
              <a:defRPr lang="en-CA"/>
            </a:defPPr>
            <a:lvl1pPr>
              <a:defRPr sz="2400" b="0" i="0">
                <a:solidFill>
                  <a:srgbClr val="404042"/>
                </a:solidFill>
                <a:effectLst/>
                <a:latin typeface="Ink Free" panose="03080402000500000000" pitchFamily="66" charset="0"/>
              </a:defRPr>
            </a:lvl1pPr>
          </a:lstStyle>
          <a:p>
            <a:pPr marL="177800"/>
            <a:r>
              <a:rPr lang="en-US" b="0" i="0" dirty="0">
                <a:solidFill>
                  <a:srgbClr val="404042"/>
                </a:solidFill>
                <a:effectLst/>
                <a:latin typeface="+mj-lt"/>
              </a:rPr>
              <a:t>APOE </a:t>
            </a:r>
            <a:r>
              <a:rPr lang="en-US" b="0" i="0" dirty="0">
                <a:solidFill>
                  <a:srgbClr val="404042"/>
                </a:solidFill>
                <a:effectLst/>
                <a:latin typeface="Symbol" panose="05050102010706020507" pitchFamily="18" charset="2"/>
              </a:rPr>
              <a:t>e</a:t>
            </a:r>
            <a:r>
              <a:rPr lang="en-US" b="0" i="0" dirty="0">
                <a:solidFill>
                  <a:srgbClr val="404042"/>
                </a:solidFill>
                <a:effectLst/>
                <a:latin typeface="+mj-lt"/>
              </a:rPr>
              <a:t>2, relatively rare, may provide protection from AD</a:t>
            </a:r>
            <a:endParaRPr lang="en-US" dirty="0">
              <a:latin typeface="+mj-lt"/>
            </a:endParaRPr>
          </a:p>
        </p:txBody>
      </p:sp>
      <p:sp>
        <p:nvSpPr>
          <p:cNvPr id="6" name="TextBox 5">
            <a:extLst>
              <a:ext uri="{FF2B5EF4-FFF2-40B4-BE49-F238E27FC236}">
                <a16:creationId xmlns:a16="http://schemas.microsoft.com/office/drawing/2014/main" id="{FB7572E7-9D14-29EC-A515-E7A77855227E}"/>
              </a:ext>
            </a:extLst>
          </p:cNvPr>
          <p:cNvSpPr txBox="1"/>
          <p:nvPr/>
        </p:nvSpPr>
        <p:spPr>
          <a:xfrm>
            <a:off x="1044488" y="3147814"/>
            <a:ext cx="7920000" cy="461665"/>
          </a:xfrm>
          <a:prstGeom prst="rect">
            <a:avLst/>
          </a:prstGeom>
          <a:solidFill>
            <a:schemeClr val="accent3">
              <a:lumMod val="20000"/>
              <a:lumOff val="80000"/>
              <a:alpha val="53000"/>
            </a:schemeClr>
          </a:solidFill>
        </p:spPr>
        <p:txBody>
          <a:bodyPr wrap="square">
            <a:spAutoFit/>
          </a:bodyPr>
          <a:lstStyle>
            <a:defPPr>
              <a:defRPr lang="en-CA"/>
            </a:defPPr>
            <a:lvl1pPr>
              <a:defRPr sz="2400" b="0" i="0">
                <a:solidFill>
                  <a:srgbClr val="404042"/>
                </a:solidFill>
                <a:effectLst/>
                <a:latin typeface="Ink Free" panose="03080402000500000000" pitchFamily="66" charset="0"/>
              </a:defRPr>
            </a:lvl1pPr>
          </a:lstStyle>
          <a:p>
            <a:pPr marL="177800"/>
            <a:r>
              <a:rPr lang="en-US" b="0" i="0" dirty="0">
                <a:solidFill>
                  <a:srgbClr val="404042"/>
                </a:solidFill>
                <a:effectLst/>
                <a:latin typeface="+mj-lt"/>
              </a:rPr>
              <a:t>APOE </a:t>
            </a:r>
            <a:r>
              <a:rPr lang="en-US" dirty="0">
                <a:latin typeface="Symbol" panose="05050102010706020507" pitchFamily="18" charset="2"/>
              </a:rPr>
              <a:t>e</a:t>
            </a:r>
            <a:r>
              <a:rPr lang="en-US" b="0" i="0" dirty="0">
                <a:solidFill>
                  <a:srgbClr val="404042"/>
                </a:solidFill>
                <a:effectLst/>
                <a:latin typeface="+mj-lt"/>
              </a:rPr>
              <a:t>3, most common, believed to be neutral to AD risk</a:t>
            </a:r>
            <a:endParaRPr lang="en-US" dirty="0">
              <a:latin typeface="+mj-lt"/>
            </a:endParaRPr>
          </a:p>
        </p:txBody>
      </p:sp>
      <p:sp>
        <p:nvSpPr>
          <p:cNvPr id="7" name="TextBox 6">
            <a:extLst>
              <a:ext uri="{FF2B5EF4-FFF2-40B4-BE49-F238E27FC236}">
                <a16:creationId xmlns:a16="http://schemas.microsoft.com/office/drawing/2014/main" id="{6D483F4A-39AF-B60D-80F2-ED34780659F9}"/>
              </a:ext>
            </a:extLst>
          </p:cNvPr>
          <p:cNvSpPr txBox="1"/>
          <p:nvPr/>
        </p:nvSpPr>
        <p:spPr>
          <a:xfrm>
            <a:off x="1044488" y="3651870"/>
            <a:ext cx="7920000" cy="830997"/>
          </a:xfrm>
          <a:prstGeom prst="rect">
            <a:avLst/>
          </a:prstGeom>
          <a:solidFill>
            <a:schemeClr val="accent2">
              <a:lumMod val="40000"/>
              <a:lumOff val="60000"/>
              <a:alpha val="53000"/>
            </a:schemeClr>
          </a:solidFill>
        </p:spPr>
        <p:txBody>
          <a:bodyPr wrap="square">
            <a:spAutoFit/>
          </a:bodyPr>
          <a:lstStyle>
            <a:defPPr>
              <a:defRPr lang="en-CA"/>
            </a:defPPr>
            <a:lvl1pPr>
              <a:defRPr sz="2400" b="0" i="0">
                <a:solidFill>
                  <a:srgbClr val="404042"/>
                </a:solidFill>
                <a:effectLst/>
                <a:latin typeface="Ink Free" panose="03080402000500000000" pitchFamily="66" charset="0"/>
              </a:defRPr>
            </a:lvl1pPr>
          </a:lstStyle>
          <a:p>
            <a:pPr marL="177800"/>
            <a:r>
              <a:rPr lang="en-US" b="0" i="0" dirty="0">
                <a:solidFill>
                  <a:srgbClr val="404042"/>
                </a:solidFill>
                <a:effectLst/>
                <a:latin typeface="+mj-lt"/>
              </a:rPr>
              <a:t>APOE </a:t>
            </a:r>
            <a:r>
              <a:rPr lang="en-US" dirty="0">
                <a:latin typeface="Symbol" panose="05050102010706020507" pitchFamily="18" charset="2"/>
              </a:rPr>
              <a:t>e</a:t>
            </a:r>
            <a:r>
              <a:rPr lang="en-US" b="0" i="0" dirty="0">
                <a:solidFill>
                  <a:srgbClr val="404042"/>
                </a:solidFill>
                <a:effectLst/>
                <a:latin typeface="+mj-lt"/>
              </a:rPr>
              <a:t>4, may increase lifetime AD risk and younge</a:t>
            </a:r>
            <a:r>
              <a:rPr lang="en-US" dirty="0">
                <a:latin typeface="+mj-lt"/>
              </a:rPr>
              <a:t>r age of onset</a:t>
            </a:r>
          </a:p>
        </p:txBody>
      </p:sp>
      <p:sp>
        <p:nvSpPr>
          <p:cNvPr id="9" name="TextBox 8">
            <a:extLst>
              <a:ext uri="{FF2B5EF4-FFF2-40B4-BE49-F238E27FC236}">
                <a16:creationId xmlns:a16="http://schemas.microsoft.com/office/drawing/2014/main" id="{4AFA9A9F-3683-0F69-5CB8-B3E84CF118C2}"/>
              </a:ext>
            </a:extLst>
          </p:cNvPr>
          <p:cNvSpPr txBox="1"/>
          <p:nvPr/>
        </p:nvSpPr>
        <p:spPr>
          <a:xfrm>
            <a:off x="1691680" y="4475896"/>
            <a:ext cx="7200800" cy="400110"/>
          </a:xfrm>
          <a:prstGeom prst="rect">
            <a:avLst/>
          </a:prstGeom>
          <a:solidFill>
            <a:schemeClr val="accent2">
              <a:lumMod val="40000"/>
              <a:lumOff val="60000"/>
              <a:alpha val="53000"/>
            </a:schemeClr>
          </a:solidFill>
        </p:spPr>
        <p:txBody>
          <a:bodyPr wrap="square">
            <a:spAutoFit/>
          </a:bodyPr>
          <a:lstStyle>
            <a:defPPr>
              <a:defRPr lang="en-CA"/>
            </a:defPPr>
            <a:lvl1pPr>
              <a:defRPr sz="2400" b="0" i="0">
                <a:solidFill>
                  <a:srgbClr val="404042"/>
                </a:solidFill>
                <a:effectLst/>
                <a:latin typeface="Ink Free" panose="03080402000500000000" pitchFamily="66" charset="0"/>
              </a:defRPr>
            </a:lvl1pPr>
          </a:lstStyle>
          <a:p>
            <a:pPr marL="177800"/>
            <a:r>
              <a:rPr lang="en-US" sz="2000" dirty="0">
                <a:latin typeface="+mj-lt"/>
              </a:rPr>
              <a:t>~20-25% of individuals have 1 copy; ~2-3% have 2 copies</a:t>
            </a:r>
          </a:p>
        </p:txBody>
      </p:sp>
      <p:cxnSp>
        <p:nvCxnSpPr>
          <p:cNvPr id="10" name="Straight Connector 9">
            <a:extLst>
              <a:ext uri="{FF2B5EF4-FFF2-40B4-BE49-F238E27FC236}">
                <a16:creationId xmlns:a16="http://schemas.microsoft.com/office/drawing/2014/main" id="{C6F63599-A799-5210-2BE4-A3AAF23522C8}"/>
              </a:ext>
            </a:extLst>
          </p:cNvPr>
          <p:cNvCxnSpPr>
            <a:cxnSpLocks/>
          </p:cNvCxnSpPr>
          <p:nvPr/>
        </p:nvCxnSpPr>
        <p:spPr>
          <a:xfrm>
            <a:off x="7092280" y="627534"/>
            <a:ext cx="1440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pic>
        <p:nvPicPr>
          <p:cNvPr id="14" name="Graphic 13" descr="Information outline">
            <a:extLst>
              <a:ext uri="{FF2B5EF4-FFF2-40B4-BE49-F238E27FC236}">
                <a16:creationId xmlns:a16="http://schemas.microsoft.com/office/drawing/2014/main" id="{F4E066C7-0660-7FDA-3DC5-2D89A353A6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76" y="339558"/>
            <a:ext cx="504000" cy="504000"/>
          </a:xfrm>
          <a:prstGeom prst="rect">
            <a:avLst/>
          </a:prstGeom>
        </p:spPr>
      </p:pic>
      <p:pic>
        <p:nvPicPr>
          <p:cNvPr id="16" name="Graphic 15" descr="DNA outline">
            <a:extLst>
              <a:ext uri="{FF2B5EF4-FFF2-40B4-BE49-F238E27FC236}">
                <a16:creationId xmlns:a16="http://schemas.microsoft.com/office/drawing/2014/main" id="{C14321E0-563B-F9AA-2304-54013E84CB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62949">
            <a:off x="197544" y="1182930"/>
            <a:ext cx="540000" cy="540000"/>
          </a:xfrm>
          <a:prstGeom prst="rect">
            <a:avLst/>
          </a:prstGeom>
        </p:spPr>
      </p:pic>
      <p:pic>
        <p:nvPicPr>
          <p:cNvPr id="18" name="Graphic 17" descr="Apple with solid fill">
            <a:extLst>
              <a:ext uri="{FF2B5EF4-FFF2-40B4-BE49-F238E27FC236}">
                <a16:creationId xmlns:a16="http://schemas.microsoft.com/office/drawing/2014/main" id="{8401D740-15F3-2CDB-0262-BDE25364C8D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608" y="3075862"/>
            <a:ext cx="504000" cy="504000"/>
          </a:xfrm>
          <a:prstGeom prst="rect">
            <a:avLst/>
          </a:prstGeom>
        </p:spPr>
      </p:pic>
      <p:pic>
        <p:nvPicPr>
          <p:cNvPr id="20" name="Graphic 19" descr="Apple outline">
            <a:extLst>
              <a:ext uri="{FF2B5EF4-FFF2-40B4-BE49-F238E27FC236}">
                <a16:creationId xmlns:a16="http://schemas.microsoft.com/office/drawing/2014/main" id="{9D0FB034-067B-DD17-57EE-DB109B261CD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9608" y="3723934"/>
            <a:ext cx="504000" cy="504000"/>
          </a:xfrm>
          <a:prstGeom prst="rect">
            <a:avLst/>
          </a:prstGeom>
        </p:spPr>
      </p:pic>
      <p:pic>
        <p:nvPicPr>
          <p:cNvPr id="21" name="Graphic 20" descr="Apple outline">
            <a:extLst>
              <a:ext uri="{FF2B5EF4-FFF2-40B4-BE49-F238E27FC236}">
                <a16:creationId xmlns:a16="http://schemas.microsoft.com/office/drawing/2014/main" id="{881B11E2-DFE5-1986-100B-106DA6F2601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9608" y="2499742"/>
            <a:ext cx="504000" cy="504000"/>
          </a:xfrm>
          <a:prstGeom prst="rect">
            <a:avLst/>
          </a:prstGeom>
        </p:spPr>
      </p:pic>
      <p:pic>
        <p:nvPicPr>
          <p:cNvPr id="22" name="Graphic 21" descr="Apple outline">
            <a:extLst>
              <a:ext uri="{FF2B5EF4-FFF2-40B4-BE49-F238E27FC236}">
                <a16:creationId xmlns:a16="http://schemas.microsoft.com/office/drawing/2014/main" id="{2F9DFC98-9E1B-E527-3A76-77640658357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0120" y="4475896"/>
            <a:ext cx="504000" cy="504000"/>
          </a:xfrm>
          <a:prstGeom prst="rect">
            <a:avLst/>
          </a:prstGeom>
        </p:spPr>
      </p:pic>
      <p:pic>
        <p:nvPicPr>
          <p:cNvPr id="23" name="Graphic 22" descr="Apple outline">
            <a:extLst>
              <a:ext uri="{FF2B5EF4-FFF2-40B4-BE49-F238E27FC236}">
                <a16:creationId xmlns:a16="http://schemas.microsoft.com/office/drawing/2014/main" id="{E3719E44-B5CF-BBAC-A0C6-8D44512EB85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236" y="4380334"/>
            <a:ext cx="504000" cy="504000"/>
          </a:xfrm>
          <a:prstGeom prst="rect">
            <a:avLst/>
          </a:prstGeom>
        </p:spPr>
      </p:pic>
      <p:cxnSp>
        <p:nvCxnSpPr>
          <p:cNvPr id="11" name="Straight Connector 10">
            <a:extLst>
              <a:ext uri="{FF2B5EF4-FFF2-40B4-BE49-F238E27FC236}">
                <a16:creationId xmlns:a16="http://schemas.microsoft.com/office/drawing/2014/main" id="{C7207DA1-5F11-82F3-717F-68A6175E30F6}"/>
              </a:ext>
            </a:extLst>
          </p:cNvPr>
          <p:cNvCxnSpPr>
            <a:cxnSpLocks/>
          </p:cNvCxnSpPr>
          <p:nvPr/>
        </p:nvCxnSpPr>
        <p:spPr>
          <a:xfrm>
            <a:off x="1043768" y="987574"/>
            <a:ext cx="1080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420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792504" y="814945"/>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~42% of persons with AD do NOT have an APOE </a:t>
            </a:r>
            <a:r>
              <a:rPr lang="en-US" sz="2800" dirty="0">
                <a:latin typeface="Symbol" panose="05050102010706020507" pitchFamily="18" charset="2"/>
              </a:rPr>
              <a:t>e</a:t>
            </a:r>
            <a:r>
              <a:rPr lang="en-US" dirty="0">
                <a:latin typeface="+mj-lt"/>
              </a:rPr>
              <a:t>4 allele</a:t>
            </a:r>
          </a:p>
        </p:txBody>
      </p:sp>
      <p:pic>
        <p:nvPicPr>
          <p:cNvPr id="18" name="Graphic 17" descr="Apple with solid fill">
            <a:extLst>
              <a:ext uri="{FF2B5EF4-FFF2-40B4-BE49-F238E27FC236}">
                <a16:creationId xmlns:a16="http://schemas.microsoft.com/office/drawing/2014/main" id="{8401D740-15F3-2CDB-0262-BDE25364C8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771606"/>
            <a:ext cx="504000" cy="504000"/>
          </a:xfrm>
          <a:prstGeom prst="rect">
            <a:avLst/>
          </a:prstGeom>
        </p:spPr>
      </p:pic>
      <p:pic>
        <p:nvPicPr>
          <p:cNvPr id="21" name="Graphic 20" descr="Apple outline">
            <a:extLst>
              <a:ext uri="{FF2B5EF4-FFF2-40B4-BE49-F238E27FC236}">
                <a16:creationId xmlns:a16="http://schemas.microsoft.com/office/drawing/2014/main" id="{881B11E2-DFE5-1986-100B-106DA6F260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12" y="771550"/>
            <a:ext cx="504000" cy="504000"/>
          </a:xfrm>
          <a:prstGeom prst="rect">
            <a:avLst/>
          </a:prstGeom>
        </p:spPr>
      </p:pic>
    </p:spTree>
    <p:extLst>
      <p:ext uri="{BB962C8B-B14F-4D97-AF65-F5344CB8AC3E}">
        <p14:creationId xmlns:p14="http://schemas.microsoft.com/office/powerpoint/2010/main" val="420759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792504" y="814945"/>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~42% of persons with AD do NOT have an APOE </a:t>
            </a:r>
            <a:r>
              <a:rPr lang="en-US" sz="2800" dirty="0">
                <a:latin typeface="Symbol" panose="05050102010706020507" pitchFamily="18" charset="2"/>
              </a:rPr>
              <a:t>e</a:t>
            </a:r>
            <a:r>
              <a:rPr lang="en-US" dirty="0">
                <a:latin typeface="+mj-lt"/>
              </a:rPr>
              <a:t>4 allele</a:t>
            </a:r>
          </a:p>
        </p:txBody>
      </p:sp>
      <p:pic>
        <p:nvPicPr>
          <p:cNvPr id="18" name="Graphic 17" descr="Apple with solid fill">
            <a:extLst>
              <a:ext uri="{FF2B5EF4-FFF2-40B4-BE49-F238E27FC236}">
                <a16:creationId xmlns:a16="http://schemas.microsoft.com/office/drawing/2014/main" id="{8401D740-15F3-2CDB-0262-BDE25364C8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771606"/>
            <a:ext cx="504000" cy="504000"/>
          </a:xfrm>
          <a:prstGeom prst="rect">
            <a:avLst/>
          </a:prstGeom>
        </p:spPr>
      </p:pic>
      <p:pic>
        <p:nvPicPr>
          <p:cNvPr id="20" name="Graphic 19" descr="Apple outline">
            <a:extLst>
              <a:ext uri="{FF2B5EF4-FFF2-40B4-BE49-F238E27FC236}">
                <a16:creationId xmlns:a16="http://schemas.microsoft.com/office/drawing/2014/main" id="{9D0FB034-067B-DD17-57EE-DB109B261C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518" y="1635702"/>
            <a:ext cx="504000" cy="504000"/>
          </a:xfrm>
          <a:prstGeom prst="rect">
            <a:avLst/>
          </a:prstGeom>
        </p:spPr>
      </p:pic>
      <p:pic>
        <p:nvPicPr>
          <p:cNvPr id="21" name="Graphic 20" descr="Apple outline">
            <a:extLst>
              <a:ext uri="{FF2B5EF4-FFF2-40B4-BE49-F238E27FC236}">
                <a16:creationId xmlns:a16="http://schemas.microsoft.com/office/drawing/2014/main" id="{881B11E2-DFE5-1986-100B-106DA6F260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12" y="771550"/>
            <a:ext cx="504000" cy="504000"/>
          </a:xfrm>
          <a:prstGeom prst="rect">
            <a:avLst/>
          </a:prstGeom>
        </p:spPr>
      </p:pic>
      <p:sp>
        <p:nvSpPr>
          <p:cNvPr id="11" name="TextBox 10">
            <a:extLst>
              <a:ext uri="{FF2B5EF4-FFF2-40B4-BE49-F238E27FC236}">
                <a16:creationId xmlns:a16="http://schemas.microsoft.com/office/drawing/2014/main" id="{E436667B-E516-DB7F-37B9-3BCEBA0FA1C3}"/>
              </a:ext>
            </a:extLst>
          </p:cNvPr>
          <p:cNvSpPr txBox="1"/>
          <p:nvPr/>
        </p:nvSpPr>
        <p:spPr>
          <a:xfrm>
            <a:off x="792504" y="1678037"/>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APOE </a:t>
            </a:r>
            <a:r>
              <a:rPr lang="en-US" sz="2800" dirty="0">
                <a:latin typeface="Symbol" panose="05050102010706020507" pitchFamily="18" charset="2"/>
              </a:rPr>
              <a:t>e</a:t>
            </a:r>
            <a:r>
              <a:rPr lang="en-US" dirty="0">
                <a:latin typeface="+mj-lt"/>
              </a:rPr>
              <a:t>4 is neither necessary nor sufficient for the disease</a:t>
            </a:r>
          </a:p>
        </p:txBody>
      </p:sp>
    </p:spTree>
    <p:extLst>
      <p:ext uri="{BB962C8B-B14F-4D97-AF65-F5344CB8AC3E}">
        <p14:creationId xmlns:p14="http://schemas.microsoft.com/office/powerpoint/2010/main" val="4144800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792504" y="814945"/>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~42% of persons with AD do NOT have an APOE </a:t>
            </a:r>
            <a:r>
              <a:rPr lang="en-US" sz="2800" dirty="0">
                <a:latin typeface="Symbol" panose="05050102010706020507" pitchFamily="18" charset="2"/>
              </a:rPr>
              <a:t>e</a:t>
            </a:r>
            <a:r>
              <a:rPr lang="en-US" dirty="0">
                <a:latin typeface="+mj-lt"/>
              </a:rPr>
              <a:t>4 allele</a:t>
            </a:r>
          </a:p>
        </p:txBody>
      </p:sp>
      <p:sp>
        <p:nvSpPr>
          <p:cNvPr id="8" name="TextBox 7">
            <a:extLst>
              <a:ext uri="{FF2B5EF4-FFF2-40B4-BE49-F238E27FC236}">
                <a16:creationId xmlns:a16="http://schemas.microsoft.com/office/drawing/2014/main" id="{2C7B15E6-8E0D-D27D-434E-831F09AB78E6}"/>
              </a:ext>
            </a:extLst>
          </p:cNvPr>
          <p:cNvSpPr txBox="1"/>
          <p:nvPr/>
        </p:nvSpPr>
        <p:spPr>
          <a:xfrm>
            <a:off x="792504" y="2532841"/>
            <a:ext cx="8316000" cy="892552"/>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Because of low sensitivity and specificity, APOE </a:t>
            </a:r>
            <a:r>
              <a:rPr lang="en-US" sz="2800" dirty="0">
                <a:latin typeface="Symbol" panose="05050102010706020507" pitchFamily="18" charset="2"/>
              </a:rPr>
              <a:t>e</a:t>
            </a:r>
            <a:r>
              <a:rPr lang="en-US" dirty="0">
                <a:latin typeface="+mj-lt"/>
              </a:rPr>
              <a:t>4 testing is not recommended for risk assessment</a:t>
            </a:r>
          </a:p>
        </p:txBody>
      </p:sp>
      <p:cxnSp>
        <p:nvCxnSpPr>
          <p:cNvPr id="10" name="Straight Connector 9">
            <a:extLst>
              <a:ext uri="{FF2B5EF4-FFF2-40B4-BE49-F238E27FC236}">
                <a16:creationId xmlns:a16="http://schemas.microsoft.com/office/drawing/2014/main" id="{C6F63599-A799-5210-2BE4-A3AAF23522C8}"/>
              </a:ext>
            </a:extLst>
          </p:cNvPr>
          <p:cNvCxnSpPr>
            <a:cxnSpLocks/>
          </p:cNvCxnSpPr>
          <p:nvPr/>
        </p:nvCxnSpPr>
        <p:spPr>
          <a:xfrm>
            <a:off x="1043608" y="3363838"/>
            <a:ext cx="1872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pic>
        <p:nvPicPr>
          <p:cNvPr id="18" name="Graphic 17" descr="Apple with solid fill">
            <a:extLst>
              <a:ext uri="{FF2B5EF4-FFF2-40B4-BE49-F238E27FC236}">
                <a16:creationId xmlns:a16="http://schemas.microsoft.com/office/drawing/2014/main" id="{8401D740-15F3-2CDB-0262-BDE25364C8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771606"/>
            <a:ext cx="504000" cy="504000"/>
          </a:xfrm>
          <a:prstGeom prst="rect">
            <a:avLst/>
          </a:prstGeom>
        </p:spPr>
      </p:pic>
      <p:pic>
        <p:nvPicPr>
          <p:cNvPr id="20" name="Graphic 19" descr="Apple outline">
            <a:extLst>
              <a:ext uri="{FF2B5EF4-FFF2-40B4-BE49-F238E27FC236}">
                <a16:creationId xmlns:a16="http://schemas.microsoft.com/office/drawing/2014/main" id="{9D0FB034-067B-DD17-57EE-DB109B261C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518" y="1635702"/>
            <a:ext cx="504000" cy="504000"/>
          </a:xfrm>
          <a:prstGeom prst="rect">
            <a:avLst/>
          </a:prstGeom>
        </p:spPr>
      </p:pic>
      <p:pic>
        <p:nvPicPr>
          <p:cNvPr id="21" name="Graphic 20" descr="Apple outline">
            <a:extLst>
              <a:ext uri="{FF2B5EF4-FFF2-40B4-BE49-F238E27FC236}">
                <a16:creationId xmlns:a16="http://schemas.microsoft.com/office/drawing/2014/main" id="{881B11E2-DFE5-1986-100B-106DA6F260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12" y="771550"/>
            <a:ext cx="504000" cy="504000"/>
          </a:xfrm>
          <a:prstGeom prst="rect">
            <a:avLst/>
          </a:prstGeom>
        </p:spPr>
      </p:pic>
      <p:pic>
        <p:nvPicPr>
          <p:cNvPr id="22" name="Graphic 21" descr="Apple outline">
            <a:extLst>
              <a:ext uri="{FF2B5EF4-FFF2-40B4-BE49-F238E27FC236}">
                <a16:creationId xmlns:a16="http://schemas.microsoft.com/office/drawing/2014/main" id="{2F9DFC98-9E1B-E527-3A76-7764065835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04" y="2756196"/>
            <a:ext cx="504000" cy="504000"/>
          </a:xfrm>
          <a:prstGeom prst="rect">
            <a:avLst/>
          </a:prstGeom>
        </p:spPr>
      </p:pic>
      <p:pic>
        <p:nvPicPr>
          <p:cNvPr id="23" name="Graphic 22" descr="Apple outline">
            <a:extLst>
              <a:ext uri="{FF2B5EF4-FFF2-40B4-BE49-F238E27FC236}">
                <a16:creationId xmlns:a16="http://schemas.microsoft.com/office/drawing/2014/main" id="{E3719E44-B5CF-BBAC-A0C6-8D44512EB8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620" y="2660634"/>
            <a:ext cx="504000" cy="504000"/>
          </a:xfrm>
          <a:prstGeom prst="rect">
            <a:avLst/>
          </a:prstGeom>
        </p:spPr>
      </p:pic>
      <p:sp>
        <p:nvSpPr>
          <p:cNvPr id="11" name="TextBox 10">
            <a:extLst>
              <a:ext uri="{FF2B5EF4-FFF2-40B4-BE49-F238E27FC236}">
                <a16:creationId xmlns:a16="http://schemas.microsoft.com/office/drawing/2014/main" id="{E436667B-E516-DB7F-37B9-3BCEBA0FA1C3}"/>
              </a:ext>
            </a:extLst>
          </p:cNvPr>
          <p:cNvSpPr txBox="1"/>
          <p:nvPr/>
        </p:nvSpPr>
        <p:spPr>
          <a:xfrm>
            <a:off x="792504" y="1678037"/>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APOE </a:t>
            </a:r>
            <a:r>
              <a:rPr lang="en-US" sz="2800" dirty="0">
                <a:latin typeface="Symbol" panose="05050102010706020507" pitchFamily="18" charset="2"/>
              </a:rPr>
              <a:t>e</a:t>
            </a:r>
            <a:r>
              <a:rPr lang="en-US" dirty="0">
                <a:latin typeface="+mj-lt"/>
              </a:rPr>
              <a:t>4 is neither necessary nor sufficient for the disease</a:t>
            </a:r>
          </a:p>
        </p:txBody>
      </p:sp>
      <p:cxnSp>
        <p:nvCxnSpPr>
          <p:cNvPr id="3" name="Straight Connector 2">
            <a:extLst>
              <a:ext uri="{FF2B5EF4-FFF2-40B4-BE49-F238E27FC236}">
                <a16:creationId xmlns:a16="http://schemas.microsoft.com/office/drawing/2014/main" id="{0A78A807-49F8-4F46-47AB-9C947ABBA21E}"/>
              </a:ext>
            </a:extLst>
          </p:cNvPr>
          <p:cNvCxnSpPr>
            <a:cxnSpLocks/>
          </p:cNvCxnSpPr>
          <p:nvPr/>
        </p:nvCxnSpPr>
        <p:spPr>
          <a:xfrm>
            <a:off x="8460432" y="3003798"/>
            <a:ext cx="504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D09AC80-E9EB-FE74-5655-7E8CF8F1B208}"/>
              </a:ext>
            </a:extLst>
          </p:cNvPr>
          <p:cNvSpPr/>
          <p:nvPr/>
        </p:nvSpPr>
        <p:spPr>
          <a:xfrm>
            <a:off x="1403648" y="1272513"/>
            <a:ext cx="6336704" cy="3024335"/>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a:spcBef>
                <a:spcPts val="600"/>
              </a:spcBef>
              <a:spcAft>
                <a:spcPts val="600"/>
              </a:spcAft>
            </a:pPr>
            <a:r>
              <a:rPr lang="en-CA" sz="2400" dirty="0">
                <a:solidFill>
                  <a:schemeClr val="tx1"/>
                </a:solidFill>
                <a:latin typeface="+mj-lt"/>
              </a:rPr>
              <a:t>What can you tell her about her DTC-GT results?</a:t>
            </a:r>
          </a:p>
          <a:p>
            <a:pPr marL="542925" indent="-542925">
              <a:spcBef>
                <a:spcPts val="0"/>
              </a:spcBef>
              <a:spcAft>
                <a:spcPts val="600"/>
              </a:spcAft>
              <a:buFont typeface="+mj-lt"/>
              <a:buAutoNum type="alphaLcParenR"/>
            </a:pPr>
            <a:r>
              <a:rPr lang="en-CA" sz="2400" dirty="0">
                <a:solidFill>
                  <a:schemeClr val="tx1"/>
                </a:solidFill>
                <a:latin typeface="+mj-lt"/>
              </a:rPr>
              <a:t>She should be looking into clinical trials </a:t>
            </a:r>
          </a:p>
          <a:p>
            <a:pPr marL="542925" indent="-542925">
              <a:spcBef>
                <a:spcPts val="0"/>
              </a:spcBef>
              <a:spcAft>
                <a:spcPts val="600"/>
              </a:spcAft>
              <a:buFont typeface="+mj-lt"/>
              <a:buAutoNum type="alphaLcParenR"/>
            </a:pPr>
            <a:r>
              <a:rPr lang="en-CA" sz="2400" dirty="0">
                <a:solidFill>
                  <a:schemeClr val="tx1"/>
                </a:solidFill>
                <a:latin typeface="+mj-lt"/>
              </a:rPr>
              <a:t>She still needs genetic testing</a:t>
            </a:r>
          </a:p>
          <a:p>
            <a:pPr marL="542925" indent="-542925">
              <a:spcBef>
                <a:spcPts val="0"/>
              </a:spcBef>
              <a:spcAft>
                <a:spcPts val="600"/>
              </a:spcAft>
              <a:buFont typeface="+mj-lt"/>
              <a:buAutoNum type="alphaLcParenR"/>
            </a:pPr>
            <a:r>
              <a:rPr lang="en-CA" sz="2400" dirty="0">
                <a:solidFill>
                  <a:schemeClr val="tx1"/>
                </a:solidFill>
                <a:latin typeface="+mj-lt"/>
              </a:rPr>
              <a:t>Consider referral to genetics to discuss family history</a:t>
            </a:r>
          </a:p>
          <a:p>
            <a:pPr marL="542925" indent="-542925">
              <a:spcBef>
                <a:spcPts val="0"/>
              </a:spcBef>
              <a:spcAft>
                <a:spcPts val="600"/>
              </a:spcAft>
              <a:buFont typeface="+mj-lt"/>
              <a:buAutoNum type="alphaLcParenR"/>
            </a:pPr>
            <a:r>
              <a:rPr lang="en-CA" sz="2400" dirty="0">
                <a:solidFill>
                  <a:schemeClr val="tx1"/>
                </a:solidFill>
                <a:latin typeface="+mj-lt"/>
              </a:rPr>
              <a:t>She should stop watching TV</a:t>
            </a:r>
          </a:p>
        </p:txBody>
      </p:sp>
    </p:spTree>
    <p:extLst>
      <p:ext uri="{BB962C8B-B14F-4D97-AF65-F5344CB8AC3E}">
        <p14:creationId xmlns:p14="http://schemas.microsoft.com/office/powerpoint/2010/main" val="40040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DC8949-D8DD-BC57-21B1-289E165C5451}"/>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3"/>
          <p:cNvSpPr>
            <a:spLocks noGrp="1"/>
          </p:cNvSpPr>
          <p:nvPr>
            <p:ph type="ctrTitle"/>
          </p:nvPr>
        </p:nvSpPr>
        <p:spPr>
          <a:xfrm>
            <a:off x="300118" y="339502"/>
            <a:ext cx="8543764" cy="1512168"/>
          </a:xfrm>
        </p:spPr>
        <p:txBody>
          <a:bodyPr/>
          <a:lstStyle/>
          <a:p>
            <a:pPr marL="228600">
              <a:spcAft>
                <a:spcPts val="600"/>
              </a:spcAft>
            </a:pPr>
            <a:r>
              <a:rPr lang="en-US" sz="3200" dirty="0">
                <a:effectLst/>
                <a:latin typeface="Calibri" panose="020F0502020204030204" pitchFamily="34" charset="0"/>
                <a:ea typeface="Times New Roman" panose="02020603050405020304" pitchFamily="18" charset="0"/>
              </a:rPr>
              <a:t>Genomics in your practice: Case-based pearls for everyday encounters with </a:t>
            </a:r>
            <a:r>
              <a:rPr lang="en-US" sz="3200" dirty="0">
                <a:latin typeface="Calibri" panose="020F0502020204030204" pitchFamily="34" charset="0"/>
                <a:ea typeface="Times New Roman" panose="02020603050405020304" pitchFamily="18" charset="0"/>
              </a:rPr>
              <a:t>d</a:t>
            </a:r>
            <a:r>
              <a:rPr lang="en-US" sz="3200" dirty="0">
                <a:effectLst/>
                <a:latin typeface="Calibri" panose="020F0502020204030204" pitchFamily="34" charset="0"/>
                <a:ea typeface="Times New Roman" panose="02020603050405020304" pitchFamily="18" charset="0"/>
              </a:rPr>
              <a:t>irect-to-consumer testing and Alzheimer disease</a:t>
            </a:r>
            <a:endParaRPr lang="en-CA" sz="3200" dirty="0">
              <a:effectLst/>
              <a:latin typeface="Times New Roman" panose="02020603050405020304" pitchFamily="18" charset="0"/>
              <a:ea typeface="Times New Roman" panose="02020603050405020304" pitchFamily="18" charset="0"/>
            </a:endParaRPr>
          </a:p>
        </p:txBody>
      </p:sp>
      <p:sp>
        <p:nvSpPr>
          <p:cNvPr id="12" name="Rectangle 1"/>
          <p:cNvSpPr>
            <a:spLocks noGrp="1" noChangeArrowheads="1"/>
          </p:cNvSpPr>
          <p:nvPr>
            <p:ph type="subTitle" idx="1"/>
          </p:nvPr>
        </p:nvSpPr>
        <p:spPr>
          <a:xfrm>
            <a:off x="867544" y="2076959"/>
            <a:ext cx="7408912" cy="918102"/>
          </a:xfrm>
        </p:spPr>
        <p:txBody>
          <a:bodyPr/>
          <a:lstStyle/>
          <a:p>
            <a:r>
              <a:rPr lang="en-US" sz="1800" dirty="0">
                <a:effectLst/>
                <a:latin typeface="Calibri" panose="020F0502020204030204" pitchFamily="34" charset="0"/>
                <a:ea typeface="Times New Roman" panose="02020603050405020304" pitchFamily="18" charset="0"/>
              </a:rPr>
              <a:t>January 2023</a:t>
            </a:r>
            <a:endParaRPr lang="en-US" altLang="en-US" sz="1800" dirty="0">
              <a:solidFill>
                <a:schemeClr val="tx1">
                  <a:lumMod val="75000"/>
                  <a:lumOff val="25000"/>
                </a:schemeClr>
              </a:solidFill>
            </a:endParaRPr>
          </a:p>
        </p:txBody>
      </p:sp>
      <p:sp>
        <p:nvSpPr>
          <p:cNvPr id="8" name="Subtitle 2">
            <a:extLst>
              <a:ext uri="{FF2B5EF4-FFF2-40B4-BE49-F238E27FC236}">
                <a16:creationId xmlns:a16="http://schemas.microsoft.com/office/drawing/2014/main" id="{2FE22CFA-CA7B-4556-A670-1009C20EBB5F}"/>
              </a:ext>
            </a:extLst>
          </p:cNvPr>
          <p:cNvSpPr txBox="1">
            <a:spLocks/>
          </p:cNvSpPr>
          <p:nvPr/>
        </p:nvSpPr>
        <p:spPr bwMode="auto">
          <a:xfrm>
            <a:off x="359024" y="3475074"/>
            <a:ext cx="8784976" cy="1188412"/>
          </a:xfrm>
          <a:prstGeom prst="rect">
            <a:avLst/>
          </a:prstGeom>
          <a:noFill/>
          <a:ln>
            <a:noFill/>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pitchFamily="-1" charset="-128"/>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pitchFamily="-1"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200" dirty="0">
                <a:solidFill>
                  <a:schemeClr val="tx1"/>
                </a:solidFill>
              </a:rPr>
              <a:t>Shawna Morrison MS CGC (genetic counsellor), June Carroll MD (family physician) and  Judith Allanson MD (retired clinical geneticist)</a:t>
            </a:r>
          </a:p>
        </p:txBody>
      </p:sp>
    </p:spTree>
    <p:extLst>
      <p:ext uri="{BB962C8B-B14F-4D97-AF65-F5344CB8AC3E}">
        <p14:creationId xmlns:p14="http://schemas.microsoft.com/office/powerpoint/2010/main" val="255830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792504" y="814945"/>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~42% of persons with AD do NOT have an APOE </a:t>
            </a:r>
            <a:r>
              <a:rPr lang="en-US" sz="2800" dirty="0">
                <a:latin typeface="Symbol" panose="05050102010706020507" pitchFamily="18" charset="2"/>
              </a:rPr>
              <a:t>e</a:t>
            </a:r>
            <a:r>
              <a:rPr lang="en-US" dirty="0">
                <a:latin typeface="+mj-lt"/>
              </a:rPr>
              <a:t>4 allele</a:t>
            </a:r>
          </a:p>
        </p:txBody>
      </p:sp>
      <p:sp>
        <p:nvSpPr>
          <p:cNvPr id="8" name="TextBox 7">
            <a:extLst>
              <a:ext uri="{FF2B5EF4-FFF2-40B4-BE49-F238E27FC236}">
                <a16:creationId xmlns:a16="http://schemas.microsoft.com/office/drawing/2014/main" id="{2C7B15E6-8E0D-D27D-434E-831F09AB78E6}"/>
              </a:ext>
            </a:extLst>
          </p:cNvPr>
          <p:cNvSpPr txBox="1"/>
          <p:nvPr/>
        </p:nvSpPr>
        <p:spPr>
          <a:xfrm>
            <a:off x="792504" y="2532841"/>
            <a:ext cx="8316000" cy="892552"/>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Because of low sensitivity and specificity, APOE </a:t>
            </a:r>
            <a:r>
              <a:rPr lang="en-US" sz="2800" dirty="0">
                <a:latin typeface="Symbol" panose="05050102010706020507" pitchFamily="18" charset="2"/>
              </a:rPr>
              <a:t>e</a:t>
            </a:r>
            <a:r>
              <a:rPr lang="en-US" dirty="0">
                <a:latin typeface="+mj-lt"/>
              </a:rPr>
              <a:t>4 testing is not recommended for risk assessment</a:t>
            </a:r>
          </a:p>
        </p:txBody>
      </p:sp>
      <p:cxnSp>
        <p:nvCxnSpPr>
          <p:cNvPr id="10" name="Straight Connector 9">
            <a:extLst>
              <a:ext uri="{FF2B5EF4-FFF2-40B4-BE49-F238E27FC236}">
                <a16:creationId xmlns:a16="http://schemas.microsoft.com/office/drawing/2014/main" id="{C6F63599-A799-5210-2BE4-A3AAF23522C8}"/>
              </a:ext>
            </a:extLst>
          </p:cNvPr>
          <p:cNvCxnSpPr>
            <a:cxnSpLocks/>
          </p:cNvCxnSpPr>
          <p:nvPr/>
        </p:nvCxnSpPr>
        <p:spPr>
          <a:xfrm>
            <a:off x="1043608" y="3363838"/>
            <a:ext cx="1872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pic>
        <p:nvPicPr>
          <p:cNvPr id="18" name="Graphic 17" descr="Apple with solid fill">
            <a:extLst>
              <a:ext uri="{FF2B5EF4-FFF2-40B4-BE49-F238E27FC236}">
                <a16:creationId xmlns:a16="http://schemas.microsoft.com/office/drawing/2014/main" id="{8401D740-15F3-2CDB-0262-BDE25364C8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771606"/>
            <a:ext cx="504000" cy="504000"/>
          </a:xfrm>
          <a:prstGeom prst="rect">
            <a:avLst/>
          </a:prstGeom>
        </p:spPr>
      </p:pic>
      <p:pic>
        <p:nvPicPr>
          <p:cNvPr id="20" name="Graphic 19" descr="Apple outline">
            <a:extLst>
              <a:ext uri="{FF2B5EF4-FFF2-40B4-BE49-F238E27FC236}">
                <a16:creationId xmlns:a16="http://schemas.microsoft.com/office/drawing/2014/main" id="{9D0FB034-067B-DD17-57EE-DB109B261C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518" y="1635702"/>
            <a:ext cx="504000" cy="504000"/>
          </a:xfrm>
          <a:prstGeom prst="rect">
            <a:avLst/>
          </a:prstGeom>
        </p:spPr>
      </p:pic>
      <p:pic>
        <p:nvPicPr>
          <p:cNvPr id="21" name="Graphic 20" descr="Apple outline">
            <a:extLst>
              <a:ext uri="{FF2B5EF4-FFF2-40B4-BE49-F238E27FC236}">
                <a16:creationId xmlns:a16="http://schemas.microsoft.com/office/drawing/2014/main" id="{881B11E2-DFE5-1986-100B-106DA6F260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12" y="771550"/>
            <a:ext cx="504000" cy="504000"/>
          </a:xfrm>
          <a:prstGeom prst="rect">
            <a:avLst/>
          </a:prstGeom>
        </p:spPr>
      </p:pic>
      <p:pic>
        <p:nvPicPr>
          <p:cNvPr id="22" name="Graphic 21" descr="Apple outline">
            <a:extLst>
              <a:ext uri="{FF2B5EF4-FFF2-40B4-BE49-F238E27FC236}">
                <a16:creationId xmlns:a16="http://schemas.microsoft.com/office/drawing/2014/main" id="{2F9DFC98-9E1B-E527-3A76-7764065835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04" y="2756196"/>
            <a:ext cx="504000" cy="504000"/>
          </a:xfrm>
          <a:prstGeom prst="rect">
            <a:avLst/>
          </a:prstGeom>
        </p:spPr>
      </p:pic>
      <p:pic>
        <p:nvPicPr>
          <p:cNvPr id="23" name="Graphic 22" descr="Apple outline">
            <a:extLst>
              <a:ext uri="{FF2B5EF4-FFF2-40B4-BE49-F238E27FC236}">
                <a16:creationId xmlns:a16="http://schemas.microsoft.com/office/drawing/2014/main" id="{E3719E44-B5CF-BBAC-A0C6-8D44512EB8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620" y="2660634"/>
            <a:ext cx="504000" cy="504000"/>
          </a:xfrm>
          <a:prstGeom prst="rect">
            <a:avLst/>
          </a:prstGeom>
        </p:spPr>
      </p:pic>
      <p:sp>
        <p:nvSpPr>
          <p:cNvPr id="11" name="TextBox 10">
            <a:extLst>
              <a:ext uri="{FF2B5EF4-FFF2-40B4-BE49-F238E27FC236}">
                <a16:creationId xmlns:a16="http://schemas.microsoft.com/office/drawing/2014/main" id="{E436667B-E516-DB7F-37B9-3BCEBA0FA1C3}"/>
              </a:ext>
            </a:extLst>
          </p:cNvPr>
          <p:cNvSpPr txBox="1"/>
          <p:nvPr/>
        </p:nvSpPr>
        <p:spPr>
          <a:xfrm>
            <a:off x="792504" y="1678037"/>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APOE </a:t>
            </a:r>
            <a:r>
              <a:rPr lang="en-US" sz="2800" dirty="0">
                <a:latin typeface="Symbol" panose="05050102010706020507" pitchFamily="18" charset="2"/>
              </a:rPr>
              <a:t>e</a:t>
            </a:r>
            <a:r>
              <a:rPr lang="en-US" dirty="0">
                <a:latin typeface="+mj-lt"/>
              </a:rPr>
              <a:t>4 is neither necessary nor sufficient for the disease</a:t>
            </a:r>
          </a:p>
        </p:txBody>
      </p:sp>
      <p:cxnSp>
        <p:nvCxnSpPr>
          <p:cNvPr id="3" name="Straight Connector 2">
            <a:extLst>
              <a:ext uri="{FF2B5EF4-FFF2-40B4-BE49-F238E27FC236}">
                <a16:creationId xmlns:a16="http://schemas.microsoft.com/office/drawing/2014/main" id="{0A78A807-49F8-4F46-47AB-9C947ABBA21E}"/>
              </a:ext>
            </a:extLst>
          </p:cNvPr>
          <p:cNvCxnSpPr>
            <a:cxnSpLocks/>
          </p:cNvCxnSpPr>
          <p:nvPr/>
        </p:nvCxnSpPr>
        <p:spPr>
          <a:xfrm>
            <a:off x="8460432" y="3003798"/>
            <a:ext cx="504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D09AC80-E9EB-FE74-5655-7E8CF8F1B208}"/>
              </a:ext>
            </a:extLst>
          </p:cNvPr>
          <p:cNvSpPr/>
          <p:nvPr/>
        </p:nvSpPr>
        <p:spPr>
          <a:xfrm>
            <a:off x="1403648" y="1272513"/>
            <a:ext cx="6336704" cy="3024335"/>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a:spcBef>
                <a:spcPts val="600"/>
              </a:spcBef>
              <a:spcAft>
                <a:spcPts val="600"/>
              </a:spcAft>
            </a:pPr>
            <a:r>
              <a:rPr lang="en-CA" sz="2400" dirty="0">
                <a:solidFill>
                  <a:schemeClr val="tx1"/>
                </a:solidFill>
                <a:latin typeface="+mj-lt"/>
              </a:rPr>
              <a:t>What can you tell her about her DTC-GT results?</a:t>
            </a:r>
          </a:p>
          <a:p>
            <a:pPr marL="542925" indent="-542925">
              <a:spcBef>
                <a:spcPts val="0"/>
              </a:spcBef>
              <a:spcAft>
                <a:spcPts val="600"/>
              </a:spcAft>
              <a:buFont typeface="+mj-lt"/>
              <a:buAutoNum type="alphaLcParenR"/>
            </a:pPr>
            <a:r>
              <a:rPr lang="en-CA" sz="2400" dirty="0">
                <a:solidFill>
                  <a:schemeClr val="bg1">
                    <a:lumMod val="50000"/>
                  </a:schemeClr>
                </a:solidFill>
                <a:latin typeface="+mj-lt"/>
              </a:rPr>
              <a:t>She should be looking into clinical trials </a:t>
            </a:r>
          </a:p>
          <a:p>
            <a:pPr marL="542925" indent="-542925">
              <a:spcBef>
                <a:spcPts val="0"/>
              </a:spcBef>
              <a:spcAft>
                <a:spcPts val="600"/>
              </a:spcAft>
              <a:buFont typeface="+mj-lt"/>
              <a:buAutoNum type="alphaLcParenR"/>
            </a:pPr>
            <a:r>
              <a:rPr lang="en-CA" sz="2400" dirty="0">
                <a:solidFill>
                  <a:schemeClr val="bg1">
                    <a:lumMod val="50000"/>
                  </a:schemeClr>
                </a:solidFill>
                <a:latin typeface="+mj-lt"/>
              </a:rPr>
              <a:t>She still needs genetic testing</a:t>
            </a:r>
          </a:p>
          <a:p>
            <a:pPr marL="542925" indent="-542925">
              <a:spcBef>
                <a:spcPts val="0"/>
              </a:spcBef>
              <a:spcAft>
                <a:spcPts val="600"/>
              </a:spcAft>
              <a:buFont typeface="+mj-lt"/>
              <a:buAutoNum type="alphaLcParenR"/>
            </a:pPr>
            <a:r>
              <a:rPr lang="en-CA" sz="2400" dirty="0">
                <a:solidFill>
                  <a:schemeClr val="bg1">
                    <a:lumMod val="50000"/>
                  </a:schemeClr>
                </a:solidFill>
                <a:latin typeface="+mj-lt"/>
              </a:rPr>
              <a:t>Consider referral to genetics to discuss family history</a:t>
            </a:r>
          </a:p>
          <a:p>
            <a:pPr marL="542925" indent="-542925">
              <a:spcBef>
                <a:spcPts val="0"/>
              </a:spcBef>
              <a:spcAft>
                <a:spcPts val="600"/>
              </a:spcAft>
              <a:buFont typeface="+mj-lt"/>
              <a:buAutoNum type="alphaLcParenR"/>
            </a:pPr>
            <a:r>
              <a:rPr lang="en-CA" sz="2400" dirty="0">
                <a:solidFill>
                  <a:schemeClr val="tx1"/>
                </a:solidFill>
                <a:latin typeface="+mj-lt"/>
              </a:rPr>
              <a:t>She should stop watching TV</a:t>
            </a:r>
          </a:p>
        </p:txBody>
      </p:sp>
    </p:spTree>
    <p:extLst>
      <p:ext uri="{BB962C8B-B14F-4D97-AF65-F5344CB8AC3E}">
        <p14:creationId xmlns:p14="http://schemas.microsoft.com/office/powerpoint/2010/main" val="555284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B158A-B6D8-F558-D1E0-1C01E379635C}"/>
              </a:ext>
            </a:extLst>
          </p:cNvPr>
          <p:cNvSpPr/>
          <p:nvPr/>
        </p:nvSpPr>
        <p:spPr>
          <a:xfrm>
            <a:off x="2195736" y="-378048"/>
            <a:ext cx="4752528" cy="5524078"/>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8CE2D11-2DD5-C20D-A3CE-13DC925B89D6}"/>
              </a:ext>
            </a:extLst>
          </p:cNvPr>
          <p:cNvSpPr txBox="1"/>
          <p:nvPr/>
        </p:nvSpPr>
        <p:spPr>
          <a:xfrm>
            <a:off x="792504" y="814945"/>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~42% of persons with AD do NOT have an APOE </a:t>
            </a:r>
            <a:r>
              <a:rPr lang="en-US" sz="2800" dirty="0">
                <a:latin typeface="Symbol" panose="05050102010706020507" pitchFamily="18" charset="2"/>
              </a:rPr>
              <a:t>e</a:t>
            </a:r>
            <a:r>
              <a:rPr lang="en-US" dirty="0">
                <a:latin typeface="+mj-lt"/>
              </a:rPr>
              <a:t>4 allele</a:t>
            </a:r>
          </a:p>
        </p:txBody>
      </p:sp>
      <p:sp>
        <p:nvSpPr>
          <p:cNvPr id="8" name="TextBox 7">
            <a:extLst>
              <a:ext uri="{FF2B5EF4-FFF2-40B4-BE49-F238E27FC236}">
                <a16:creationId xmlns:a16="http://schemas.microsoft.com/office/drawing/2014/main" id="{2C7B15E6-8E0D-D27D-434E-831F09AB78E6}"/>
              </a:ext>
            </a:extLst>
          </p:cNvPr>
          <p:cNvSpPr txBox="1"/>
          <p:nvPr/>
        </p:nvSpPr>
        <p:spPr>
          <a:xfrm>
            <a:off x="792504" y="2532841"/>
            <a:ext cx="8316000" cy="892552"/>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Because of low sensitivity and specificity, APOE </a:t>
            </a:r>
            <a:r>
              <a:rPr lang="en-US" sz="2800" dirty="0">
                <a:latin typeface="Symbol" panose="05050102010706020507" pitchFamily="18" charset="2"/>
              </a:rPr>
              <a:t>e</a:t>
            </a:r>
            <a:r>
              <a:rPr lang="en-US" dirty="0">
                <a:latin typeface="+mj-lt"/>
              </a:rPr>
              <a:t>4 testing is not recommended for risk assessment</a:t>
            </a:r>
          </a:p>
        </p:txBody>
      </p:sp>
      <p:cxnSp>
        <p:nvCxnSpPr>
          <p:cNvPr id="10" name="Straight Connector 9">
            <a:extLst>
              <a:ext uri="{FF2B5EF4-FFF2-40B4-BE49-F238E27FC236}">
                <a16:creationId xmlns:a16="http://schemas.microsoft.com/office/drawing/2014/main" id="{C6F63599-A799-5210-2BE4-A3AAF23522C8}"/>
              </a:ext>
            </a:extLst>
          </p:cNvPr>
          <p:cNvCxnSpPr>
            <a:cxnSpLocks/>
          </p:cNvCxnSpPr>
          <p:nvPr/>
        </p:nvCxnSpPr>
        <p:spPr>
          <a:xfrm>
            <a:off x="1043608" y="3363838"/>
            <a:ext cx="1872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pic>
        <p:nvPicPr>
          <p:cNvPr id="18" name="Graphic 17" descr="Apple with solid fill">
            <a:extLst>
              <a:ext uri="{FF2B5EF4-FFF2-40B4-BE49-F238E27FC236}">
                <a16:creationId xmlns:a16="http://schemas.microsoft.com/office/drawing/2014/main" id="{8401D740-15F3-2CDB-0262-BDE25364C8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771606"/>
            <a:ext cx="504000" cy="504000"/>
          </a:xfrm>
          <a:prstGeom prst="rect">
            <a:avLst/>
          </a:prstGeom>
        </p:spPr>
      </p:pic>
      <p:pic>
        <p:nvPicPr>
          <p:cNvPr id="20" name="Graphic 19" descr="Apple outline">
            <a:extLst>
              <a:ext uri="{FF2B5EF4-FFF2-40B4-BE49-F238E27FC236}">
                <a16:creationId xmlns:a16="http://schemas.microsoft.com/office/drawing/2014/main" id="{9D0FB034-067B-DD17-57EE-DB109B261C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518" y="1635702"/>
            <a:ext cx="504000" cy="504000"/>
          </a:xfrm>
          <a:prstGeom prst="rect">
            <a:avLst/>
          </a:prstGeom>
        </p:spPr>
      </p:pic>
      <p:pic>
        <p:nvPicPr>
          <p:cNvPr id="21" name="Graphic 20" descr="Apple outline">
            <a:extLst>
              <a:ext uri="{FF2B5EF4-FFF2-40B4-BE49-F238E27FC236}">
                <a16:creationId xmlns:a16="http://schemas.microsoft.com/office/drawing/2014/main" id="{881B11E2-DFE5-1986-100B-106DA6F260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12" y="771550"/>
            <a:ext cx="504000" cy="504000"/>
          </a:xfrm>
          <a:prstGeom prst="rect">
            <a:avLst/>
          </a:prstGeom>
        </p:spPr>
      </p:pic>
      <p:pic>
        <p:nvPicPr>
          <p:cNvPr id="22" name="Graphic 21" descr="Apple outline">
            <a:extLst>
              <a:ext uri="{FF2B5EF4-FFF2-40B4-BE49-F238E27FC236}">
                <a16:creationId xmlns:a16="http://schemas.microsoft.com/office/drawing/2014/main" id="{2F9DFC98-9E1B-E527-3A76-7764065835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04" y="2756196"/>
            <a:ext cx="504000" cy="504000"/>
          </a:xfrm>
          <a:prstGeom prst="rect">
            <a:avLst/>
          </a:prstGeom>
        </p:spPr>
      </p:pic>
      <p:pic>
        <p:nvPicPr>
          <p:cNvPr id="23" name="Graphic 22" descr="Apple outline">
            <a:extLst>
              <a:ext uri="{FF2B5EF4-FFF2-40B4-BE49-F238E27FC236}">
                <a16:creationId xmlns:a16="http://schemas.microsoft.com/office/drawing/2014/main" id="{E3719E44-B5CF-BBAC-A0C6-8D44512EB8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620" y="2660634"/>
            <a:ext cx="504000" cy="504000"/>
          </a:xfrm>
          <a:prstGeom prst="rect">
            <a:avLst/>
          </a:prstGeom>
        </p:spPr>
      </p:pic>
      <p:sp>
        <p:nvSpPr>
          <p:cNvPr id="11" name="TextBox 10">
            <a:extLst>
              <a:ext uri="{FF2B5EF4-FFF2-40B4-BE49-F238E27FC236}">
                <a16:creationId xmlns:a16="http://schemas.microsoft.com/office/drawing/2014/main" id="{E436667B-E516-DB7F-37B9-3BCEBA0FA1C3}"/>
              </a:ext>
            </a:extLst>
          </p:cNvPr>
          <p:cNvSpPr txBox="1"/>
          <p:nvPr/>
        </p:nvSpPr>
        <p:spPr>
          <a:xfrm>
            <a:off x="792504" y="1678037"/>
            <a:ext cx="8316000" cy="523220"/>
          </a:xfrm>
          <a:prstGeom prst="rect">
            <a:avLst/>
          </a:prstGeom>
          <a:solidFill>
            <a:schemeClr val="accent4">
              <a:lumMod val="50000"/>
              <a:alpha val="71000"/>
            </a:schemeClr>
          </a:solidFill>
        </p:spPr>
        <p:txBody>
          <a:bodyPr wrap="square">
            <a:spAutoFit/>
          </a:bodyPr>
          <a:lstStyle>
            <a:defPPr>
              <a:defRPr lang="en-CA"/>
            </a:defPPr>
            <a:lvl1pPr marL="177800">
              <a:defRPr sz="2400" b="0" i="0">
                <a:solidFill>
                  <a:schemeClr val="bg1"/>
                </a:solidFill>
                <a:effectLst/>
                <a:latin typeface="Ink Free" panose="03080402000500000000" pitchFamily="66" charset="0"/>
              </a:defRPr>
            </a:lvl1pPr>
          </a:lstStyle>
          <a:p>
            <a:r>
              <a:rPr lang="en-US" dirty="0">
                <a:latin typeface="+mj-lt"/>
              </a:rPr>
              <a:t>APOE </a:t>
            </a:r>
            <a:r>
              <a:rPr lang="en-US" sz="2800" dirty="0">
                <a:latin typeface="Symbol" panose="05050102010706020507" pitchFamily="18" charset="2"/>
              </a:rPr>
              <a:t>e</a:t>
            </a:r>
            <a:r>
              <a:rPr lang="en-US" dirty="0">
                <a:latin typeface="+mj-lt"/>
              </a:rPr>
              <a:t>4 is neither necessary nor sufficient for the disease</a:t>
            </a:r>
          </a:p>
        </p:txBody>
      </p:sp>
      <p:cxnSp>
        <p:nvCxnSpPr>
          <p:cNvPr id="3" name="Straight Connector 2">
            <a:extLst>
              <a:ext uri="{FF2B5EF4-FFF2-40B4-BE49-F238E27FC236}">
                <a16:creationId xmlns:a16="http://schemas.microsoft.com/office/drawing/2014/main" id="{0A78A807-49F8-4F46-47AB-9C947ABBA21E}"/>
              </a:ext>
            </a:extLst>
          </p:cNvPr>
          <p:cNvCxnSpPr>
            <a:cxnSpLocks/>
          </p:cNvCxnSpPr>
          <p:nvPr/>
        </p:nvCxnSpPr>
        <p:spPr>
          <a:xfrm>
            <a:off x="8460432" y="3003798"/>
            <a:ext cx="504000" cy="0"/>
          </a:xfrm>
          <a:prstGeom prst="line">
            <a:avLst/>
          </a:prstGeom>
          <a:ln w="38100">
            <a:solidFill>
              <a:srgbClr val="4AEAE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D09AC80-E9EB-FE74-5655-7E8CF8F1B208}"/>
              </a:ext>
            </a:extLst>
          </p:cNvPr>
          <p:cNvSpPr/>
          <p:nvPr/>
        </p:nvSpPr>
        <p:spPr>
          <a:xfrm>
            <a:off x="1403648" y="1272513"/>
            <a:ext cx="7056784" cy="3870987"/>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a:spcBef>
                <a:spcPts val="600"/>
              </a:spcBef>
              <a:spcAft>
                <a:spcPts val="600"/>
              </a:spcAft>
            </a:pPr>
            <a:r>
              <a:rPr lang="en-CA" sz="2400" dirty="0">
                <a:solidFill>
                  <a:schemeClr val="tx1"/>
                </a:solidFill>
                <a:latin typeface="+mj-lt"/>
              </a:rPr>
              <a:t>What can you tell her about her DTC-GT results?</a:t>
            </a:r>
          </a:p>
          <a:p>
            <a:pPr marL="542925" indent="-542925">
              <a:spcBef>
                <a:spcPts val="0"/>
              </a:spcBef>
              <a:spcAft>
                <a:spcPts val="600"/>
              </a:spcAft>
              <a:buFont typeface="+mj-lt"/>
              <a:buAutoNum type="alphaLcParenR"/>
            </a:pPr>
            <a:r>
              <a:rPr lang="en-CA" sz="2400" dirty="0">
                <a:solidFill>
                  <a:schemeClr val="bg1">
                    <a:lumMod val="50000"/>
                  </a:schemeClr>
                </a:solidFill>
                <a:latin typeface="+mj-lt"/>
              </a:rPr>
              <a:t>She should be looking into clinical trials </a:t>
            </a:r>
          </a:p>
          <a:p>
            <a:pPr marL="542925" indent="-542925">
              <a:spcBef>
                <a:spcPts val="0"/>
              </a:spcBef>
              <a:spcAft>
                <a:spcPts val="600"/>
              </a:spcAft>
              <a:buFont typeface="+mj-lt"/>
              <a:buAutoNum type="alphaLcParenR"/>
            </a:pPr>
            <a:r>
              <a:rPr lang="en-CA" sz="2400" dirty="0">
                <a:solidFill>
                  <a:schemeClr val="bg1">
                    <a:lumMod val="50000"/>
                  </a:schemeClr>
                </a:solidFill>
                <a:latin typeface="+mj-lt"/>
              </a:rPr>
              <a:t>She still needs genetic testing</a:t>
            </a:r>
          </a:p>
          <a:p>
            <a:pPr marL="542925" indent="-542925">
              <a:spcBef>
                <a:spcPts val="0"/>
              </a:spcBef>
              <a:spcAft>
                <a:spcPts val="600"/>
              </a:spcAft>
              <a:buFont typeface="+mj-lt"/>
              <a:buAutoNum type="alphaLcParenR"/>
            </a:pPr>
            <a:r>
              <a:rPr lang="en-CA" sz="2400" dirty="0">
                <a:solidFill>
                  <a:schemeClr val="bg1">
                    <a:lumMod val="50000"/>
                  </a:schemeClr>
                </a:solidFill>
                <a:latin typeface="+mj-lt"/>
              </a:rPr>
              <a:t>Consider referral to genetics to discuss family history</a:t>
            </a:r>
          </a:p>
          <a:p>
            <a:pPr marL="542925" indent="-542925">
              <a:spcBef>
                <a:spcPts val="0"/>
              </a:spcBef>
              <a:spcAft>
                <a:spcPts val="600"/>
              </a:spcAft>
              <a:buFont typeface="+mj-lt"/>
              <a:buAutoNum type="alphaLcParenR"/>
            </a:pPr>
            <a:r>
              <a:rPr lang="en-CA" sz="2400" dirty="0">
                <a:solidFill>
                  <a:schemeClr val="tx1"/>
                </a:solidFill>
                <a:latin typeface="+mj-lt"/>
              </a:rPr>
              <a:t>She should stop watching TV</a:t>
            </a:r>
          </a:p>
          <a:p>
            <a:pPr marL="1000125" lvl="1" indent="-542925">
              <a:spcBef>
                <a:spcPts val="0"/>
              </a:spcBef>
              <a:spcAft>
                <a:spcPts val="600"/>
              </a:spcAft>
              <a:buFont typeface="Arial" panose="020B0604020202020204" pitchFamily="34" charset="0"/>
              <a:buChar char="•"/>
            </a:pPr>
            <a:r>
              <a:rPr lang="en-CA" sz="2400" dirty="0">
                <a:solidFill>
                  <a:schemeClr val="tx1"/>
                </a:solidFill>
                <a:latin typeface="+mj-lt"/>
              </a:rPr>
              <a:t>Sounds like she’s thinking about disease prevention and longevity, this warrants discussion</a:t>
            </a:r>
          </a:p>
        </p:txBody>
      </p:sp>
    </p:spTree>
    <p:extLst>
      <p:ext uri="{BB962C8B-B14F-4D97-AF65-F5344CB8AC3E}">
        <p14:creationId xmlns:p14="http://schemas.microsoft.com/office/powerpoint/2010/main" val="1227489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59336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lnSpc>
                <a:spcPct val="114000"/>
              </a:lnSpc>
              <a:spcBef>
                <a:spcPts val="600"/>
              </a:spcBef>
              <a:spcAft>
                <a:spcPts val="300"/>
              </a:spcAft>
              <a:buNone/>
            </a:pPr>
            <a:r>
              <a:rPr lang="en-US" sz="2400" dirty="0">
                <a:latin typeface="+mj-lt"/>
              </a:rPr>
              <a:t>Family health history-based risk assessment is still the gold standard in initial assessment for heritable conditions</a:t>
            </a:r>
          </a:p>
          <a:p>
            <a:pPr marL="723900" lvl="1" indent="355600">
              <a:lnSpc>
                <a:spcPct val="114000"/>
              </a:lnSpc>
              <a:spcBef>
                <a:spcPts val="600"/>
              </a:spcBef>
              <a:spcAft>
                <a:spcPts val="1200"/>
              </a:spcAft>
              <a:buNone/>
              <a:tabLst>
                <a:tab pos="622300" algn="l"/>
              </a:tabLst>
            </a:pPr>
            <a:r>
              <a:rPr lang="en-US" sz="2000" dirty="0">
                <a:latin typeface="+mj-lt"/>
              </a:rPr>
              <a:t>Update and document as family history changes</a:t>
            </a:r>
            <a:endParaRPr lang="en-CA" sz="2000" dirty="0">
              <a:latin typeface="+mj-lt"/>
            </a:endParaRPr>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58" y="267494"/>
            <a:ext cx="726391" cy="726391"/>
          </a:xfrm>
          <a:prstGeom prst="rect">
            <a:avLst/>
          </a:prstGeom>
        </p:spPr>
      </p:pic>
    </p:spTree>
    <p:extLst>
      <p:ext uri="{BB962C8B-B14F-4D97-AF65-F5344CB8AC3E}">
        <p14:creationId xmlns:p14="http://schemas.microsoft.com/office/powerpoint/2010/main" val="265278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lnSpc>
                <a:spcPct val="114000"/>
              </a:lnSpc>
              <a:spcBef>
                <a:spcPts val="600"/>
              </a:spcBef>
              <a:spcAft>
                <a:spcPts val="300"/>
              </a:spcAft>
              <a:buNone/>
            </a:pPr>
            <a:r>
              <a:rPr lang="en-US" sz="2400" dirty="0">
                <a:latin typeface="+mj-lt"/>
              </a:rPr>
              <a:t>Family health history-based risk assessment is still the gold standard in initial assessment for heritable conditions</a:t>
            </a:r>
          </a:p>
          <a:p>
            <a:pPr marL="723900" lvl="1" indent="355600">
              <a:lnSpc>
                <a:spcPct val="114000"/>
              </a:lnSpc>
              <a:spcBef>
                <a:spcPts val="600"/>
              </a:spcBef>
              <a:spcAft>
                <a:spcPts val="1200"/>
              </a:spcAft>
              <a:buNone/>
              <a:tabLst>
                <a:tab pos="622300" algn="l"/>
              </a:tabLst>
            </a:pPr>
            <a:r>
              <a:rPr lang="en-US" sz="2000" dirty="0">
                <a:latin typeface="+mj-lt"/>
              </a:rPr>
              <a:t>Update and document as family history changes</a:t>
            </a:r>
            <a:endParaRPr lang="en-CA" sz="2000" dirty="0">
              <a:latin typeface="+mj-lt"/>
            </a:endParaRPr>
          </a:p>
          <a:p>
            <a:pPr marL="723900" indent="0">
              <a:lnSpc>
                <a:spcPct val="114000"/>
              </a:lnSpc>
              <a:spcBef>
                <a:spcPts val="600"/>
              </a:spcBef>
              <a:spcAft>
                <a:spcPts val="1200"/>
              </a:spcAft>
              <a:buNone/>
            </a:pPr>
            <a:r>
              <a:rPr lang="en-CA" sz="2400" dirty="0">
                <a:latin typeface="+mj-lt"/>
              </a:rPr>
              <a:t>Concerns around utility and reliability persist for DTC-GT</a:t>
            </a:r>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58" y="267494"/>
            <a:ext cx="726391" cy="726391"/>
          </a:xfrm>
          <a:prstGeom prst="rect">
            <a:avLst/>
          </a:prstGeom>
        </p:spPr>
      </p:pic>
      <p:pic>
        <p:nvPicPr>
          <p:cNvPr id="7" name="Graphic 6" descr="Salt And Pepper outline">
            <a:extLst>
              <a:ext uri="{FF2B5EF4-FFF2-40B4-BE49-F238E27FC236}">
                <a16:creationId xmlns:a16="http://schemas.microsoft.com/office/drawing/2014/main" id="{5A066193-8295-C726-047F-38071B7280FD}"/>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819"/>
          <a:stretch/>
        </p:blipFill>
        <p:spPr>
          <a:xfrm rot="969245">
            <a:off x="283953" y="1558794"/>
            <a:ext cx="326399" cy="637733"/>
          </a:xfrm>
          <a:prstGeom prst="rect">
            <a:avLst/>
          </a:prstGeom>
        </p:spPr>
      </p:pic>
    </p:spTree>
    <p:extLst>
      <p:ext uri="{BB962C8B-B14F-4D97-AF65-F5344CB8AC3E}">
        <p14:creationId xmlns:p14="http://schemas.microsoft.com/office/powerpoint/2010/main" val="199840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lnSpc>
                <a:spcPct val="114000"/>
              </a:lnSpc>
              <a:spcBef>
                <a:spcPts val="600"/>
              </a:spcBef>
              <a:spcAft>
                <a:spcPts val="300"/>
              </a:spcAft>
              <a:buNone/>
            </a:pPr>
            <a:r>
              <a:rPr lang="en-US" sz="2400" dirty="0">
                <a:latin typeface="+mj-lt"/>
              </a:rPr>
              <a:t>Family health history-based risk assessment is still the gold standard in initial assessment for heritable conditions</a:t>
            </a:r>
          </a:p>
          <a:p>
            <a:pPr marL="723900" lvl="1" indent="355600">
              <a:lnSpc>
                <a:spcPct val="114000"/>
              </a:lnSpc>
              <a:spcBef>
                <a:spcPts val="600"/>
              </a:spcBef>
              <a:spcAft>
                <a:spcPts val="1200"/>
              </a:spcAft>
              <a:buNone/>
              <a:tabLst>
                <a:tab pos="622300" algn="l"/>
              </a:tabLst>
            </a:pPr>
            <a:r>
              <a:rPr lang="en-US" sz="2000" dirty="0">
                <a:latin typeface="+mj-lt"/>
              </a:rPr>
              <a:t>Update and document as family history changes</a:t>
            </a:r>
            <a:endParaRPr lang="en-CA" sz="2000" dirty="0">
              <a:latin typeface="+mj-lt"/>
            </a:endParaRPr>
          </a:p>
          <a:p>
            <a:pPr marL="723900" indent="0">
              <a:lnSpc>
                <a:spcPct val="114000"/>
              </a:lnSpc>
              <a:spcBef>
                <a:spcPts val="600"/>
              </a:spcBef>
              <a:spcAft>
                <a:spcPts val="1200"/>
              </a:spcAft>
              <a:buNone/>
            </a:pPr>
            <a:r>
              <a:rPr lang="en-CA" sz="2400" dirty="0">
                <a:latin typeface="+mj-lt"/>
              </a:rPr>
              <a:t>Concerns around utility and reliability persist for DTC-GT</a:t>
            </a:r>
          </a:p>
          <a:p>
            <a:pPr marL="723900" indent="0">
              <a:lnSpc>
                <a:spcPct val="114000"/>
              </a:lnSpc>
              <a:spcBef>
                <a:spcPts val="600"/>
              </a:spcBef>
              <a:spcAft>
                <a:spcPts val="1200"/>
              </a:spcAft>
              <a:buNone/>
            </a:pPr>
            <a:r>
              <a:rPr lang="en-CA" sz="2400" dirty="0">
                <a:latin typeface="+mj-lt"/>
              </a:rPr>
              <a:t>Consider genomic assessment/screening based on personal and family history</a:t>
            </a:r>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58" y="267494"/>
            <a:ext cx="726391" cy="726391"/>
          </a:xfrm>
          <a:prstGeom prst="rect">
            <a:avLst/>
          </a:prstGeom>
        </p:spPr>
      </p:pic>
      <p:pic>
        <p:nvPicPr>
          <p:cNvPr id="7" name="Graphic 6" descr="Salt And Pepper outline">
            <a:extLst>
              <a:ext uri="{FF2B5EF4-FFF2-40B4-BE49-F238E27FC236}">
                <a16:creationId xmlns:a16="http://schemas.microsoft.com/office/drawing/2014/main" id="{5A066193-8295-C726-047F-38071B7280FD}"/>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819"/>
          <a:stretch/>
        </p:blipFill>
        <p:spPr>
          <a:xfrm rot="969245">
            <a:off x="283953" y="1558794"/>
            <a:ext cx="326399" cy="637733"/>
          </a:xfrm>
          <a:prstGeom prst="rect">
            <a:avLst/>
          </a:prstGeom>
        </p:spPr>
      </p:pic>
      <p:pic>
        <p:nvPicPr>
          <p:cNvPr id="9" name="Graphic 8" descr="Target Audience outline">
            <a:extLst>
              <a:ext uri="{FF2B5EF4-FFF2-40B4-BE49-F238E27FC236}">
                <a16:creationId xmlns:a16="http://schemas.microsoft.com/office/drawing/2014/main" id="{2C905820-EDC9-42DC-8632-DB5A1695AD7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318" y="2458928"/>
            <a:ext cx="605015" cy="605015"/>
          </a:xfrm>
          <a:prstGeom prst="rect">
            <a:avLst/>
          </a:prstGeom>
        </p:spPr>
      </p:pic>
    </p:spTree>
    <p:extLst>
      <p:ext uri="{BB962C8B-B14F-4D97-AF65-F5344CB8AC3E}">
        <p14:creationId xmlns:p14="http://schemas.microsoft.com/office/powerpoint/2010/main" val="720093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lnSpc>
                <a:spcPct val="114000"/>
              </a:lnSpc>
              <a:spcBef>
                <a:spcPts val="600"/>
              </a:spcBef>
              <a:spcAft>
                <a:spcPts val="300"/>
              </a:spcAft>
              <a:buNone/>
            </a:pPr>
            <a:r>
              <a:rPr lang="en-US" sz="2400" dirty="0">
                <a:latin typeface="+mj-lt"/>
              </a:rPr>
              <a:t>Family health history-based risk assessment is still the gold standard in initial assessment for heritable conditions</a:t>
            </a:r>
          </a:p>
          <a:p>
            <a:pPr marL="723900" lvl="1" indent="355600">
              <a:lnSpc>
                <a:spcPct val="114000"/>
              </a:lnSpc>
              <a:spcBef>
                <a:spcPts val="600"/>
              </a:spcBef>
              <a:spcAft>
                <a:spcPts val="1200"/>
              </a:spcAft>
              <a:buNone/>
              <a:tabLst>
                <a:tab pos="622300" algn="l"/>
              </a:tabLst>
            </a:pPr>
            <a:r>
              <a:rPr lang="en-US" sz="2000" dirty="0">
                <a:latin typeface="+mj-lt"/>
              </a:rPr>
              <a:t>Update and document as family history changes</a:t>
            </a:r>
            <a:endParaRPr lang="en-CA" sz="2000" dirty="0">
              <a:latin typeface="+mj-lt"/>
            </a:endParaRPr>
          </a:p>
          <a:p>
            <a:pPr marL="723900" indent="0">
              <a:lnSpc>
                <a:spcPct val="114000"/>
              </a:lnSpc>
              <a:spcBef>
                <a:spcPts val="600"/>
              </a:spcBef>
              <a:spcAft>
                <a:spcPts val="1200"/>
              </a:spcAft>
              <a:buNone/>
            </a:pPr>
            <a:r>
              <a:rPr lang="en-CA" sz="2400" dirty="0">
                <a:latin typeface="+mj-lt"/>
              </a:rPr>
              <a:t>Concerns around utility and reliability persist for DTC-GT</a:t>
            </a:r>
          </a:p>
          <a:p>
            <a:pPr marL="723900" indent="0">
              <a:lnSpc>
                <a:spcPct val="114000"/>
              </a:lnSpc>
              <a:spcBef>
                <a:spcPts val="600"/>
              </a:spcBef>
              <a:spcAft>
                <a:spcPts val="1200"/>
              </a:spcAft>
              <a:buNone/>
            </a:pPr>
            <a:r>
              <a:rPr lang="en-CA" sz="2400" dirty="0">
                <a:latin typeface="+mj-lt"/>
              </a:rPr>
              <a:t>Consider genomic assessment/screening based on personal and family history</a:t>
            </a:r>
          </a:p>
          <a:p>
            <a:pPr marL="723900" indent="0">
              <a:lnSpc>
                <a:spcPct val="114000"/>
              </a:lnSpc>
              <a:spcBef>
                <a:spcPts val="600"/>
              </a:spcBef>
              <a:spcAft>
                <a:spcPts val="1200"/>
              </a:spcAft>
              <a:buNone/>
            </a:pPr>
            <a:r>
              <a:rPr lang="en-CA" sz="2400" dirty="0">
                <a:latin typeface="+mj-lt"/>
              </a:rPr>
              <a:t>Contact your local genomics clinic for questions, or a board-certified genetic counsellor from the private testing company</a:t>
            </a:r>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58" y="267494"/>
            <a:ext cx="726391" cy="726391"/>
          </a:xfrm>
          <a:prstGeom prst="rect">
            <a:avLst/>
          </a:prstGeom>
        </p:spPr>
      </p:pic>
      <p:pic>
        <p:nvPicPr>
          <p:cNvPr id="14" name="Graphic 13" descr="Receiver outline">
            <a:extLst>
              <a:ext uri="{FF2B5EF4-FFF2-40B4-BE49-F238E27FC236}">
                <a16:creationId xmlns:a16="http://schemas.microsoft.com/office/drawing/2014/main" id="{F393C6BC-5589-6721-3DA4-7CDFF76709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333" y="3507854"/>
            <a:ext cx="468000" cy="468000"/>
          </a:xfrm>
          <a:prstGeom prst="rect">
            <a:avLst/>
          </a:prstGeom>
        </p:spPr>
      </p:pic>
      <p:pic>
        <p:nvPicPr>
          <p:cNvPr id="7" name="Graphic 6" descr="Salt And Pepper outline">
            <a:extLst>
              <a:ext uri="{FF2B5EF4-FFF2-40B4-BE49-F238E27FC236}">
                <a16:creationId xmlns:a16="http://schemas.microsoft.com/office/drawing/2014/main" id="{5A066193-8295-C726-047F-38071B7280FD}"/>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48819"/>
          <a:stretch/>
        </p:blipFill>
        <p:spPr>
          <a:xfrm rot="969245">
            <a:off x="283953" y="1558794"/>
            <a:ext cx="326399" cy="637733"/>
          </a:xfrm>
          <a:prstGeom prst="rect">
            <a:avLst/>
          </a:prstGeom>
        </p:spPr>
      </p:pic>
      <p:pic>
        <p:nvPicPr>
          <p:cNvPr id="9" name="Graphic 8" descr="Target Audience outline">
            <a:extLst>
              <a:ext uri="{FF2B5EF4-FFF2-40B4-BE49-F238E27FC236}">
                <a16:creationId xmlns:a16="http://schemas.microsoft.com/office/drawing/2014/main" id="{2C905820-EDC9-42DC-8632-DB5A1695AD7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318" y="2458928"/>
            <a:ext cx="605015" cy="605015"/>
          </a:xfrm>
          <a:prstGeom prst="rect">
            <a:avLst/>
          </a:prstGeom>
        </p:spPr>
      </p:pic>
    </p:spTree>
    <p:extLst>
      <p:ext uri="{BB962C8B-B14F-4D97-AF65-F5344CB8AC3E}">
        <p14:creationId xmlns:p14="http://schemas.microsoft.com/office/powerpoint/2010/main" val="2110489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CFF329-B9C8-4A9A-9734-37E8986B42D3}"/>
              </a:ext>
            </a:extLst>
          </p:cNvPr>
          <p:cNvSpPr/>
          <p:nvPr/>
        </p:nvSpPr>
        <p:spPr>
          <a:xfrm>
            <a:off x="0" y="0"/>
            <a:ext cx="9144000" cy="5143500"/>
          </a:xfrm>
          <a:prstGeom prst="rect">
            <a:avLst/>
          </a:prstGeom>
          <a:blipFill dpi="0" rotWithShape="1">
            <a:blip r:embed="rId3">
              <a:alphaModFix amt="2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83D3E611-8B40-B810-3C2D-D5C4A3972577}"/>
              </a:ext>
            </a:extLst>
          </p:cNvPr>
          <p:cNvSpPr txBox="1"/>
          <p:nvPr/>
        </p:nvSpPr>
        <p:spPr>
          <a:xfrm>
            <a:off x="251520" y="130661"/>
            <a:ext cx="6912768" cy="707886"/>
          </a:xfrm>
          <a:prstGeom prst="rect">
            <a:avLst/>
          </a:prstGeom>
          <a:noFill/>
        </p:spPr>
        <p:txBody>
          <a:bodyPr wrap="square" rtlCol="0">
            <a:spAutoFit/>
          </a:bodyPr>
          <a:lstStyle/>
          <a:p>
            <a:r>
              <a:rPr lang="en-CA" sz="4000" dirty="0">
                <a:latin typeface="+mj-lt"/>
              </a:rPr>
              <a:t>Resources</a:t>
            </a:r>
          </a:p>
        </p:txBody>
      </p:sp>
      <p:sp>
        <p:nvSpPr>
          <p:cNvPr id="15" name="TextBox 14">
            <a:extLst>
              <a:ext uri="{FF2B5EF4-FFF2-40B4-BE49-F238E27FC236}">
                <a16:creationId xmlns:a16="http://schemas.microsoft.com/office/drawing/2014/main" id="{924367E8-F593-75D5-D6C5-E15C3E6C1A16}"/>
              </a:ext>
            </a:extLst>
          </p:cNvPr>
          <p:cNvSpPr txBox="1"/>
          <p:nvPr/>
        </p:nvSpPr>
        <p:spPr>
          <a:xfrm>
            <a:off x="-72516" y="1563638"/>
            <a:ext cx="2088232" cy="1015663"/>
          </a:xfrm>
          <a:prstGeom prst="rect">
            <a:avLst/>
          </a:prstGeom>
          <a:noFill/>
        </p:spPr>
        <p:txBody>
          <a:bodyPr wrap="square" rtlCol="0">
            <a:spAutoFit/>
          </a:bodyPr>
          <a:lstStyle/>
          <a:p>
            <a:pPr algn="ctr"/>
            <a:r>
              <a:rPr lang="en-CA" sz="2000" dirty="0">
                <a:latin typeface="+mj-lt"/>
              </a:rPr>
              <a:t>Direct-to-consumer genomic testing</a:t>
            </a:r>
          </a:p>
        </p:txBody>
      </p:sp>
      <p:sp>
        <p:nvSpPr>
          <p:cNvPr id="16" name="TextBox 15">
            <a:extLst>
              <a:ext uri="{FF2B5EF4-FFF2-40B4-BE49-F238E27FC236}">
                <a16:creationId xmlns:a16="http://schemas.microsoft.com/office/drawing/2014/main" id="{3BD7F169-2A26-F075-F6BF-5DFFC39575B1}"/>
              </a:ext>
            </a:extLst>
          </p:cNvPr>
          <p:cNvSpPr txBox="1"/>
          <p:nvPr/>
        </p:nvSpPr>
        <p:spPr>
          <a:xfrm>
            <a:off x="-169458" y="2813737"/>
            <a:ext cx="2088232" cy="707886"/>
          </a:xfrm>
          <a:prstGeom prst="rect">
            <a:avLst/>
          </a:prstGeom>
          <a:noFill/>
        </p:spPr>
        <p:txBody>
          <a:bodyPr wrap="square" rtlCol="0">
            <a:spAutoFit/>
          </a:bodyPr>
          <a:lstStyle/>
          <a:p>
            <a:pPr algn="ctr"/>
            <a:r>
              <a:rPr lang="en-CA" sz="2000" dirty="0">
                <a:latin typeface="+mj-lt"/>
              </a:rPr>
              <a:t>Your everyday genomics needs</a:t>
            </a:r>
          </a:p>
        </p:txBody>
      </p:sp>
      <p:graphicFrame>
        <p:nvGraphicFramePr>
          <p:cNvPr id="19" name="Object 18">
            <a:hlinkClick r:id="rId4"/>
            <a:extLst>
              <a:ext uri="{FF2B5EF4-FFF2-40B4-BE49-F238E27FC236}">
                <a16:creationId xmlns:a16="http://schemas.microsoft.com/office/drawing/2014/main" id="{F621F09A-8ED0-E0B9-D9FD-31B7D4457CF5}"/>
              </a:ext>
            </a:extLst>
          </p:cNvPr>
          <p:cNvGraphicFramePr>
            <a:graphicFrameLocks noChangeAspect="1"/>
          </p:cNvGraphicFramePr>
          <p:nvPr>
            <p:extLst>
              <p:ext uri="{D42A27DB-BD31-4B8C-83A1-F6EECF244321}">
                <p14:modId xmlns:p14="http://schemas.microsoft.com/office/powerpoint/2010/main" val="435099866"/>
              </p:ext>
            </p:extLst>
          </p:nvPr>
        </p:nvGraphicFramePr>
        <p:xfrm>
          <a:off x="2156138" y="1903938"/>
          <a:ext cx="2376265" cy="381247"/>
        </p:xfrm>
        <a:graphic>
          <a:graphicData uri="http://schemas.openxmlformats.org/presentationml/2006/ole">
            <mc:AlternateContent xmlns:mc="http://schemas.openxmlformats.org/markup-compatibility/2006">
              <mc:Choice xmlns:v="urn:schemas-microsoft-com:vml" Requires="v">
                <p:oleObj name="Bitmap Image" r:id="rId5" imgW="4334040" imgH="695160" progId="PBrush">
                  <p:embed/>
                </p:oleObj>
              </mc:Choice>
              <mc:Fallback>
                <p:oleObj name="Bitmap Image" r:id="rId5" imgW="4334040" imgH="695160" progId="PBrush">
                  <p:embed/>
                  <p:pic>
                    <p:nvPicPr>
                      <p:cNvPr id="0" name=""/>
                      <p:cNvPicPr/>
                      <p:nvPr/>
                    </p:nvPicPr>
                    <p:blipFill>
                      <a:blip r:embed="rId6"/>
                      <a:stretch>
                        <a:fillRect/>
                      </a:stretch>
                    </p:blipFill>
                    <p:spPr>
                      <a:xfrm>
                        <a:off x="2156138" y="1903938"/>
                        <a:ext cx="2376265" cy="381247"/>
                      </a:xfrm>
                      <a:prstGeom prst="rect">
                        <a:avLst/>
                      </a:prstGeom>
                    </p:spPr>
                  </p:pic>
                </p:oleObj>
              </mc:Fallback>
            </mc:AlternateContent>
          </a:graphicData>
        </a:graphic>
      </p:graphicFrame>
      <p:pic>
        <p:nvPicPr>
          <p:cNvPr id="20" name="Picture 19" descr="Text&#10;&#10;Description automatically generated with low confidence">
            <a:extLst>
              <a:ext uri="{FF2B5EF4-FFF2-40B4-BE49-F238E27FC236}">
                <a16:creationId xmlns:a16="http://schemas.microsoft.com/office/drawing/2014/main" id="{008F3878-67A7-CFA5-32BE-042727D5D0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7104" y="2785128"/>
            <a:ext cx="1413396" cy="809758"/>
          </a:xfrm>
          <a:prstGeom prst="rect">
            <a:avLst/>
          </a:prstGeom>
          <a:ln>
            <a:noFill/>
          </a:ln>
          <a:effectLst>
            <a:outerShdw blurRad="292100" dist="139700" dir="2700000" algn="tl" rotWithShape="0">
              <a:srgbClr val="333333">
                <a:alpha val="65000"/>
              </a:srgbClr>
            </a:outerShdw>
          </a:effectLst>
        </p:spPr>
      </p:pic>
      <p:pic>
        <p:nvPicPr>
          <p:cNvPr id="21" name="Picture 20" descr="Graphical user interface&#10;&#10;Description automatically generated with medium confidence">
            <a:extLst>
              <a:ext uri="{FF2B5EF4-FFF2-40B4-BE49-F238E27FC236}">
                <a16:creationId xmlns:a16="http://schemas.microsoft.com/office/drawing/2014/main" id="{0DEC96E9-60EE-BC34-6611-3EF901A52A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1069" y="2860238"/>
            <a:ext cx="1348963" cy="612000"/>
          </a:xfrm>
          <a:prstGeom prst="rect">
            <a:avLst/>
          </a:prstGeom>
          <a:ln>
            <a:noFill/>
          </a:ln>
          <a:effectLst>
            <a:outerShdw blurRad="292100" dist="139700" dir="2700000" algn="tl" rotWithShape="0">
              <a:srgbClr val="333333">
                <a:alpha val="65000"/>
              </a:srgbClr>
            </a:outerShdw>
          </a:effectLst>
        </p:spPr>
      </p:pic>
      <p:pic>
        <p:nvPicPr>
          <p:cNvPr id="22" name="Picture 21" descr="A picture containing text, clipart&#10;&#10;Description automatically generated">
            <a:extLst>
              <a:ext uri="{FF2B5EF4-FFF2-40B4-BE49-F238E27FC236}">
                <a16:creationId xmlns:a16="http://schemas.microsoft.com/office/drawing/2014/main" id="{C16604BC-A70D-FD7D-8246-229CC32797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2190" y="2881228"/>
            <a:ext cx="1456493" cy="612000"/>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69E1E6C2-33C8-1C3E-9DF4-5C3C7772182D}"/>
              </a:ext>
            </a:extLst>
          </p:cNvPr>
          <p:cNvSpPr txBox="1"/>
          <p:nvPr/>
        </p:nvSpPr>
        <p:spPr>
          <a:xfrm>
            <a:off x="4944904" y="1804485"/>
            <a:ext cx="2088232" cy="400110"/>
          </a:xfrm>
          <a:prstGeom prst="rect">
            <a:avLst/>
          </a:prstGeom>
          <a:noFill/>
        </p:spPr>
        <p:txBody>
          <a:bodyPr wrap="square" rtlCol="0">
            <a:spAutoFit/>
          </a:bodyPr>
          <a:lstStyle/>
          <a:p>
            <a:pPr algn="ctr"/>
            <a:r>
              <a:rPr lang="en-CA" sz="2000" dirty="0">
                <a:latin typeface="Ink Free" panose="03080402000500000000" pitchFamily="66" charset="0"/>
              </a:rPr>
              <a:t>www.genome.gov</a:t>
            </a:r>
          </a:p>
        </p:txBody>
      </p:sp>
      <p:sp>
        <p:nvSpPr>
          <p:cNvPr id="24" name="TextBox 23">
            <a:extLst>
              <a:ext uri="{FF2B5EF4-FFF2-40B4-BE49-F238E27FC236}">
                <a16:creationId xmlns:a16="http://schemas.microsoft.com/office/drawing/2014/main" id="{90BF635E-46CC-9273-0996-2AF89D7B70DC}"/>
              </a:ext>
            </a:extLst>
          </p:cNvPr>
          <p:cNvSpPr txBox="1"/>
          <p:nvPr/>
        </p:nvSpPr>
        <p:spPr>
          <a:xfrm>
            <a:off x="6114811" y="2660183"/>
            <a:ext cx="3029189" cy="400110"/>
          </a:xfrm>
          <a:prstGeom prst="rect">
            <a:avLst/>
          </a:prstGeom>
          <a:noFill/>
        </p:spPr>
        <p:txBody>
          <a:bodyPr wrap="square" rtlCol="0">
            <a:spAutoFit/>
          </a:bodyPr>
          <a:lstStyle/>
          <a:p>
            <a:pPr algn="ctr"/>
            <a:r>
              <a:rPr lang="en-CA" sz="2000" dirty="0">
                <a:latin typeface="Ink Free" panose="03080402000500000000" pitchFamily="66" charset="0"/>
              </a:rPr>
              <a:t>www.geneticseducation.ca</a:t>
            </a:r>
          </a:p>
        </p:txBody>
      </p:sp>
    </p:spTree>
    <p:extLst>
      <p:ext uri="{BB962C8B-B14F-4D97-AF65-F5344CB8AC3E}">
        <p14:creationId xmlns:p14="http://schemas.microsoft.com/office/powerpoint/2010/main" val="3469331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3" y="987574"/>
            <a:ext cx="5143031" cy="738664"/>
          </a:xfrm>
          <a:prstGeom prst="rect">
            <a:avLst/>
          </a:prstGeom>
          <a:noFill/>
        </p:spPr>
        <p:txBody>
          <a:bodyPr wrap="square" rtlCol="0">
            <a:spAutoFit/>
          </a:bodyPr>
          <a:lstStyle/>
          <a:p>
            <a:r>
              <a:rPr lang="en-CA" sz="2400" dirty="0">
                <a:latin typeface="+mj-lt"/>
              </a:rPr>
              <a:t>Shawna Morrison  MS CGC</a:t>
            </a:r>
          </a:p>
          <a:p>
            <a:r>
              <a:rPr lang="en-CA" dirty="0">
                <a:latin typeface="+mj-lt"/>
              </a:rPr>
              <a:t>morrison@cheo.on.ca</a:t>
            </a:r>
          </a:p>
        </p:txBody>
      </p:sp>
      <p:sp>
        <p:nvSpPr>
          <p:cNvPr id="9" name="TextBox 8"/>
          <p:cNvSpPr txBox="1"/>
          <p:nvPr/>
        </p:nvSpPr>
        <p:spPr>
          <a:xfrm>
            <a:off x="107504" y="267494"/>
            <a:ext cx="5143031" cy="523220"/>
          </a:xfrm>
          <a:prstGeom prst="rect">
            <a:avLst/>
          </a:prstGeom>
          <a:noFill/>
        </p:spPr>
        <p:txBody>
          <a:bodyPr wrap="square" rtlCol="0">
            <a:spAutoFit/>
          </a:bodyPr>
          <a:lstStyle/>
          <a:p>
            <a:r>
              <a:rPr lang="en-CA" sz="2800" b="1" dirty="0">
                <a:latin typeface="+mj-lt"/>
              </a:rPr>
              <a:t>GeneticsEducation.ca</a:t>
            </a:r>
          </a:p>
        </p:txBody>
      </p:sp>
      <p:grpSp>
        <p:nvGrpSpPr>
          <p:cNvPr id="18" name="Group 17">
            <a:extLst>
              <a:ext uri="{FF2B5EF4-FFF2-40B4-BE49-F238E27FC236}">
                <a16:creationId xmlns:a16="http://schemas.microsoft.com/office/drawing/2014/main" id="{33498D82-4461-E9C9-6EA5-F9B5DB1A5C43}"/>
              </a:ext>
            </a:extLst>
          </p:cNvPr>
          <p:cNvGrpSpPr/>
          <p:nvPr/>
        </p:nvGrpSpPr>
        <p:grpSpPr>
          <a:xfrm>
            <a:off x="4110608" y="-183189"/>
            <a:ext cx="4896544" cy="5143500"/>
            <a:chOff x="4110608" y="-183189"/>
            <a:chExt cx="4896544" cy="5143500"/>
          </a:xfrm>
        </p:grpSpPr>
        <p:pic>
          <p:nvPicPr>
            <p:cNvPr id="1026" name="Picture 2" descr="Yahoo Mail Debuts New Mobile Web Service for iOS and Android Smartphones -  MacRumors">
              <a:extLst>
                <a:ext uri="{FF2B5EF4-FFF2-40B4-BE49-F238E27FC236}">
                  <a16:creationId xmlns:a16="http://schemas.microsoft.com/office/drawing/2014/main" id="{DE45CDDB-B962-E28E-EAD4-027BF5F65C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1" r="18500"/>
            <a:stretch/>
          </p:blipFill>
          <p:spPr bwMode="auto">
            <a:xfrm>
              <a:off x="4110608" y="-183189"/>
              <a:ext cx="4896544"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E87F89-3058-6A1B-408B-124B47DEBF2D}"/>
                </a:ext>
              </a:extLst>
            </p:cNvPr>
            <p:cNvSpPr/>
            <p:nvPr/>
          </p:nvSpPr>
          <p:spPr>
            <a:xfrm>
              <a:off x="4788024" y="2787774"/>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27041B01-62AD-FA72-D72B-FF946A9973CD}"/>
                </a:ext>
              </a:extLst>
            </p:cNvPr>
            <p:cNvSpPr/>
            <p:nvPr/>
          </p:nvSpPr>
          <p:spPr>
            <a:xfrm>
              <a:off x="5250534" y="1726238"/>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7607D87F-F0CE-2904-2D77-36998675DC99}"/>
                </a:ext>
              </a:extLst>
            </p:cNvPr>
            <p:cNvSpPr/>
            <p:nvPr/>
          </p:nvSpPr>
          <p:spPr>
            <a:xfrm>
              <a:off x="5022926" y="2299738"/>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F5A4F201-1B12-21DD-AE13-07A786BDC726}"/>
                </a:ext>
              </a:extLst>
            </p:cNvPr>
            <p:cNvSpPr/>
            <p:nvPr/>
          </p:nvSpPr>
          <p:spPr>
            <a:xfrm>
              <a:off x="4722938" y="3291830"/>
              <a:ext cx="3377454" cy="52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C1E5B47E-7D49-9B0A-A8F3-641A294E15F8}"/>
                </a:ext>
              </a:extLst>
            </p:cNvPr>
            <p:cNvSpPr txBox="1"/>
            <p:nvPr/>
          </p:nvSpPr>
          <p:spPr>
            <a:xfrm>
              <a:off x="4722938" y="3188379"/>
              <a:ext cx="2489818" cy="646331"/>
            </a:xfrm>
            <a:prstGeom prst="rect">
              <a:avLst/>
            </a:prstGeom>
            <a:noFill/>
          </p:spPr>
          <p:txBody>
            <a:bodyPr wrap="square" rtlCol="0">
              <a:spAutoFit/>
            </a:bodyPr>
            <a:lstStyle/>
            <a:p>
              <a:r>
                <a:rPr lang="en-CA" dirty="0"/>
                <a:t>How do I order AJ screening?</a:t>
              </a:r>
            </a:p>
          </p:txBody>
        </p:sp>
        <p:sp>
          <p:nvSpPr>
            <p:cNvPr id="14" name="TextBox 13">
              <a:extLst>
                <a:ext uri="{FF2B5EF4-FFF2-40B4-BE49-F238E27FC236}">
                  <a16:creationId xmlns:a16="http://schemas.microsoft.com/office/drawing/2014/main" id="{49E1129A-E7AE-1DB4-8B44-5D76A4A0A364}"/>
                </a:ext>
              </a:extLst>
            </p:cNvPr>
            <p:cNvSpPr txBox="1"/>
            <p:nvPr/>
          </p:nvSpPr>
          <p:spPr>
            <a:xfrm>
              <a:off x="5082407" y="2139702"/>
              <a:ext cx="2489818" cy="369332"/>
            </a:xfrm>
            <a:prstGeom prst="rect">
              <a:avLst/>
            </a:prstGeom>
            <a:noFill/>
          </p:spPr>
          <p:txBody>
            <a:bodyPr wrap="square" rtlCol="0">
              <a:spAutoFit/>
            </a:bodyPr>
            <a:lstStyle/>
            <a:p>
              <a:r>
                <a:rPr lang="en-CA" dirty="0"/>
                <a:t>morrison@cheo.on.ca</a:t>
              </a:r>
            </a:p>
          </p:txBody>
        </p:sp>
        <p:sp>
          <p:nvSpPr>
            <p:cNvPr id="15" name="TextBox 14">
              <a:extLst>
                <a:ext uri="{FF2B5EF4-FFF2-40B4-BE49-F238E27FC236}">
                  <a16:creationId xmlns:a16="http://schemas.microsoft.com/office/drawing/2014/main" id="{36C89851-E534-7E64-E2DC-7CD721EC32CA}"/>
                </a:ext>
              </a:extLst>
            </p:cNvPr>
            <p:cNvSpPr txBox="1"/>
            <p:nvPr/>
          </p:nvSpPr>
          <p:spPr>
            <a:xfrm>
              <a:off x="5250534" y="1645195"/>
              <a:ext cx="2489818" cy="369332"/>
            </a:xfrm>
            <a:prstGeom prst="rect">
              <a:avLst/>
            </a:prstGeom>
            <a:noFill/>
          </p:spPr>
          <p:txBody>
            <a:bodyPr wrap="square" rtlCol="0">
              <a:spAutoFit/>
            </a:bodyPr>
            <a:lstStyle/>
            <a:p>
              <a:r>
                <a:rPr lang="en-CA" dirty="0"/>
                <a:t>You</a:t>
              </a:r>
            </a:p>
          </p:txBody>
        </p:sp>
        <p:sp>
          <p:nvSpPr>
            <p:cNvPr id="16" name="Rectangle 15">
              <a:extLst>
                <a:ext uri="{FF2B5EF4-FFF2-40B4-BE49-F238E27FC236}">
                  <a16:creationId xmlns:a16="http://schemas.microsoft.com/office/drawing/2014/main" id="{2585AEC2-484D-4394-9569-07E0C1B608B1}"/>
                </a:ext>
              </a:extLst>
            </p:cNvPr>
            <p:cNvSpPr/>
            <p:nvPr/>
          </p:nvSpPr>
          <p:spPr>
            <a:xfrm>
              <a:off x="5580112" y="529104"/>
              <a:ext cx="1872208" cy="261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3EC7AD98-A950-886A-0FBC-C98E9D558B51}"/>
                </a:ext>
              </a:extLst>
            </p:cNvPr>
            <p:cNvSpPr txBox="1"/>
            <p:nvPr/>
          </p:nvSpPr>
          <p:spPr>
            <a:xfrm>
              <a:off x="5082407" y="452546"/>
              <a:ext cx="2808312" cy="369332"/>
            </a:xfrm>
            <a:prstGeom prst="rect">
              <a:avLst/>
            </a:prstGeom>
            <a:noFill/>
          </p:spPr>
          <p:txBody>
            <a:bodyPr wrap="square" rtlCol="0">
              <a:spAutoFit/>
            </a:bodyPr>
            <a:lstStyle/>
            <a:p>
              <a:r>
                <a:rPr lang="en-CA" dirty="0"/>
                <a:t>www.geneticseducation.ca</a:t>
              </a:r>
            </a:p>
          </p:txBody>
        </p:sp>
      </p:grpSp>
      <p:sp>
        <p:nvSpPr>
          <p:cNvPr id="19" name="TextBox 18">
            <a:extLst>
              <a:ext uri="{FF2B5EF4-FFF2-40B4-BE49-F238E27FC236}">
                <a16:creationId xmlns:a16="http://schemas.microsoft.com/office/drawing/2014/main" id="{DEE8D125-9AB4-7AB8-DA61-E0CE27A69A7E}"/>
              </a:ext>
            </a:extLst>
          </p:cNvPr>
          <p:cNvSpPr txBox="1"/>
          <p:nvPr/>
        </p:nvSpPr>
        <p:spPr>
          <a:xfrm>
            <a:off x="107502" y="2905520"/>
            <a:ext cx="5143031" cy="830997"/>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mj-lt"/>
              </a:rPr>
              <a:t>Your local genetics clinic</a:t>
            </a:r>
          </a:p>
          <a:p>
            <a:pPr marL="342900" indent="-342900">
              <a:buFont typeface="Arial" panose="020B0604020202020204" pitchFamily="34" charset="0"/>
              <a:buChar char="•"/>
            </a:pPr>
            <a:r>
              <a:rPr lang="en-CA" sz="2400" dirty="0" err="1">
                <a:latin typeface="+mj-lt"/>
              </a:rPr>
              <a:t>eConsult</a:t>
            </a:r>
            <a:endParaRPr lang="en-CA" dirty="0">
              <a:latin typeface="+mj-lt"/>
            </a:endParaRPr>
          </a:p>
        </p:txBody>
      </p:sp>
    </p:spTree>
    <p:extLst>
      <p:ext uri="{BB962C8B-B14F-4D97-AF65-F5344CB8AC3E}">
        <p14:creationId xmlns:p14="http://schemas.microsoft.com/office/powerpoint/2010/main" val="41875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A49366-048C-472A-A988-9718AA9A3B1C}"/>
              </a:ext>
            </a:extLst>
          </p:cNvPr>
          <p:cNvSpPr/>
          <p:nvPr/>
        </p:nvSpPr>
        <p:spPr>
          <a:xfrm>
            <a:off x="0" y="0"/>
            <a:ext cx="9144000" cy="5143500"/>
          </a:xfrm>
          <a:prstGeom prst="rect">
            <a:avLst/>
          </a:prstGeom>
          <a:blipFill>
            <a:blip r:embed="rId3">
              <a:alphaModFix amt="42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Learning objectives</a:t>
            </a:r>
            <a:br>
              <a:rPr lang="en-US" dirty="0"/>
            </a:br>
            <a:endParaRPr lang="en-US" dirty="0"/>
          </a:p>
        </p:txBody>
      </p:sp>
      <p:sp>
        <p:nvSpPr>
          <p:cNvPr id="3" name="Content Placeholder 2"/>
          <p:cNvSpPr>
            <a:spLocks noGrp="1"/>
          </p:cNvSpPr>
          <p:nvPr>
            <p:ph idx="1"/>
          </p:nvPr>
        </p:nvSpPr>
        <p:spPr>
          <a:xfrm>
            <a:off x="457200" y="915566"/>
            <a:ext cx="8229600" cy="3744416"/>
          </a:xfrm>
          <a:solidFill>
            <a:schemeClr val="bg1">
              <a:alpha val="30000"/>
            </a:schemeClr>
          </a:solidFill>
        </p:spPr>
        <p:txBody>
          <a:bodyPr/>
          <a:lstStyle/>
          <a:p>
            <a:pPr marL="357187" indent="0">
              <a:spcAft>
                <a:spcPts val="600"/>
              </a:spcAft>
              <a:buClr>
                <a:srgbClr val="001648"/>
              </a:buClr>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Following this session, you will be able to:</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Summarize benefits and limitations of common genomic tests</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Support patients through decision-making regarding genomic testing and results</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Identify high quality genomics educational resources appropriate for primary care </a:t>
            </a:r>
            <a:endParaRPr lang="en-CA"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46795-3FA5-C8C7-7D62-DA3053906798}"/>
              </a:ext>
            </a:extLst>
          </p:cNvPr>
          <p:cNvSpPr>
            <a:spLocks noGrp="1"/>
          </p:cNvSpPr>
          <p:nvPr>
            <p:ph idx="1"/>
          </p:nvPr>
        </p:nvSpPr>
        <p:spPr>
          <a:xfrm>
            <a:off x="381291" y="214448"/>
            <a:ext cx="4020528" cy="566128"/>
          </a:xfrm>
        </p:spPr>
        <p:txBody>
          <a:bodyPr/>
          <a:lstStyle/>
          <a:p>
            <a:pPr marL="0" indent="0">
              <a:buNone/>
            </a:pPr>
            <a:r>
              <a:rPr lang="en-US" sz="3600" dirty="0">
                <a:latin typeface="Ink Free" panose="03080402000500000000" pitchFamily="66" charset="0"/>
                <a:ea typeface="+mn-ea"/>
                <a:cs typeface="Arial" charset="0"/>
              </a:rPr>
              <a:t>Clinical</a:t>
            </a:r>
            <a:r>
              <a:rPr lang="en-US" sz="2000" dirty="0">
                <a:effectLst/>
                <a:latin typeface="Calibri" panose="020F0502020204030204" pitchFamily="34" charset="0"/>
                <a:ea typeface="Times New Roman" panose="02020603050405020304" pitchFamily="18" charset="0"/>
              </a:rPr>
              <a:t> </a:t>
            </a:r>
            <a:r>
              <a:rPr lang="en-US" sz="3600" dirty="0">
                <a:latin typeface="Ink Free" panose="03080402000500000000" pitchFamily="66" charset="0"/>
                <a:ea typeface="+mn-ea"/>
                <a:cs typeface="Arial" charset="0"/>
              </a:rPr>
              <a:t>scenario</a:t>
            </a:r>
            <a:endParaRPr lang="en-CA" sz="3600" dirty="0">
              <a:latin typeface="Ink Free" panose="03080402000500000000" pitchFamily="66" charset="0"/>
              <a:ea typeface="+mn-ea"/>
              <a:cs typeface="Arial" charset="0"/>
            </a:endParaRPr>
          </a:p>
        </p:txBody>
      </p:sp>
      <p:sp>
        <p:nvSpPr>
          <p:cNvPr id="35" name="TextBox 34">
            <a:extLst>
              <a:ext uri="{FF2B5EF4-FFF2-40B4-BE49-F238E27FC236}">
                <a16:creationId xmlns:a16="http://schemas.microsoft.com/office/drawing/2014/main" id="{F4714EC4-5AAF-8E91-274C-8866A22861EA}"/>
              </a:ext>
            </a:extLst>
          </p:cNvPr>
          <p:cNvSpPr txBox="1"/>
          <p:nvPr/>
        </p:nvSpPr>
        <p:spPr>
          <a:xfrm>
            <a:off x="5944168" y="3645894"/>
            <a:ext cx="2617112" cy="984885"/>
          </a:xfrm>
          <a:prstGeom prst="rect">
            <a:avLst/>
          </a:prstGeom>
          <a:noFill/>
        </p:spPr>
        <p:txBody>
          <a:bodyPr wrap="square" rtlCol="0">
            <a:spAutoFit/>
          </a:bodyPr>
          <a:lstStyle/>
          <a:p>
            <a:r>
              <a:rPr lang="en-CA" sz="2000" dirty="0">
                <a:latin typeface="+mj-lt"/>
              </a:rPr>
              <a:t>Direct-to- consumer genomic testing</a:t>
            </a:r>
          </a:p>
          <a:p>
            <a:r>
              <a:rPr lang="en-CA" dirty="0">
                <a:latin typeface="+mj-lt"/>
              </a:rPr>
              <a:t>Points to consider</a:t>
            </a:r>
          </a:p>
        </p:txBody>
      </p:sp>
      <p:pic>
        <p:nvPicPr>
          <p:cNvPr id="37" name="Picture 36" descr="Casual woman fingers on chin">
            <a:extLst>
              <a:ext uri="{FF2B5EF4-FFF2-40B4-BE49-F238E27FC236}">
                <a16:creationId xmlns:a16="http://schemas.microsoft.com/office/drawing/2014/main" id="{334C86B6-7D46-E457-8C54-A10EB059E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11327" y="2970014"/>
            <a:ext cx="478505" cy="1945026"/>
          </a:xfrm>
          <a:prstGeom prst="rect">
            <a:avLst/>
          </a:prstGeom>
        </p:spPr>
      </p:pic>
      <p:pic>
        <p:nvPicPr>
          <p:cNvPr id="49" name="Graphic 48" descr="Oyster With Pearl with solid fill">
            <a:extLst>
              <a:ext uri="{FF2B5EF4-FFF2-40B4-BE49-F238E27FC236}">
                <a16:creationId xmlns:a16="http://schemas.microsoft.com/office/drawing/2014/main" id="{80058B4C-C863-C540-AF1F-A5B9B4F3E2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0947" y="3797988"/>
            <a:ext cx="736507" cy="736507"/>
          </a:xfrm>
          <a:prstGeom prst="rect">
            <a:avLst/>
          </a:prstGeom>
        </p:spPr>
      </p:pic>
      <p:grpSp>
        <p:nvGrpSpPr>
          <p:cNvPr id="52" name="Group 51">
            <a:extLst>
              <a:ext uri="{FF2B5EF4-FFF2-40B4-BE49-F238E27FC236}">
                <a16:creationId xmlns:a16="http://schemas.microsoft.com/office/drawing/2014/main" id="{5410EBD4-B0AC-9915-D60B-3040591410A1}"/>
              </a:ext>
            </a:extLst>
          </p:cNvPr>
          <p:cNvGrpSpPr/>
          <p:nvPr/>
        </p:nvGrpSpPr>
        <p:grpSpPr>
          <a:xfrm>
            <a:off x="5076056" y="3385034"/>
            <a:ext cx="914400" cy="1073414"/>
            <a:chOff x="5076056" y="3385034"/>
            <a:chExt cx="914400" cy="1073414"/>
          </a:xfrm>
        </p:grpSpPr>
        <p:pic>
          <p:nvPicPr>
            <p:cNvPr id="11" name="Graphic 10" descr="Shopping cart outline">
              <a:extLst>
                <a:ext uri="{FF2B5EF4-FFF2-40B4-BE49-F238E27FC236}">
                  <a16:creationId xmlns:a16="http://schemas.microsoft.com/office/drawing/2014/main" id="{A84D9396-631D-76F8-9B52-197914BE7A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76056" y="3544048"/>
              <a:ext cx="914400" cy="914400"/>
            </a:xfrm>
            <a:prstGeom prst="rect">
              <a:avLst/>
            </a:prstGeom>
          </p:spPr>
        </p:pic>
        <p:pic>
          <p:nvPicPr>
            <p:cNvPr id="50" name="Graphic 49" descr="DNA outline">
              <a:extLst>
                <a:ext uri="{FF2B5EF4-FFF2-40B4-BE49-F238E27FC236}">
                  <a16:creationId xmlns:a16="http://schemas.microsoft.com/office/drawing/2014/main" id="{893DB2C4-A3C5-45C8-6644-100A620C5C8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128312">
              <a:off x="5320181" y="3385034"/>
              <a:ext cx="521720" cy="521720"/>
            </a:xfrm>
            <a:prstGeom prst="rect">
              <a:avLst/>
            </a:prstGeom>
          </p:spPr>
        </p:pic>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8B3ED17-A933-2FD8-783D-0544F7580ED7}"/>
                  </a:ext>
                </a:extLst>
              </p14:cNvPr>
              <p14:cNvContentPartPr/>
              <p14:nvPr/>
            </p14:nvContentPartPr>
            <p14:xfrm>
              <a:off x="-1778080" y="2146100"/>
              <a:ext cx="360" cy="360"/>
            </p14:xfrm>
          </p:contentPart>
        </mc:Choice>
        <mc:Fallback xmlns="">
          <p:pic>
            <p:nvPicPr>
              <p:cNvPr id="9" name="Ink 8">
                <a:extLst>
                  <a:ext uri="{FF2B5EF4-FFF2-40B4-BE49-F238E27FC236}">
                    <a16:creationId xmlns:a16="http://schemas.microsoft.com/office/drawing/2014/main" id="{08B3ED17-A933-2FD8-783D-0544F7580ED7}"/>
                  </a:ext>
                </a:extLst>
              </p:cNvPr>
              <p:cNvPicPr/>
              <p:nvPr/>
            </p:nvPicPr>
            <p:blipFill>
              <a:blip r:embed="rId23"/>
              <a:stretch>
                <a:fillRect/>
              </a:stretch>
            </p:blipFill>
            <p:spPr>
              <a:xfrm>
                <a:off x="-1814080" y="207410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 name="Ink 9">
                <a:extLst>
                  <a:ext uri="{FF2B5EF4-FFF2-40B4-BE49-F238E27FC236}">
                    <a16:creationId xmlns:a16="http://schemas.microsoft.com/office/drawing/2014/main" id="{792C7BC7-14F1-2CD0-EAEB-7D9D298694D6}"/>
                  </a:ext>
                </a:extLst>
              </p14:cNvPr>
              <p14:cNvContentPartPr/>
              <p14:nvPr/>
            </p14:nvContentPartPr>
            <p14:xfrm>
              <a:off x="6076680" y="4453855"/>
              <a:ext cx="1957680" cy="161280"/>
            </p14:xfrm>
          </p:contentPart>
        </mc:Choice>
        <mc:Fallback xmlns="">
          <p:pic>
            <p:nvPicPr>
              <p:cNvPr id="10" name="Ink 9">
                <a:extLst>
                  <a:ext uri="{FF2B5EF4-FFF2-40B4-BE49-F238E27FC236}">
                    <a16:creationId xmlns:a16="http://schemas.microsoft.com/office/drawing/2014/main" id="{792C7BC7-14F1-2CD0-EAEB-7D9D298694D6}"/>
                  </a:ext>
                </a:extLst>
              </p:cNvPr>
              <p:cNvPicPr/>
              <p:nvPr/>
            </p:nvPicPr>
            <p:blipFill>
              <a:blip r:embed="rId19"/>
              <a:stretch>
                <a:fillRect/>
              </a:stretch>
            </p:blipFill>
            <p:spPr>
              <a:xfrm>
                <a:off x="6041040" y="4381855"/>
                <a:ext cx="2029320" cy="304920"/>
              </a:xfrm>
              <a:prstGeom prst="rect">
                <a:avLst/>
              </a:prstGeom>
            </p:spPr>
          </p:pic>
        </mc:Fallback>
      </mc:AlternateContent>
    </p:spTree>
    <p:extLst>
      <p:ext uri="{BB962C8B-B14F-4D97-AF65-F5344CB8AC3E}">
        <p14:creationId xmlns:p14="http://schemas.microsoft.com/office/powerpoint/2010/main" val="37445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a:t>
            </a:r>
            <a:r>
              <a:rPr lang="en-US" altLang="en-US" sz="2400" cap="small" dirty="0">
                <a:latin typeface="Ink Free" panose="03080402000500000000" pitchFamily="66" charset="0"/>
              </a:rPr>
              <a:t>: </a:t>
            </a:r>
            <a:r>
              <a:rPr lang="en-US" altLang="en-US" sz="2400" dirty="0">
                <a:latin typeface="Ink Free" panose="03080402000500000000" pitchFamily="66" charset="0"/>
              </a:rPr>
              <a:t>healthy 45-year-old female</a:t>
            </a:r>
          </a:p>
          <a:p>
            <a:pPr marL="0" indent="0">
              <a:buNone/>
            </a:pPr>
            <a:endParaRPr lang="en-CA" sz="2400" dirty="0"/>
          </a:p>
          <a:p>
            <a:pPr marL="0" indent="0">
              <a:buNone/>
            </a:pPr>
            <a:r>
              <a:rPr lang="en-CA" sz="2400" dirty="0"/>
              <a:t>Reports her concern to you following the receipt of direct-to- consumer genomic test results</a:t>
            </a:r>
          </a:p>
          <a:p>
            <a:pPr marL="0" indent="0">
              <a:buNone/>
            </a:pPr>
            <a:endParaRPr lang="en-CA" sz="900" dirty="0"/>
          </a:p>
          <a:p>
            <a:pPr marL="0" indent="0">
              <a:buNone/>
            </a:pPr>
            <a:r>
              <a:rPr lang="en-CA" sz="2400" dirty="0"/>
              <a:t>Because she has the “Alzheimer gene”</a:t>
            </a:r>
          </a:p>
          <a:p>
            <a:pPr marL="0" indent="0">
              <a:buNone/>
            </a:pPr>
            <a:endParaRPr lang="en-CA" sz="2400" dirty="0"/>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pic>
        <p:nvPicPr>
          <p:cNvPr id="5" name="Picture 4" descr="A person with long hair&#10;&#10;Description automatically generated with low confidence">
            <a:extLst>
              <a:ext uri="{FF2B5EF4-FFF2-40B4-BE49-F238E27FC236}">
                <a16:creationId xmlns:a16="http://schemas.microsoft.com/office/drawing/2014/main" id="{53F5A498-F45F-F2D8-9093-F06BDDB92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740" y="3448383"/>
            <a:ext cx="2246933" cy="1467385"/>
          </a:xfrm>
          <a:prstGeom prst="rect">
            <a:avLst/>
          </a:prstGeom>
          <a:ln>
            <a:noFill/>
          </a:ln>
          <a:effectLst>
            <a:outerShdw blurRad="292100" dist="139700" dir="2700000" algn="tl" rotWithShape="0">
              <a:srgbClr val="333333">
                <a:alpha val="65000"/>
              </a:srgbClr>
            </a:outerShdw>
          </a:effectLst>
        </p:spPr>
      </p:pic>
      <p:pic>
        <p:nvPicPr>
          <p:cNvPr id="6" name="Picture 5" descr="Casual woman fingers on chin">
            <a:extLst>
              <a:ext uri="{FF2B5EF4-FFF2-40B4-BE49-F238E27FC236}">
                <a16:creationId xmlns:a16="http://schemas.microsoft.com/office/drawing/2014/main" id="{1A1560CC-14D9-134D-BEC1-C62AF1BE5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913546" y="3447656"/>
            <a:ext cx="360998" cy="1467384"/>
          </a:xfrm>
          <a:prstGeom prst="rect">
            <a:avLst/>
          </a:prstGeom>
        </p:spPr>
      </p:pic>
    </p:spTree>
    <p:extLst>
      <p:ext uri="{BB962C8B-B14F-4D97-AF65-F5344CB8AC3E}">
        <p14:creationId xmlns:p14="http://schemas.microsoft.com/office/powerpoint/2010/main" val="139205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8"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ou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6DA9D78-4870-1218-211D-7D06FD03DBE9}"/>
              </a:ext>
            </a:extLst>
          </p:cNvPr>
          <p:cNvGrpSpPr/>
          <p:nvPr/>
        </p:nvGrpSpPr>
        <p:grpSpPr>
          <a:xfrm>
            <a:off x="3552752" y="268103"/>
            <a:ext cx="2033039" cy="1477953"/>
            <a:chOff x="4503152" y="-289370"/>
            <a:chExt cx="2033039" cy="1477953"/>
          </a:xfrm>
        </p:grpSpPr>
        <p:pic>
          <p:nvPicPr>
            <p:cNvPr id="15" name="Graphic 14" descr="Email outline">
              <a:extLst>
                <a:ext uri="{FF2B5EF4-FFF2-40B4-BE49-F238E27FC236}">
                  <a16:creationId xmlns:a16="http://schemas.microsoft.com/office/drawing/2014/main" id="{B7102553-3D2C-B416-29C8-7D82B9B9C6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152" y="-289370"/>
              <a:ext cx="2033039" cy="1477953"/>
            </a:xfrm>
            <a:prstGeom prst="rect">
              <a:avLst/>
            </a:prstGeom>
          </p:spPr>
        </p:pic>
        <p:sp>
          <p:nvSpPr>
            <p:cNvPr id="2" name="Rectangle 1">
              <a:extLst>
                <a:ext uri="{FF2B5EF4-FFF2-40B4-BE49-F238E27FC236}">
                  <a16:creationId xmlns:a16="http://schemas.microsoft.com/office/drawing/2014/main" id="{AE16B392-00B8-7407-D2F4-EB9746B8539E}"/>
                </a:ext>
              </a:extLst>
            </p:cNvPr>
            <p:cNvSpPr/>
            <p:nvPr/>
          </p:nvSpPr>
          <p:spPr>
            <a:xfrm>
              <a:off x="5127737" y="48992"/>
              <a:ext cx="683076" cy="432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Graphic 8" descr="Money outline">
            <a:extLst>
              <a:ext uri="{FF2B5EF4-FFF2-40B4-BE49-F238E27FC236}">
                <a16:creationId xmlns:a16="http://schemas.microsoft.com/office/drawing/2014/main" id="{4904D81A-FD63-519B-809D-558CAA03CA4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06321">
            <a:off x="1500843" y="536400"/>
            <a:ext cx="345512" cy="345512"/>
          </a:xfrm>
          <a:prstGeom prst="rect">
            <a:avLst/>
          </a:prstGeom>
        </p:spPr>
      </p:pic>
      <p:pic>
        <p:nvPicPr>
          <p:cNvPr id="3" name="Graphic 2" descr="Programmer male outline">
            <a:extLst>
              <a:ext uri="{FF2B5EF4-FFF2-40B4-BE49-F238E27FC236}">
                <a16:creationId xmlns:a16="http://schemas.microsoft.com/office/drawing/2014/main" id="{06A3BF7D-4063-BA31-3E68-1E3FB7B641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7301" y="368030"/>
            <a:ext cx="1406629" cy="1406629"/>
          </a:xfrm>
          <a:prstGeom prst="rect">
            <a:avLst/>
          </a:prstGeom>
        </p:spPr>
      </p:pic>
      <p:pic>
        <p:nvPicPr>
          <p:cNvPr id="8" name="Graphic 7" descr="Shopping cart outline">
            <a:extLst>
              <a:ext uri="{FF2B5EF4-FFF2-40B4-BE49-F238E27FC236}">
                <a16:creationId xmlns:a16="http://schemas.microsoft.com/office/drawing/2014/main" id="{1F8A53AD-5A5F-7E2A-E525-5058ADF3B6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1483" y="681246"/>
            <a:ext cx="621059" cy="621059"/>
          </a:xfrm>
          <a:prstGeom prst="rect">
            <a:avLst/>
          </a:prstGeom>
        </p:spPr>
      </p:pic>
      <p:grpSp>
        <p:nvGrpSpPr>
          <p:cNvPr id="6" name="Group 5">
            <a:extLst>
              <a:ext uri="{FF2B5EF4-FFF2-40B4-BE49-F238E27FC236}">
                <a16:creationId xmlns:a16="http://schemas.microsoft.com/office/drawing/2014/main" id="{A7BE9A69-EE0F-47A4-C527-3C64549545A3}"/>
              </a:ext>
            </a:extLst>
          </p:cNvPr>
          <p:cNvGrpSpPr/>
          <p:nvPr/>
        </p:nvGrpSpPr>
        <p:grpSpPr>
          <a:xfrm>
            <a:off x="4177120" y="504572"/>
            <a:ext cx="685165" cy="1130718"/>
            <a:chOff x="4177120" y="504572"/>
            <a:chExt cx="685165" cy="1130718"/>
          </a:xfrm>
        </p:grpSpPr>
        <p:pic>
          <p:nvPicPr>
            <p:cNvPr id="13" name="Graphic 12" descr="Occupational Therapy outline">
              <a:extLst>
                <a:ext uri="{FF2B5EF4-FFF2-40B4-BE49-F238E27FC236}">
                  <a16:creationId xmlns:a16="http://schemas.microsoft.com/office/drawing/2014/main" id="{27AB94B3-7C3F-221D-CC8B-41C9E5732E4E}"/>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46129" b="30616"/>
            <a:stretch/>
          </p:blipFill>
          <p:spPr>
            <a:xfrm rot="20034188">
              <a:off x="4177120" y="504572"/>
              <a:ext cx="685165" cy="1130718"/>
            </a:xfrm>
            <a:prstGeom prst="rect">
              <a:avLst/>
            </a:prstGeom>
          </p:spPr>
        </p:pic>
        <p:pic>
          <p:nvPicPr>
            <p:cNvPr id="28" name="Graphic 27" descr="DNA outline">
              <a:extLst>
                <a:ext uri="{FF2B5EF4-FFF2-40B4-BE49-F238E27FC236}">
                  <a16:creationId xmlns:a16="http://schemas.microsoft.com/office/drawing/2014/main" id="{EB9650F3-5DA2-FEB7-A270-8CB134354A9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200414">
              <a:off x="4261421" y="670540"/>
              <a:ext cx="457200" cy="457200"/>
            </a:xfrm>
            <a:prstGeom prst="rect">
              <a:avLst/>
            </a:prstGeom>
          </p:spPr>
        </p:pic>
      </p:grpSp>
      <p:pic>
        <p:nvPicPr>
          <p:cNvPr id="30" name="Graphic 29" descr="Mouse outline">
            <a:extLst>
              <a:ext uri="{FF2B5EF4-FFF2-40B4-BE49-F238E27FC236}">
                <a16:creationId xmlns:a16="http://schemas.microsoft.com/office/drawing/2014/main" id="{685B545F-0F8E-7BD5-45B1-E7939FA8233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4812" y="1224616"/>
            <a:ext cx="914400" cy="914400"/>
          </a:xfrm>
          <a:prstGeom prst="rect">
            <a:avLst/>
          </a:prstGeom>
        </p:spPr>
      </p:pic>
      <p:sp>
        <p:nvSpPr>
          <p:cNvPr id="33" name="TextBox 32">
            <a:extLst>
              <a:ext uri="{FF2B5EF4-FFF2-40B4-BE49-F238E27FC236}">
                <a16:creationId xmlns:a16="http://schemas.microsoft.com/office/drawing/2014/main" id="{DD6227F0-55DE-C656-2B23-FFF17025A43A}"/>
              </a:ext>
            </a:extLst>
          </p:cNvPr>
          <p:cNvSpPr txBox="1"/>
          <p:nvPr/>
        </p:nvSpPr>
        <p:spPr>
          <a:xfrm>
            <a:off x="611693" y="2499742"/>
            <a:ext cx="7848123" cy="2523768"/>
          </a:xfrm>
          <a:prstGeom prst="rect">
            <a:avLst/>
          </a:prstGeom>
          <a:noFill/>
        </p:spPr>
        <p:txBody>
          <a:bodyPr wrap="square" rtlCol="0">
            <a:spAutoFit/>
          </a:bodyPr>
          <a:lstStyle/>
          <a:p>
            <a:pPr marL="542925" indent="0" eaLnBrk="1" hangingPunct="1">
              <a:spcBef>
                <a:spcPct val="0"/>
              </a:spcBef>
              <a:buFont typeface="Arial" panose="020B0604020202020204" pitchFamily="34" charset="0"/>
              <a:buNone/>
            </a:pPr>
            <a:r>
              <a:rPr lang="en-US" altLang="en-US" sz="2000" dirty="0">
                <a:latin typeface="+mj-lt"/>
              </a:rPr>
              <a:t>Direct-to-consumer genomic testing (DTC-GT) is advertised and offered to patients without the involvement of a healthcare provider in the typical healthcare setting.</a:t>
            </a:r>
          </a:p>
          <a:p>
            <a:pPr marL="542925" indent="0" eaLnBrk="1" hangingPunct="1">
              <a:spcBef>
                <a:spcPct val="0"/>
              </a:spcBef>
              <a:buFont typeface="Arial" panose="020B0604020202020204" pitchFamily="34" charset="0"/>
              <a:buNone/>
            </a:pPr>
            <a:endParaRPr lang="en-US" altLang="en-US" sz="2000" dirty="0">
              <a:latin typeface="+mj-lt"/>
            </a:endParaRPr>
          </a:p>
          <a:p>
            <a:pPr marL="542925" indent="0" eaLnBrk="1" hangingPunct="1">
              <a:spcBef>
                <a:spcPct val="0"/>
              </a:spcBef>
              <a:buFont typeface="Arial" panose="020B0604020202020204" pitchFamily="34" charset="0"/>
              <a:buNone/>
            </a:pPr>
            <a:r>
              <a:rPr lang="en-US" altLang="en-US" sz="2000" dirty="0">
                <a:latin typeface="+mj-lt"/>
              </a:rPr>
              <a:t>Available online, globally for 250$ -700$.</a:t>
            </a:r>
          </a:p>
          <a:p>
            <a:pPr marL="542925" indent="0" eaLnBrk="1" hangingPunct="1">
              <a:spcBef>
                <a:spcPct val="0"/>
              </a:spcBef>
              <a:buFont typeface="Arial" panose="020B0604020202020204" pitchFamily="34" charset="0"/>
              <a:buNone/>
            </a:pPr>
            <a:endParaRPr lang="en-US" altLang="en-US" sz="2000" dirty="0">
              <a:latin typeface="+mj-lt"/>
            </a:endParaRPr>
          </a:p>
          <a:p>
            <a:pPr marL="542925" indent="0" eaLnBrk="1" hangingPunct="1">
              <a:spcBef>
                <a:spcPct val="0"/>
              </a:spcBef>
              <a:buFont typeface="Arial" panose="020B0604020202020204" pitchFamily="34" charset="0"/>
              <a:buNone/>
            </a:pPr>
            <a:r>
              <a:rPr lang="en-US" altLang="en-US" sz="2000" dirty="0">
                <a:latin typeface="+mj-lt"/>
              </a:rPr>
              <a:t>Provide DNA sample (saliva) and a report is available online.</a:t>
            </a:r>
          </a:p>
          <a:p>
            <a:endParaRPr lang="en-CA" dirty="0">
              <a:latin typeface="+mj-lt"/>
            </a:endParaRPr>
          </a:p>
        </p:txBody>
      </p:sp>
      <p:cxnSp>
        <p:nvCxnSpPr>
          <p:cNvPr id="35" name="Straight Connector 34">
            <a:extLst>
              <a:ext uri="{FF2B5EF4-FFF2-40B4-BE49-F238E27FC236}">
                <a16:creationId xmlns:a16="http://schemas.microsoft.com/office/drawing/2014/main" id="{974B94C7-F89D-853F-6F85-262626ECE980}"/>
              </a:ext>
            </a:extLst>
          </p:cNvPr>
          <p:cNvCxnSpPr/>
          <p:nvPr/>
        </p:nvCxnSpPr>
        <p:spPr>
          <a:xfrm>
            <a:off x="3203848" y="3158385"/>
            <a:ext cx="900000" cy="0"/>
          </a:xfrm>
          <a:prstGeom prst="line">
            <a:avLst/>
          </a:prstGeom>
          <a:ln w="38100">
            <a:solidFill>
              <a:srgbClr val="4AEAE2"/>
            </a:solidFill>
          </a:ln>
        </p:spPr>
        <p:style>
          <a:lnRef idx="1">
            <a:schemeClr val="accent2"/>
          </a:lnRef>
          <a:fillRef idx="0">
            <a:schemeClr val="accent2"/>
          </a:fillRef>
          <a:effectRef idx="0">
            <a:schemeClr val="accent2"/>
          </a:effectRef>
          <a:fontRef idx="minor">
            <a:schemeClr val="tx1"/>
          </a:fontRef>
        </p:style>
      </p:cxnSp>
      <p:pic>
        <p:nvPicPr>
          <p:cNvPr id="37" name="Graphic 36" descr="Badge 3 outline">
            <a:extLst>
              <a:ext uri="{FF2B5EF4-FFF2-40B4-BE49-F238E27FC236}">
                <a16:creationId xmlns:a16="http://schemas.microsoft.com/office/drawing/2014/main" id="{2D2A80C4-AF36-657E-CCE0-DB0D769FB0E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75994" y="787978"/>
            <a:ext cx="914400" cy="914400"/>
          </a:xfrm>
          <a:prstGeom prst="rect">
            <a:avLst/>
          </a:prstGeom>
        </p:spPr>
      </p:pic>
      <p:pic>
        <p:nvPicPr>
          <p:cNvPr id="39" name="Graphic 38" descr="Badge outline">
            <a:extLst>
              <a:ext uri="{FF2B5EF4-FFF2-40B4-BE49-F238E27FC236}">
                <a16:creationId xmlns:a16="http://schemas.microsoft.com/office/drawing/2014/main" id="{5F4CBDC6-F2B8-39CC-576D-F7EC0C7A7DE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65686" y="845105"/>
            <a:ext cx="914400" cy="914400"/>
          </a:xfrm>
          <a:prstGeom prst="rect">
            <a:avLst/>
          </a:prstGeom>
        </p:spPr>
      </p:pic>
      <p:pic>
        <p:nvPicPr>
          <p:cNvPr id="41" name="Graphic 40" descr="Badge 1 outline">
            <a:extLst>
              <a:ext uri="{FF2B5EF4-FFF2-40B4-BE49-F238E27FC236}">
                <a16:creationId xmlns:a16="http://schemas.microsoft.com/office/drawing/2014/main" id="{71212978-4692-9B42-428E-3570C97F30E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36220" y="814201"/>
            <a:ext cx="914400" cy="914400"/>
          </a:xfrm>
          <a:prstGeom prst="rect">
            <a:avLst/>
          </a:prstGeom>
        </p:spPr>
      </p:pic>
    </p:spTree>
    <p:extLst>
      <p:ext uri="{BB962C8B-B14F-4D97-AF65-F5344CB8AC3E}">
        <p14:creationId xmlns:p14="http://schemas.microsoft.com/office/powerpoint/2010/main" val="42442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par>
                                <p:cTn id="31" presetID="22" presetClass="entr" presetSubtype="8"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1500"/>
                            </p:stCondLst>
                            <p:childTnLst>
                              <p:par>
                                <p:cTn id="35" presetID="22" presetClass="entr" presetSubtype="8" fill="hold" nodeType="afterEffect">
                                  <p:stCondLst>
                                    <p:cond delay="50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455F8A-D447-CFF4-52C3-E4F65AA30792}"/>
              </a:ext>
            </a:extLst>
          </p:cNvPr>
          <p:cNvSpPr txBox="1"/>
          <p:nvPr/>
        </p:nvSpPr>
        <p:spPr>
          <a:xfrm>
            <a:off x="467544" y="2571751"/>
            <a:ext cx="5184576" cy="1938992"/>
          </a:xfrm>
          <a:prstGeom prst="rect">
            <a:avLst/>
          </a:prstGeom>
          <a:noFill/>
        </p:spPr>
        <p:txBody>
          <a:bodyPr wrap="square" rtlCol="0">
            <a:spAutoFit/>
          </a:bodyPr>
          <a:lstStyle/>
          <a:p>
            <a:r>
              <a:rPr lang="en-CA" sz="4000" dirty="0">
                <a:latin typeface="Ink Free" panose="03080402000500000000" pitchFamily="66" charset="0"/>
              </a:rPr>
              <a:t>What kind of results do DTC-GT companies report?</a:t>
            </a:r>
          </a:p>
        </p:txBody>
      </p:sp>
      <p:pic>
        <p:nvPicPr>
          <p:cNvPr id="8" name="Graphic 7" descr="Mop and bucket with solid fill">
            <a:extLst>
              <a:ext uri="{FF2B5EF4-FFF2-40B4-BE49-F238E27FC236}">
                <a16:creationId xmlns:a16="http://schemas.microsoft.com/office/drawing/2014/main" id="{0138EDCA-DBBA-8B97-12F6-8FC24EB74A0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4090"/>
          <a:stretch/>
        </p:blipFill>
        <p:spPr>
          <a:xfrm>
            <a:off x="5364088" y="-1156849"/>
            <a:ext cx="3096344" cy="5538134"/>
          </a:xfrm>
          <a:prstGeom prst="rect">
            <a:avLst/>
          </a:prstGeom>
        </p:spPr>
      </p:pic>
    </p:spTree>
    <p:extLst>
      <p:ext uri="{BB962C8B-B14F-4D97-AF65-F5344CB8AC3E}">
        <p14:creationId xmlns:p14="http://schemas.microsoft.com/office/powerpoint/2010/main" val="243436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grpSp>
        <p:nvGrpSpPr>
          <p:cNvPr id="20" name="Group 19">
            <a:extLst>
              <a:ext uri="{FF2B5EF4-FFF2-40B4-BE49-F238E27FC236}">
                <a16:creationId xmlns:a16="http://schemas.microsoft.com/office/drawing/2014/main" id="{C8B33D2D-011B-6673-04BB-373D684C63AB}"/>
              </a:ext>
            </a:extLst>
          </p:cNvPr>
          <p:cNvGrpSpPr/>
          <p:nvPr/>
        </p:nvGrpSpPr>
        <p:grpSpPr>
          <a:xfrm>
            <a:off x="48214" y="2129745"/>
            <a:ext cx="1067402" cy="1740950"/>
            <a:chOff x="1768466" y="1893524"/>
            <a:chExt cx="1558744" cy="2418442"/>
          </a:xfrm>
        </p:grpSpPr>
        <p:grpSp>
          <p:nvGrpSpPr>
            <p:cNvPr id="17" name="Group 16">
              <a:extLst>
                <a:ext uri="{FF2B5EF4-FFF2-40B4-BE49-F238E27FC236}">
                  <a16:creationId xmlns:a16="http://schemas.microsoft.com/office/drawing/2014/main" id="{8B31668E-0860-A3FD-4164-8F18E825C490}"/>
                </a:ext>
              </a:extLst>
            </p:cNvPr>
            <p:cNvGrpSpPr/>
            <p:nvPr/>
          </p:nvGrpSpPr>
          <p:grpSpPr>
            <a:xfrm>
              <a:off x="1768466" y="1893524"/>
              <a:ext cx="1558744" cy="2418442"/>
              <a:chOff x="1768466" y="1893524"/>
              <a:chExt cx="1558744" cy="2418442"/>
            </a:xfrm>
          </p:grpSpPr>
          <p:pic>
            <p:nvPicPr>
              <p:cNvPr id="15" name="Picture 14" descr="Graphical user interface, application&#10;&#10;Description automatically generated">
                <a:extLst>
                  <a:ext uri="{FF2B5EF4-FFF2-40B4-BE49-F238E27FC236}">
                    <a16:creationId xmlns:a16="http://schemas.microsoft.com/office/drawing/2014/main" id="{8842F495-01AB-587D-E4E9-E266F4ED9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466" y="1893524"/>
                <a:ext cx="1558744" cy="2418442"/>
              </a:xfrm>
              <a:prstGeom prst="rect">
                <a:avLst/>
              </a:prstGeom>
              <a:ln>
                <a:noFill/>
              </a:ln>
              <a:effectLst>
                <a:outerShdw blurRad="292100" dist="139700" dir="2700000" algn="tl" rotWithShape="0">
                  <a:srgbClr val="333333">
                    <a:alpha val="65000"/>
                  </a:srgbClr>
                </a:outerShdw>
              </a:effectLst>
            </p:spPr>
          </p:pic>
          <p:sp>
            <p:nvSpPr>
              <p:cNvPr id="16" name="Oval 15">
                <a:extLst>
                  <a:ext uri="{FF2B5EF4-FFF2-40B4-BE49-F238E27FC236}">
                    <a16:creationId xmlns:a16="http://schemas.microsoft.com/office/drawing/2014/main" id="{D3FA405B-C262-3DF3-469D-BC4B54E19E7F}"/>
                  </a:ext>
                </a:extLst>
              </p:cNvPr>
              <p:cNvSpPr/>
              <p:nvPr/>
            </p:nvSpPr>
            <p:spPr>
              <a:xfrm>
                <a:off x="2483768" y="2499742"/>
                <a:ext cx="468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9" name="Graphic 18" descr="Office worker female with solid fill">
              <a:extLst>
                <a:ext uri="{FF2B5EF4-FFF2-40B4-BE49-F238E27FC236}">
                  <a16:creationId xmlns:a16="http://schemas.microsoft.com/office/drawing/2014/main" id="{613EB613-AE81-2866-725A-D94E7D176A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3768" y="2467992"/>
              <a:ext cx="534608" cy="534608"/>
            </a:xfrm>
            <a:prstGeom prst="rect">
              <a:avLst/>
            </a:prstGeom>
            <a:effectLst>
              <a:outerShdw blurRad="292100" dist="139700" dir="2700000" algn="tl" rotWithShape="0">
                <a:srgbClr val="333333">
                  <a:alpha val="65000"/>
                </a:srgbClr>
              </a:outerShdw>
            </a:effectLst>
          </p:spPr>
        </p:pic>
      </p:gr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5" name="Picture 24" descr="Diagram&#10;&#10;Description automatically generated">
            <a:extLst>
              <a:ext uri="{FF2B5EF4-FFF2-40B4-BE49-F238E27FC236}">
                <a16:creationId xmlns:a16="http://schemas.microsoft.com/office/drawing/2014/main" id="{E66A4FDA-21E2-3718-54E3-A77A5D5CA6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624" y="2139702"/>
            <a:ext cx="1002934" cy="1565117"/>
          </a:xfrm>
          <a:prstGeom prst="rect">
            <a:avLst/>
          </a:prstGeom>
          <a:ln>
            <a:noFill/>
          </a:ln>
          <a:effectLst>
            <a:outerShdw blurRad="292100" dist="139700" dir="2700000" algn="tl" rotWithShape="0">
              <a:srgbClr val="333333">
                <a:alpha val="65000"/>
              </a:srgbClr>
            </a:outerShdw>
          </a:effectLst>
        </p:spPr>
      </p:pic>
      <p:pic>
        <p:nvPicPr>
          <p:cNvPr id="27" name="Picture 26" descr="Graphical user interface, website&#10;&#10;Description automatically generated">
            <a:extLst>
              <a:ext uri="{FF2B5EF4-FFF2-40B4-BE49-F238E27FC236}">
                <a16:creationId xmlns:a16="http://schemas.microsoft.com/office/drawing/2014/main" id="{9D024758-92BF-B3B6-DE7E-D7FDF0C8E2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257" y="3601059"/>
            <a:ext cx="1546844" cy="1392764"/>
          </a:xfrm>
          <a:prstGeom prst="rect">
            <a:avLst/>
          </a:prstGeom>
          <a:ln>
            <a:noFill/>
          </a:ln>
          <a:effectLst>
            <a:outerShdw blurRad="292100" dist="139700" dir="2700000" algn="tl" rotWithShape="0">
              <a:srgbClr val="333333">
                <a:alpha val="65000"/>
              </a:srgbClr>
            </a:outerShdw>
          </a:effectLst>
        </p:spPr>
      </p:pic>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579274" cy="2635312"/>
            <a:chOff x="1178547" y="-1194221"/>
            <a:chExt cx="1579274"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483994" y="1023771"/>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0559" y="-20538"/>
            <a:ext cx="914400" cy="914400"/>
          </a:xfrm>
          <a:prstGeom prst="rect">
            <a:avLst/>
          </a:prstGeom>
        </p:spPr>
      </p:pic>
    </p:spTree>
    <p:extLst>
      <p:ext uri="{BB962C8B-B14F-4D97-AF65-F5344CB8AC3E}">
        <p14:creationId xmlns:p14="http://schemas.microsoft.com/office/powerpoint/2010/main" val="305285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5 FMF  - Untangling the helix - Nov 2015 - FINAL-2JC_9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92049</TotalTime>
  <Words>4341</Words>
  <Application>Microsoft Office PowerPoint</Application>
  <PresentationFormat>On-screen Show (16:9)</PresentationFormat>
  <Paragraphs>307</Paragraphs>
  <Slides>38</Slides>
  <Notes>32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3" baseType="lpstr">
      <vt:lpstr>Arial</vt:lpstr>
      <vt:lpstr>BlinkMacSystemFont</vt:lpstr>
      <vt:lpstr>Broadway</vt:lpstr>
      <vt:lpstr>Calibri</vt:lpstr>
      <vt:lpstr>Cambria</vt:lpstr>
      <vt:lpstr>Courier New</vt:lpstr>
      <vt:lpstr>Forte</vt:lpstr>
      <vt:lpstr>Ink Free</vt:lpstr>
      <vt:lpstr>myriad-pro</vt:lpstr>
      <vt:lpstr>Optima-Bold</vt:lpstr>
      <vt:lpstr>Source Sans Pro Web</vt:lpstr>
      <vt:lpstr>Symbol</vt:lpstr>
      <vt:lpstr>Times New Roman</vt:lpstr>
      <vt:lpstr>2015 FMF  - Untangling the helix - Nov 2015 - FINAL-2JC_94</vt:lpstr>
      <vt:lpstr>Bitmap Image</vt:lpstr>
      <vt:lpstr>Disclaimer</vt:lpstr>
      <vt:lpstr>PowerPoint Presentation</vt:lpstr>
      <vt:lpstr>Genomics in your practice: Case-based pearls for everyday encounters with direct-to-consumer testing and Alzheimer disease</vt:lpstr>
      <vt:lpstr>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Untangling the helix 2015:  Genomics for primary care providers</dc:title>
  <dc:creator>Shawna</dc:creator>
  <cp:lastModifiedBy>Shawna M</cp:lastModifiedBy>
  <cp:revision>705</cp:revision>
  <cp:lastPrinted>2017-06-07T21:03:15Z</cp:lastPrinted>
  <dcterms:created xsi:type="dcterms:W3CDTF">2015-11-06T17:02:31Z</dcterms:created>
  <dcterms:modified xsi:type="dcterms:W3CDTF">2023-01-24T18:42:00Z</dcterms:modified>
</cp:coreProperties>
</file>