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927" r:id="rId2"/>
    <p:sldId id="1006" r:id="rId3"/>
    <p:sldId id="1197" r:id="rId4"/>
    <p:sldId id="1187" r:id="rId5"/>
    <p:sldId id="1188" r:id="rId6"/>
    <p:sldId id="1189" r:id="rId7"/>
    <p:sldId id="1191" r:id="rId8"/>
    <p:sldId id="1186" r:id="rId9"/>
    <p:sldId id="1180" r:id="rId10"/>
    <p:sldId id="1245" r:id="rId11"/>
    <p:sldId id="1249" r:id="rId12"/>
    <p:sldId id="1181" r:id="rId13"/>
    <p:sldId id="1279" r:id="rId14"/>
    <p:sldId id="1280" r:id="rId15"/>
    <p:sldId id="1203" r:id="rId16"/>
    <p:sldId id="1205" r:id="rId17"/>
    <p:sldId id="1218" r:id="rId18"/>
    <p:sldId id="1281" r:id="rId19"/>
    <p:sldId id="1292" r:id="rId20"/>
    <p:sldId id="1230" r:id="rId21"/>
    <p:sldId id="1240" r:id="rId22"/>
    <p:sldId id="1219" r:id="rId23"/>
    <p:sldId id="1224" r:id="rId24"/>
    <p:sldId id="1209" r:id="rId25"/>
    <p:sldId id="1293" r:id="rId26"/>
    <p:sldId id="1250" r:id="rId27"/>
    <p:sldId id="1214" r:id="rId28"/>
    <p:sldId id="1212" r:id="rId29"/>
    <p:sldId id="1215" r:id="rId30"/>
    <p:sldId id="1217" r:id="rId31"/>
    <p:sldId id="1216" r:id="rId32"/>
    <p:sldId id="1237" r:id="rId33"/>
    <p:sldId id="1220" r:id="rId34"/>
    <p:sldId id="1277" r:id="rId35"/>
    <p:sldId id="1235" r:id="rId36"/>
    <p:sldId id="1236" r:id="rId37"/>
    <p:sldId id="1222" r:id="rId38"/>
    <p:sldId id="1246" r:id="rId39"/>
    <p:sldId id="1276" r:id="rId40"/>
    <p:sldId id="1290" r:id="rId41"/>
    <p:sldId id="1291" r:id="rId42"/>
    <p:sldId id="1283" r:id="rId43"/>
    <p:sldId id="1284" r:id="rId44"/>
    <p:sldId id="1285" r:id="rId45"/>
    <p:sldId id="1286" r:id="rId46"/>
    <p:sldId id="1287" r:id="rId47"/>
    <p:sldId id="1288" r:id="rId48"/>
    <p:sldId id="1260" r:id="rId49"/>
    <p:sldId id="1278" r:id="rId50"/>
    <p:sldId id="1195" r:id="rId51"/>
    <p:sldId id="1262" r:id="rId52"/>
    <p:sldId id="1264" r:id="rId53"/>
    <p:sldId id="1265" r:id="rId54"/>
    <p:sldId id="1266" r:id="rId55"/>
    <p:sldId id="1272" r:id="rId56"/>
    <p:sldId id="1244" r:id="rId57"/>
    <p:sldId id="1268" r:id="rId58"/>
    <p:sldId id="1270" r:id="rId59"/>
    <p:sldId id="1282" r:id="rId60"/>
  </p:sldIdLst>
  <p:sldSz cx="9144000" cy="5143500" type="screen16x9"/>
  <p:notesSz cx="6858000" cy="9296400"/>
  <p:defaultTextStyle>
    <a:defPPr>
      <a:defRPr lang="en-CA"/>
    </a:defPPr>
    <a:lvl1pPr algn="l" rtl="0" fontAlgn="base">
      <a:spcBef>
        <a:spcPct val="0"/>
      </a:spcBef>
      <a:spcAft>
        <a:spcPct val="0"/>
      </a:spcAft>
      <a:defRPr kern="1200">
        <a:solidFill>
          <a:schemeClr val="tx1"/>
        </a:solidFill>
        <a:latin typeface="Calibri" pitchFamily="-1" charset="0"/>
        <a:ea typeface="+mn-ea"/>
        <a:cs typeface="Arial" charset="0"/>
      </a:defRPr>
    </a:lvl1pPr>
    <a:lvl2pPr marL="457200" algn="l" rtl="0" fontAlgn="base">
      <a:spcBef>
        <a:spcPct val="0"/>
      </a:spcBef>
      <a:spcAft>
        <a:spcPct val="0"/>
      </a:spcAft>
      <a:defRPr kern="1200">
        <a:solidFill>
          <a:schemeClr val="tx1"/>
        </a:solidFill>
        <a:latin typeface="Calibri" pitchFamily="-1" charset="0"/>
        <a:ea typeface="+mn-ea"/>
        <a:cs typeface="Arial" charset="0"/>
      </a:defRPr>
    </a:lvl2pPr>
    <a:lvl3pPr marL="914400" algn="l" rtl="0" fontAlgn="base">
      <a:spcBef>
        <a:spcPct val="0"/>
      </a:spcBef>
      <a:spcAft>
        <a:spcPct val="0"/>
      </a:spcAft>
      <a:defRPr kern="1200">
        <a:solidFill>
          <a:schemeClr val="tx1"/>
        </a:solidFill>
        <a:latin typeface="Calibri" pitchFamily="-1" charset="0"/>
        <a:ea typeface="+mn-ea"/>
        <a:cs typeface="Arial" charset="0"/>
      </a:defRPr>
    </a:lvl3pPr>
    <a:lvl4pPr marL="1371600" algn="l" rtl="0" fontAlgn="base">
      <a:spcBef>
        <a:spcPct val="0"/>
      </a:spcBef>
      <a:spcAft>
        <a:spcPct val="0"/>
      </a:spcAft>
      <a:defRPr kern="1200">
        <a:solidFill>
          <a:schemeClr val="tx1"/>
        </a:solidFill>
        <a:latin typeface="Calibri" pitchFamily="-1" charset="0"/>
        <a:ea typeface="+mn-ea"/>
        <a:cs typeface="Arial" charset="0"/>
      </a:defRPr>
    </a:lvl4pPr>
    <a:lvl5pPr marL="1828800" algn="l" rtl="0" fontAlgn="base">
      <a:spcBef>
        <a:spcPct val="0"/>
      </a:spcBef>
      <a:spcAft>
        <a:spcPct val="0"/>
      </a:spcAft>
      <a:defRPr kern="1200">
        <a:solidFill>
          <a:schemeClr val="tx1"/>
        </a:solidFill>
        <a:latin typeface="Calibri" pitchFamily="-1" charset="0"/>
        <a:ea typeface="+mn-ea"/>
        <a:cs typeface="Arial" charset="0"/>
      </a:defRPr>
    </a:lvl5pPr>
    <a:lvl6pPr marL="2286000" algn="l" defTabSz="914400" rtl="0" eaLnBrk="1" latinLnBrk="0" hangingPunct="1">
      <a:defRPr kern="1200">
        <a:solidFill>
          <a:schemeClr val="tx1"/>
        </a:solidFill>
        <a:latin typeface="Calibri" pitchFamily="-1" charset="0"/>
        <a:ea typeface="+mn-ea"/>
        <a:cs typeface="Arial" charset="0"/>
      </a:defRPr>
    </a:lvl6pPr>
    <a:lvl7pPr marL="2743200" algn="l" defTabSz="914400" rtl="0" eaLnBrk="1" latinLnBrk="0" hangingPunct="1">
      <a:defRPr kern="1200">
        <a:solidFill>
          <a:schemeClr val="tx1"/>
        </a:solidFill>
        <a:latin typeface="Calibri" pitchFamily="-1" charset="0"/>
        <a:ea typeface="+mn-ea"/>
        <a:cs typeface="Arial" charset="0"/>
      </a:defRPr>
    </a:lvl7pPr>
    <a:lvl8pPr marL="3200400" algn="l" defTabSz="914400" rtl="0" eaLnBrk="1" latinLnBrk="0" hangingPunct="1">
      <a:defRPr kern="1200">
        <a:solidFill>
          <a:schemeClr val="tx1"/>
        </a:solidFill>
        <a:latin typeface="Calibri" pitchFamily="-1" charset="0"/>
        <a:ea typeface="+mn-ea"/>
        <a:cs typeface="Arial" charset="0"/>
      </a:defRPr>
    </a:lvl8pPr>
    <a:lvl9pPr marL="3657600" algn="l" defTabSz="914400" rtl="0" eaLnBrk="1" latinLnBrk="0" hangingPunct="1">
      <a:defRPr kern="1200">
        <a:solidFill>
          <a:schemeClr val="tx1"/>
        </a:solidFill>
        <a:latin typeface="Calibri" pitchFamily="-1"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0000"/>
    <a:srgbClr val="33CC33"/>
    <a:srgbClr val="C0504D"/>
    <a:srgbClr val="7F7F7F"/>
    <a:srgbClr val="FFCC00"/>
    <a:srgbClr val="A50021"/>
    <a:srgbClr val="EBF6F9"/>
    <a:srgbClr val="0025C0"/>
    <a:srgbClr val="F6FB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74911" autoAdjust="0"/>
  </p:normalViewPr>
  <p:slideViewPr>
    <p:cSldViewPr>
      <p:cViewPr varScale="1">
        <p:scale>
          <a:sx n="84" d="100"/>
          <a:sy n="84" d="100"/>
        </p:scale>
        <p:origin x="1518" y="78"/>
      </p:cViewPr>
      <p:guideLst>
        <p:guide orient="horz" pos="1620"/>
        <p:guide pos="2880"/>
      </p:guideLst>
    </p:cSldViewPr>
  </p:slideViewPr>
  <p:notesTextViewPr>
    <p:cViewPr>
      <p:scale>
        <a:sx n="75" d="100"/>
        <a:sy n="75" d="100"/>
      </p:scale>
      <p:origin x="0" y="0"/>
    </p:cViewPr>
  </p:notesTextViewPr>
  <p:sorterViewPr>
    <p:cViewPr>
      <p:scale>
        <a:sx n="60" d="100"/>
        <a:sy n="60" d="100"/>
      </p:scale>
      <p:origin x="0" y="185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9.4109843560293116E-2"/>
          <c:y val="2.3241790569506222E-3"/>
          <c:w val="0.55866989672087708"/>
          <c:h val="0.7327194084506784"/>
        </c:manualLayout>
      </c:layout>
      <c:pie3DChart>
        <c:varyColors val="1"/>
        <c:ser>
          <c:idx val="0"/>
          <c:order val="0"/>
          <c:tx>
            <c:strRef>
              <c:f>Sheet1!$B$1</c:f>
              <c:strCache>
                <c:ptCount val="1"/>
                <c:pt idx="0">
                  <c:v>Sales</c:v>
                </c:pt>
              </c:strCache>
            </c:strRef>
          </c:tx>
          <c:explosion val="25"/>
          <c:dPt>
            <c:idx val="0"/>
            <c:bubble3D val="0"/>
            <c:spPr>
              <a:solidFill>
                <a:srgbClr val="00B0F0"/>
              </a:solidFill>
            </c:spPr>
            <c:extLst>
              <c:ext xmlns:c16="http://schemas.microsoft.com/office/drawing/2014/chart" uri="{C3380CC4-5D6E-409C-BE32-E72D297353CC}">
                <c16:uniqueId val="{00000001-3B29-40D6-9602-D0F5D344369A}"/>
              </c:ext>
            </c:extLst>
          </c:dPt>
          <c:dPt>
            <c:idx val="1"/>
            <c:bubble3D val="0"/>
            <c:spPr>
              <a:solidFill>
                <a:schemeClr val="accent2"/>
              </a:solidFill>
            </c:spPr>
            <c:extLst>
              <c:ext xmlns:c16="http://schemas.microsoft.com/office/drawing/2014/chart" uri="{C3380CC4-5D6E-409C-BE32-E72D297353CC}">
                <c16:uniqueId val="{00000003-3B29-40D6-9602-D0F5D344369A}"/>
              </c:ext>
            </c:extLst>
          </c:dPt>
          <c:dPt>
            <c:idx val="2"/>
            <c:bubble3D val="0"/>
            <c:spPr>
              <a:solidFill>
                <a:srgbClr val="33CC33"/>
              </a:solidFill>
            </c:spPr>
            <c:extLst>
              <c:ext xmlns:c16="http://schemas.microsoft.com/office/drawing/2014/chart" uri="{C3380CC4-5D6E-409C-BE32-E72D297353CC}">
                <c16:uniqueId val="{00000005-3B29-40D6-9602-D0F5D344369A}"/>
              </c:ext>
            </c:extLst>
          </c:dPt>
          <c:cat>
            <c:strRef>
              <c:f>Sheet1!$A$2:$A$4</c:f>
              <c:strCache>
                <c:ptCount val="3"/>
                <c:pt idx="0">
                  <c:v>Sporadic</c:v>
                </c:pt>
                <c:pt idx="1">
                  <c:v>Familial</c:v>
                </c:pt>
                <c:pt idx="2">
                  <c:v>Hereditary</c:v>
                </c:pt>
              </c:strCache>
            </c:strRef>
          </c:cat>
          <c:val>
            <c:numRef>
              <c:f>Sheet1!$B$2:$B$4</c:f>
              <c:numCache>
                <c:formatCode>General</c:formatCode>
                <c:ptCount val="3"/>
                <c:pt idx="0">
                  <c:v>80</c:v>
                </c:pt>
                <c:pt idx="1">
                  <c:v>15</c:v>
                </c:pt>
                <c:pt idx="2">
                  <c:v>5</c:v>
                </c:pt>
              </c:numCache>
            </c:numRef>
          </c:val>
          <c:extLst>
            <c:ext xmlns:c16="http://schemas.microsoft.com/office/drawing/2014/chart" uri="{C3380CC4-5D6E-409C-BE32-E72D297353CC}">
              <c16:uniqueId val="{00000006-3B29-40D6-9602-D0F5D344369A}"/>
            </c:ext>
          </c:extLst>
        </c:ser>
        <c:dLbls>
          <c:showLegendKey val="0"/>
          <c:showVal val="0"/>
          <c:showCatName val="0"/>
          <c:showSerName val="0"/>
          <c:showPercent val="0"/>
          <c:showBubbleSize val="0"/>
          <c:showLeaderLines val="1"/>
        </c:dLbls>
      </c:pie3DChart>
    </c:plotArea>
    <c:legend>
      <c:legendPos val="r"/>
      <c:layout>
        <c:manualLayout>
          <c:xMode val="edge"/>
          <c:yMode val="edge"/>
          <c:x val="0.67194363553622249"/>
          <c:y val="0.23822121609466546"/>
          <c:w val="0.21714854254892929"/>
          <c:h val="0.19352414172368074"/>
        </c:manualLayout>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0.44231</cdr:x>
      <cdr:y>0.34263</cdr:y>
    </cdr:from>
    <cdr:to>
      <cdr:x>0.6676</cdr:x>
      <cdr:y>0.39534</cdr:y>
    </cdr:to>
    <cdr:sp macro="" textlink="">
      <cdr:nvSpPr>
        <cdr:cNvPr id="2" name="TextBox 1"/>
        <cdr:cNvSpPr txBox="1"/>
      </cdr:nvSpPr>
      <cdr:spPr>
        <a:xfrm xmlns:a="http://schemas.openxmlformats.org/drawingml/2006/main">
          <a:off x="3312368" y="1872208"/>
          <a:ext cx="1687203"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solidFill>
                <a:schemeClr val="bg1"/>
              </a:solidFill>
            </a:rPr>
            <a:t>80%</a:t>
          </a:r>
        </a:p>
      </cdr:txBody>
    </cdr:sp>
  </cdr:relSizeAnchor>
  <cdr:relSizeAnchor xmlns:cdr="http://schemas.openxmlformats.org/drawingml/2006/chartDrawing">
    <cdr:from>
      <cdr:x>0.3551</cdr:x>
      <cdr:y>0.11086</cdr:y>
    </cdr:from>
    <cdr:to>
      <cdr:x>0.58039</cdr:x>
      <cdr:y>0.16357</cdr:y>
    </cdr:to>
    <cdr:sp macro="" textlink="">
      <cdr:nvSpPr>
        <cdr:cNvPr id="3" name="TextBox 1"/>
        <cdr:cNvSpPr txBox="1"/>
      </cdr:nvSpPr>
      <cdr:spPr>
        <a:xfrm xmlns:a="http://schemas.openxmlformats.org/drawingml/2006/main">
          <a:off x="2659267" y="605780"/>
          <a:ext cx="1687202" cy="2880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t>5-10%</a:t>
          </a:r>
        </a:p>
      </cdr:txBody>
    </cdr:sp>
  </cdr:relSizeAnchor>
  <cdr:relSizeAnchor xmlns:cdr="http://schemas.openxmlformats.org/drawingml/2006/chartDrawing">
    <cdr:from>
      <cdr:x>0.17308</cdr:x>
      <cdr:y>0.17131</cdr:y>
    </cdr:from>
    <cdr:to>
      <cdr:x>0.39837</cdr:x>
      <cdr:y>0.22402</cdr:y>
    </cdr:to>
    <cdr:sp macro="" textlink="">
      <cdr:nvSpPr>
        <cdr:cNvPr id="4" name="TextBox 1"/>
        <cdr:cNvSpPr txBox="1"/>
      </cdr:nvSpPr>
      <cdr:spPr>
        <a:xfrm xmlns:a="http://schemas.openxmlformats.org/drawingml/2006/main">
          <a:off x="1296144" y="936104"/>
          <a:ext cx="1687203" cy="2880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bg1"/>
              </a:solidFill>
            </a:rPr>
            <a:t>10-15%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3396406E-5A95-4E46-9390-D4456A39378A}" type="datetime1">
              <a:rPr lang="en-CA" altLang="en-US"/>
              <a:pPr/>
              <a:t>2020-10-19</a:t>
            </a:fld>
            <a:endParaRPr lang="en-CA" alt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745AC39-1851-48DC-A31F-52C45565B6A5}" type="slidenum">
              <a:rPr lang="en-CA" altLang="en-US"/>
              <a:pPr/>
              <a:t>‹#›</a:t>
            </a:fld>
            <a:endParaRPr lang="en-CA" altLang="en-US"/>
          </a:p>
        </p:txBody>
      </p:sp>
    </p:spTree>
    <p:extLst>
      <p:ext uri="{BB962C8B-B14F-4D97-AF65-F5344CB8AC3E}">
        <p14:creationId xmlns:p14="http://schemas.microsoft.com/office/powerpoint/2010/main" val="8721033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haaretz.com/israel-news/.premium-israeli-rabbinate-accused-of-using-dna-testing-to-prove-jewishness-1.6902132"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thewirecutter.com/reviews/best-dna-test/" TargetMode="External"/><Relationship Id="rId4" Type="http://schemas.openxmlformats.org/officeDocument/2006/relationships/hyperlink" Target="https://www.frontiersin.org/articles/10.3389/fmed.2019.00048/full"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geneticliteracyproject.org/glps-aggregation-of-articles-and-use-of-images-under-the-fair-use-copyright-exception/"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geneticliteracyproject.org/2019/07/26/knowledge-without-context-why-consumer-genetic-tests-can-spark-needless-fears-behavioral-changes/#.WPdeNczVIaI.twitter"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geneticliteracyproject.org/glps-aggregation-of-articles-and-use-of-images-under-the-fair-use-copyright-exception/"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geneticliteracyproject.org/2019/07/26/knowledge-without-context-why-consumer-genetic-tests-can-spark-needless-fears-behavioral-changes/#.WPdeNczVIaI.twitter"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ncbi.nlm.nih.gov/books/NBK179205/table/ch3.t2/"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Last updated Nov 2019</a:t>
            </a:r>
          </a:p>
          <a:p>
            <a:r>
              <a:rPr lang="en-US" dirty="0"/>
              <a:t>Originally developed for 2019 CFPC Family Medicine Forum and the 2019 OCFP Annual Scientific </a:t>
            </a:r>
            <a:r>
              <a:rPr lang="en-US" dirty="0" err="1"/>
              <a:t>Assmebly</a:t>
            </a:r>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a:t>
            </a:fld>
            <a:endParaRPr lang="en-CA" altLang="en-US"/>
          </a:p>
        </p:txBody>
      </p:sp>
    </p:spTree>
    <p:extLst>
      <p:ext uri="{BB962C8B-B14F-4D97-AF65-F5344CB8AC3E}">
        <p14:creationId xmlns:p14="http://schemas.microsoft.com/office/powerpoint/2010/main" val="2887869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Patient</a:t>
            </a:r>
            <a:r>
              <a:rPr lang="en-US" baseline="0" dirty="0"/>
              <a:t> facing </a:t>
            </a:r>
          </a:p>
          <a:p>
            <a:r>
              <a:rPr lang="en-US" baseline="0" dirty="0"/>
              <a:t>Online/tablet</a:t>
            </a:r>
          </a:p>
          <a:p>
            <a:r>
              <a:rPr lang="en-US" baseline="0" dirty="0"/>
              <a:t>Paper</a:t>
            </a:r>
          </a:p>
          <a:p>
            <a:r>
              <a:rPr lang="en-US" baseline="0" dirty="0"/>
              <a:t>With the patient to compliment or exclusively patient-provider</a:t>
            </a:r>
          </a:p>
          <a:p>
            <a:endParaRPr lang="en-US" dirty="0"/>
          </a:p>
          <a:p>
            <a:r>
              <a:rPr lang="en-US" dirty="0"/>
              <a:t>https://www.genomicseducation.hee.nhs.uk/wp-content/uploads/2019/06/Game-factsheet-7-Family-history.pdf</a:t>
            </a:r>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11</a:t>
            </a:fld>
            <a:endParaRPr lang="en-CA" altLang="en-US"/>
          </a:p>
        </p:txBody>
      </p:sp>
    </p:spTree>
    <p:extLst>
      <p:ext uri="{BB962C8B-B14F-4D97-AF65-F5344CB8AC3E}">
        <p14:creationId xmlns:p14="http://schemas.microsoft.com/office/powerpoint/2010/main" val="4044891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12</a:t>
            </a:fld>
            <a:endParaRPr lang="en-CA" altLang="en-US"/>
          </a:p>
        </p:txBody>
      </p:sp>
    </p:spTree>
    <p:extLst>
      <p:ext uri="{BB962C8B-B14F-4D97-AF65-F5344CB8AC3E}">
        <p14:creationId xmlns:p14="http://schemas.microsoft.com/office/powerpoint/2010/main" val="2006810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13</a:t>
            </a:fld>
            <a:endParaRPr lang="en-CA" altLang="en-US"/>
          </a:p>
        </p:txBody>
      </p:sp>
    </p:spTree>
    <p:extLst>
      <p:ext uri="{BB962C8B-B14F-4D97-AF65-F5344CB8AC3E}">
        <p14:creationId xmlns:p14="http://schemas.microsoft.com/office/powerpoint/2010/main" val="2006810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14</a:t>
            </a:fld>
            <a:endParaRPr lang="en-CA" altLang="en-US"/>
          </a:p>
        </p:txBody>
      </p:sp>
    </p:spTree>
    <p:extLst>
      <p:ext uri="{BB962C8B-B14F-4D97-AF65-F5344CB8AC3E}">
        <p14:creationId xmlns:p14="http://schemas.microsoft.com/office/powerpoint/2010/main" val="2006810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15</a:t>
            </a:fld>
            <a:endParaRPr lang="en-CA" altLang="en-US"/>
          </a:p>
        </p:txBody>
      </p:sp>
    </p:spTree>
    <p:extLst>
      <p:ext uri="{BB962C8B-B14F-4D97-AF65-F5344CB8AC3E}">
        <p14:creationId xmlns:p14="http://schemas.microsoft.com/office/powerpoint/2010/main" val="345432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16</a:t>
            </a:fld>
            <a:endParaRPr lang="en-CA" altLang="en-US"/>
          </a:p>
        </p:txBody>
      </p:sp>
    </p:spTree>
    <p:extLst>
      <p:ext uri="{BB962C8B-B14F-4D97-AF65-F5344CB8AC3E}">
        <p14:creationId xmlns:p14="http://schemas.microsoft.com/office/powerpoint/2010/main" val="3023895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CA" sz="1200" b="1" i="0" kern="1200" dirty="0">
                <a:solidFill>
                  <a:schemeClr val="tx1"/>
                </a:solidFill>
                <a:effectLst/>
                <a:latin typeface="+mn-lt"/>
                <a:ea typeface="ＭＳ Ｐゴシック" pitchFamily="-1" charset="-128"/>
                <a:cs typeface="+mn-cs"/>
              </a:rPr>
              <a:t>n February of this year,</a:t>
            </a:r>
            <a:r>
              <a:rPr lang="en-CA" sz="1200" b="0" i="0" kern="1200" dirty="0">
                <a:solidFill>
                  <a:schemeClr val="tx1"/>
                </a:solidFill>
                <a:effectLst/>
                <a:latin typeface="+mn-lt"/>
                <a:ea typeface="ＭＳ Ｐゴシック" pitchFamily="-1" charset="-128"/>
                <a:cs typeface="+mn-cs"/>
              </a:rPr>
              <a:t> the Israeli newspaper </a:t>
            </a:r>
            <a:r>
              <a:rPr lang="en-CA" sz="1200" b="0" i="0" kern="1200" dirty="0" err="1">
                <a:solidFill>
                  <a:schemeClr val="tx1"/>
                </a:solidFill>
                <a:effectLst/>
                <a:latin typeface="+mn-lt"/>
                <a:ea typeface="ＭＳ Ｐゴシック" pitchFamily="-1" charset="-128"/>
                <a:cs typeface="+mn-cs"/>
              </a:rPr>
              <a:t>Haaretz</a:t>
            </a:r>
            <a:r>
              <a:rPr lang="en-CA" sz="1200" b="0" i="0" kern="1200" dirty="0">
                <a:solidFill>
                  <a:schemeClr val="tx1"/>
                </a:solidFill>
                <a:effectLst/>
                <a:latin typeface="+mn-lt"/>
                <a:ea typeface="ＭＳ Ｐゴシック" pitchFamily="-1" charset="-128"/>
                <a:cs typeface="+mn-cs"/>
              </a:rPr>
              <a:t>, </a:t>
            </a:r>
            <a:r>
              <a:rPr lang="en-CA" sz="1200" b="0" i="0" u="none" strike="noStrike" kern="1200" dirty="0">
                <a:solidFill>
                  <a:schemeClr val="tx1"/>
                </a:solidFill>
                <a:effectLst/>
                <a:latin typeface="+mn-lt"/>
                <a:ea typeface="ＭＳ Ｐゴシック" pitchFamily="-1" charset="-128"/>
                <a:cs typeface="+mn-cs"/>
                <a:hlinkClick r:id="rId3"/>
              </a:rPr>
              <a:t>reported</a:t>
            </a:r>
            <a:r>
              <a:rPr lang="en-CA" sz="1200" b="0" i="0" kern="1200" dirty="0">
                <a:solidFill>
                  <a:schemeClr val="tx1"/>
                </a:solidFill>
                <a:effectLst/>
                <a:latin typeface="+mn-lt"/>
                <a:ea typeface="ＭＳ Ｐゴシック" pitchFamily="-1" charset="-128"/>
                <a:cs typeface="+mn-cs"/>
              </a:rPr>
              <a:t> that the Chief Rabbinate of Israel, the peak religious authority in the country, had been requesting DNA tests to confirm Jewishness before issuing some marriage licenses.</a:t>
            </a:r>
          </a:p>
          <a:p>
            <a:endParaRPr lang="en-CA" sz="1200" b="0" i="0" kern="1200" dirty="0">
              <a:solidFill>
                <a:schemeClr val="tx1"/>
              </a:solidFill>
              <a:effectLst/>
              <a:latin typeface="+mn-lt"/>
              <a:ea typeface="ＭＳ Ｐゴシック" pitchFamily="-1" charset="-128"/>
              <a:cs typeface="+mn-cs"/>
            </a:endParaRPr>
          </a:p>
          <a:p>
            <a:r>
              <a:rPr lang="en-CA" dirty="0">
                <a:hlinkClick r:id="rId4"/>
              </a:rPr>
              <a:t>https://www.frontiersin.org/articles/10.3389/fmed.2019.00048/full</a:t>
            </a:r>
            <a:endParaRPr lang="en-CA" dirty="0"/>
          </a:p>
          <a:p>
            <a:endParaRPr lang="en-CA" dirty="0"/>
          </a:p>
          <a:p>
            <a:r>
              <a:rPr lang="en-CA" dirty="0">
                <a:hlinkClick r:id="rId5"/>
              </a:rPr>
              <a:t>https://thewirecutter.com/reviews/best-dna-test/</a:t>
            </a:r>
            <a:endParaRPr lang="en-CA" dirty="0"/>
          </a:p>
          <a:p>
            <a:r>
              <a:rPr lang="en-US" sz="1200" b="0" i="0" kern="1200" dirty="0">
                <a:solidFill>
                  <a:schemeClr val="tx1"/>
                </a:solidFill>
                <a:effectLst/>
                <a:latin typeface="+mn-lt"/>
                <a:ea typeface="ＭＳ Ｐゴシック" pitchFamily="-1" charset="-128"/>
                <a:cs typeface="+mn-cs"/>
              </a:rPr>
              <a:t>Dr. Lawrence Brody, director of the Division of Genomics and Society at the National Institutes of Health. “There’s no single gene variant that makes you Tunisian; almost any variant that you’ll find in Tunisia you’ll also find in Argentina,” he noted. DNA tests simply look at how often these variations occur. “Let’s say there are 27 variants I find in Tunisia which occur in 1 percent of Tunisians,” Brody explained, “but those same variants are found in 50 percent of Argentines. If a DNA test shows I have 17 of those variants, it’s more likely that I’m an Argentine than a Tunisian.” </a:t>
            </a:r>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17</a:t>
            </a:fld>
            <a:endParaRPr lang="en-CA" altLang="en-US"/>
          </a:p>
        </p:txBody>
      </p:sp>
    </p:spTree>
    <p:extLst>
      <p:ext uri="{BB962C8B-B14F-4D97-AF65-F5344CB8AC3E}">
        <p14:creationId xmlns:p14="http://schemas.microsoft.com/office/powerpoint/2010/main" val="3994865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18</a:t>
            </a:fld>
            <a:endParaRPr lang="en-CA" altLang="en-US"/>
          </a:p>
        </p:txBody>
      </p:sp>
    </p:spTree>
    <p:extLst>
      <p:ext uri="{BB962C8B-B14F-4D97-AF65-F5344CB8AC3E}">
        <p14:creationId xmlns:p14="http://schemas.microsoft.com/office/powerpoint/2010/main" val="3994865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19</a:t>
            </a:fld>
            <a:endParaRPr lang="en-CA" altLang="en-US"/>
          </a:p>
        </p:txBody>
      </p:sp>
    </p:spTree>
    <p:extLst>
      <p:ext uri="{BB962C8B-B14F-4D97-AF65-F5344CB8AC3E}">
        <p14:creationId xmlns:p14="http://schemas.microsoft.com/office/powerpoint/2010/main" val="185674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cap="none" normalizeH="0" baseline="0" dirty="0">
                <a:ln>
                  <a:noFill/>
                </a:ln>
                <a:solidFill>
                  <a:schemeClr val="bg1"/>
                </a:solidFill>
                <a:effectLst/>
                <a:latin typeface="Trebuchet MS" panose="020B0603020202020204" pitchFamily="34" charset="0"/>
                <a:cs typeface="Arial" charset="0"/>
              </a:rPr>
              <a:t>6. Ashkenazi Jewish ancestry</a:t>
            </a:r>
          </a:p>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20</a:t>
            </a:fld>
            <a:endParaRPr lang="en-CA" altLang="en-US"/>
          </a:p>
        </p:txBody>
      </p:sp>
    </p:spTree>
    <p:extLst>
      <p:ext uri="{BB962C8B-B14F-4D97-AF65-F5344CB8AC3E}">
        <p14:creationId xmlns:p14="http://schemas.microsoft.com/office/powerpoint/2010/main" val="3613220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228600" indent="-228600">
              <a:buAutoNum type="arabicPeriod"/>
            </a:pPr>
            <a:r>
              <a:rPr lang="en-US" dirty="0"/>
              <a:t>How to elicit and identify family history</a:t>
            </a:r>
            <a:r>
              <a:rPr lang="en-US" baseline="0" dirty="0"/>
              <a:t> red flags</a:t>
            </a:r>
          </a:p>
          <a:p>
            <a:pPr marL="228600" indent="-228600">
              <a:buAutoNum type="arabicPeriod"/>
            </a:pPr>
            <a:r>
              <a:rPr lang="en-US" baseline="0" dirty="0"/>
              <a:t>In consultation with a specialist, know who to refer and who to reassure</a:t>
            </a:r>
            <a:endParaRPr lang="en-US"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a:t>
            </a:fld>
            <a:endParaRPr lang="en-CA" altLang="en-US"/>
          </a:p>
        </p:txBody>
      </p:sp>
    </p:spTree>
    <p:extLst>
      <p:ext uri="{BB962C8B-B14F-4D97-AF65-F5344CB8AC3E}">
        <p14:creationId xmlns:p14="http://schemas.microsoft.com/office/powerpoint/2010/main" val="948048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NFLD</a:t>
            </a:r>
            <a:r>
              <a:rPr lang="en-CA" baseline="0" dirty="0"/>
              <a:t> – </a:t>
            </a:r>
            <a:r>
              <a:rPr lang="en-CA" baseline="0" dirty="0" err="1"/>
              <a:t>Lng</a:t>
            </a:r>
            <a:r>
              <a:rPr lang="en-CA" baseline="0" dirty="0"/>
              <a:t> QT, cancer, Bardet </a:t>
            </a:r>
            <a:r>
              <a:rPr lang="en-CA" baseline="0" dirty="0" err="1"/>
              <a:t>Biedel</a:t>
            </a:r>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21</a:t>
            </a:fld>
            <a:endParaRPr lang="en-CA" altLang="en-US"/>
          </a:p>
        </p:txBody>
      </p:sp>
    </p:spTree>
    <p:extLst>
      <p:ext uri="{BB962C8B-B14F-4D97-AF65-F5344CB8AC3E}">
        <p14:creationId xmlns:p14="http://schemas.microsoft.com/office/powerpoint/2010/main" val="608056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22</a:t>
            </a:fld>
            <a:endParaRPr lang="en-CA" altLang="en-US"/>
          </a:p>
        </p:txBody>
      </p:sp>
    </p:spTree>
    <p:extLst>
      <p:ext uri="{BB962C8B-B14F-4D97-AF65-F5344CB8AC3E}">
        <p14:creationId xmlns:p14="http://schemas.microsoft.com/office/powerpoint/2010/main" val="2232047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CA" dirty="0"/>
              <a:t>Goal of prenatal/preconception counselling</a:t>
            </a:r>
            <a:r>
              <a:rPr lang="en-CA" baseline="0" dirty="0"/>
              <a:t> and screening if to facilitate informed reproductive options.  This is accomplished through </a:t>
            </a:r>
            <a:r>
              <a:rPr lang="en-CA" baseline="0" dirty="0" err="1"/>
              <a:t>FamHx</a:t>
            </a:r>
            <a:r>
              <a:rPr lang="en-CA" baseline="0" dirty="0"/>
              <a:t> and Ethnicity based screening</a:t>
            </a:r>
          </a:p>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23</a:t>
            </a:fld>
            <a:endParaRPr lang="en-CA" altLang="en-US"/>
          </a:p>
        </p:txBody>
      </p:sp>
    </p:spTree>
    <p:extLst>
      <p:ext uri="{BB962C8B-B14F-4D97-AF65-F5344CB8AC3E}">
        <p14:creationId xmlns:p14="http://schemas.microsoft.com/office/powerpoint/2010/main" val="4105681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24</a:t>
            </a:fld>
            <a:endParaRPr lang="en-CA" altLang="en-US"/>
          </a:p>
        </p:txBody>
      </p:sp>
    </p:spTree>
    <p:extLst>
      <p:ext uri="{BB962C8B-B14F-4D97-AF65-F5344CB8AC3E}">
        <p14:creationId xmlns:p14="http://schemas.microsoft.com/office/powerpoint/2010/main" val="3215626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25</a:t>
            </a:fld>
            <a:endParaRPr lang="en-CA" altLang="en-US"/>
          </a:p>
        </p:txBody>
      </p:sp>
    </p:spTree>
    <p:extLst>
      <p:ext uri="{BB962C8B-B14F-4D97-AF65-F5344CB8AC3E}">
        <p14:creationId xmlns:p14="http://schemas.microsoft.com/office/powerpoint/2010/main" val="662288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26</a:t>
            </a:fld>
            <a:endParaRPr lang="en-CA" altLang="en-US"/>
          </a:p>
        </p:txBody>
      </p:sp>
    </p:spTree>
    <p:extLst>
      <p:ext uri="{BB962C8B-B14F-4D97-AF65-F5344CB8AC3E}">
        <p14:creationId xmlns:p14="http://schemas.microsoft.com/office/powerpoint/2010/main" val="3613220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27</a:t>
            </a:fld>
            <a:endParaRPr lang="en-CA" altLang="en-US"/>
          </a:p>
        </p:txBody>
      </p:sp>
    </p:spTree>
    <p:extLst>
      <p:ext uri="{BB962C8B-B14F-4D97-AF65-F5344CB8AC3E}">
        <p14:creationId xmlns:p14="http://schemas.microsoft.com/office/powerpoint/2010/main" val="2110787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28</a:t>
            </a:fld>
            <a:endParaRPr lang="en-CA" altLang="en-US"/>
          </a:p>
        </p:txBody>
      </p:sp>
    </p:spTree>
    <p:extLst>
      <p:ext uri="{BB962C8B-B14F-4D97-AF65-F5344CB8AC3E}">
        <p14:creationId xmlns:p14="http://schemas.microsoft.com/office/powerpoint/2010/main" val="2657270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29</a:t>
            </a:fld>
            <a:endParaRPr lang="en-CA" altLang="en-US"/>
          </a:p>
        </p:txBody>
      </p:sp>
    </p:spTree>
    <p:extLst>
      <p:ext uri="{BB962C8B-B14F-4D97-AF65-F5344CB8AC3E}">
        <p14:creationId xmlns:p14="http://schemas.microsoft.com/office/powerpoint/2010/main" val="2428792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Characteristic</a:t>
            </a:r>
            <a:r>
              <a:rPr lang="en-US" baseline="0" dirty="0"/>
              <a:t> appearance: may not be apparent in young children: </a:t>
            </a:r>
            <a:r>
              <a:rPr lang="en-US" dirty="0"/>
              <a:t>large head, long face, prominent forehead and chin, protruding ears</a:t>
            </a:r>
          </a:p>
        </p:txBody>
      </p:sp>
      <p:sp>
        <p:nvSpPr>
          <p:cNvPr id="4" name="Slide Number Placeholder 3"/>
          <p:cNvSpPr>
            <a:spLocks noGrp="1"/>
          </p:cNvSpPr>
          <p:nvPr>
            <p:ph type="sldNum" sz="quarter" idx="10"/>
          </p:nvPr>
        </p:nvSpPr>
        <p:spPr/>
        <p:txBody>
          <a:bodyPr/>
          <a:lstStyle/>
          <a:p>
            <a:pPr>
              <a:defRPr/>
            </a:pPr>
            <a:fld id="{B7230257-3046-4F3A-A7C0-67159B34E902}" type="slidenum">
              <a:rPr lang="en-CA" altLang="en-US" smtClean="0"/>
              <a:pPr>
                <a:defRPr/>
              </a:pPr>
              <a:t>30</a:t>
            </a:fld>
            <a:endParaRPr lang="en-CA" altLang="en-US"/>
          </a:p>
        </p:txBody>
      </p:sp>
    </p:spTree>
    <p:extLst>
      <p:ext uri="{BB962C8B-B14F-4D97-AF65-F5344CB8AC3E}">
        <p14:creationId xmlns:p14="http://schemas.microsoft.com/office/powerpoint/2010/main" val="278690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a:t>
            </a:fld>
            <a:endParaRPr lang="en-CA" altLang="en-US"/>
          </a:p>
        </p:txBody>
      </p:sp>
    </p:spTree>
    <p:extLst>
      <p:ext uri="{BB962C8B-B14F-4D97-AF65-F5344CB8AC3E}">
        <p14:creationId xmlns:p14="http://schemas.microsoft.com/office/powerpoint/2010/main" val="640909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31</a:t>
            </a:fld>
            <a:endParaRPr lang="en-CA" altLang="en-US"/>
          </a:p>
        </p:txBody>
      </p:sp>
    </p:spTree>
    <p:extLst>
      <p:ext uri="{BB962C8B-B14F-4D97-AF65-F5344CB8AC3E}">
        <p14:creationId xmlns:p14="http://schemas.microsoft.com/office/powerpoint/2010/main" val="2519201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32</a:t>
            </a:fld>
            <a:endParaRPr lang="en-CA" altLang="en-US"/>
          </a:p>
        </p:txBody>
      </p:sp>
    </p:spTree>
    <p:extLst>
      <p:ext uri="{BB962C8B-B14F-4D97-AF65-F5344CB8AC3E}">
        <p14:creationId xmlns:p14="http://schemas.microsoft.com/office/powerpoint/2010/main" val="1005558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33</a:t>
            </a:fld>
            <a:endParaRPr lang="en-CA" altLang="en-US"/>
          </a:p>
        </p:txBody>
      </p:sp>
    </p:spTree>
    <p:extLst>
      <p:ext uri="{BB962C8B-B14F-4D97-AF65-F5344CB8AC3E}">
        <p14:creationId xmlns:p14="http://schemas.microsoft.com/office/powerpoint/2010/main" val="3201116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34</a:t>
            </a:fld>
            <a:endParaRPr lang="en-CA" altLang="en-US"/>
          </a:p>
        </p:txBody>
      </p:sp>
    </p:spTree>
    <p:extLst>
      <p:ext uri="{BB962C8B-B14F-4D97-AF65-F5344CB8AC3E}">
        <p14:creationId xmlns:p14="http://schemas.microsoft.com/office/powerpoint/2010/main" val="1601000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35</a:t>
            </a:fld>
            <a:endParaRPr lang="en-CA" altLang="en-US"/>
          </a:p>
        </p:txBody>
      </p:sp>
    </p:spTree>
    <p:extLst>
      <p:ext uri="{BB962C8B-B14F-4D97-AF65-F5344CB8AC3E}">
        <p14:creationId xmlns:p14="http://schemas.microsoft.com/office/powerpoint/2010/main" val="3578090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36</a:t>
            </a:fld>
            <a:endParaRPr lang="en-CA" altLang="en-US"/>
          </a:p>
        </p:txBody>
      </p:sp>
    </p:spTree>
    <p:extLst>
      <p:ext uri="{BB962C8B-B14F-4D97-AF65-F5344CB8AC3E}">
        <p14:creationId xmlns:p14="http://schemas.microsoft.com/office/powerpoint/2010/main" val="829326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37</a:t>
            </a:fld>
            <a:endParaRPr lang="en-CA" altLang="en-US"/>
          </a:p>
        </p:txBody>
      </p:sp>
    </p:spTree>
    <p:extLst>
      <p:ext uri="{BB962C8B-B14F-4D97-AF65-F5344CB8AC3E}">
        <p14:creationId xmlns:p14="http://schemas.microsoft.com/office/powerpoint/2010/main" val="1276100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38</a:t>
            </a:fld>
            <a:endParaRPr lang="en-CA" altLang="en-US"/>
          </a:p>
        </p:txBody>
      </p:sp>
    </p:spTree>
    <p:extLst>
      <p:ext uri="{BB962C8B-B14F-4D97-AF65-F5344CB8AC3E}">
        <p14:creationId xmlns:p14="http://schemas.microsoft.com/office/powerpoint/2010/main" val="1466737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pitchFamily="-1" charset="-128"/>
                <a:cs typeface="+mn-cs"/>
              </a:rPr>
              <a:t>IBIS:</a:t>
            </a:r>
            <a:r>
              <a:rPr lang="en-US" sz="1200" b="0" i="0" kern="1200" baseline="0" dirty="0">
                <a:solidFill>
                  <a:schemeClr val="tx1"/>
                </a:solidFill>
                <a:effectLst/>
                <a:latin typeface="+mn-lt"/>
                <a:ea typeface="ＭＳ Ｐゴシック" pitchFamily="-1" charset="-128"/>
                <a:cs typeface="+mn-cs"/>
              </a:rPr>
              <a:t> </a:t>
            </a:r>
            <a:r>
              <a:rPr lang="en-US" sz="1200" b="0" i="0" kern="1200" dirty="0">
                <a:solidFill>
                  <a:schemeClr val="tx1"/>
                </a:solidFill>
                <a:effectLst/>
                <a:latin typeface="+mn-lt"/>
                <a:ea typeface="ＭＳ Ｐゴシック" pitchFamily="-1" charset="-128"/>
                <a:cs typeface="+mn-cs"/>
              </a:rPr>
              <a:t>The </a:t>
            </a:r>
            <a:r>
              <a:rPr lang="en-US" sz="1200" b="0" i="0" kern="1200" dirty="0" err="1">
                <a:solidFill>
                  <a:schemeClr val="tx1"/>
                </a:solidFill>
                <a:effectLst/>
                <a:latin typeface="+mn-lt"/>
                <a:ea typeface="ＭＳ Ｐゴシック" pitchFamily="-1" charset="-128"/>
                <a:cs typeface="+mn-cs"/>
              </a:rPr>
              <a:t>Tyrer-Cuzick</a:t>
            </a:r>
            <a:r>
              <a:rPr lang="en-US" sz="1200" b="0" i="0" kern="1200" dirty="0">
                <a:solidFill>
                  <a:schemeClr val="tx1"/>
                </a:solidFill>
                <a:effectLst/>
                <a:latin typeface="+mn-lt"/>
                <a:ea typeface="ＭＳ Ｐゴシック" pitchFamily="-1" charset="-128"/>
                <a:cs typeface="+mn-cs"/>
              </a:rPr>
              <a:t> model is a breast cancer risk assessment tool incorporating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family history,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endogenous hormonal factors,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benign disease,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risk factors such as age and body mass index,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genetic factors (including BRCA) into a single statistical model. </a:t>
            </a:r>
          </a:p>
          <a:p>
            <a:r>
              <a:rPr lang="en-US" sz="1200" b="0" i="0" kern="1200" dirty="0">
                <a:solidFill>
                  <a:schemeClr val="tx1"/>
                </a:solidFill>
                <a:effectLst/>
                <a:latin typeface="+mn-lt"/>
                <a:ea typeface="ＭＳ Ｐゴシック" pitchFamily="-1" charset="-128"/>
                <a:cs typeface="+mn-cs"/>
              </a:rPr>
              <a:t>The </a:t>
            </a:r>
            <a:r>
              <a:rPr lang="en-US" sz="1200" b="0" i="0" kern="1200" dirty="0" err="1">
                <a:solidFill>
                  <a:schemeClr val="tx1"/>
                </a:solidFill>
                <a:effectLst/>
                <a:latin typeface="+mn-lt"/>
                <a:ea typeface="ＭＳ Ｐゴシック" pitchFamily="-1" charset="-128"/>
                <a:cs typeface="+mn-cs"/>
              </a:rPr>
              <a:t>Tyrer-Cuzick</a:t>
            </a:r>
            <a:r>
              <a:rPr lang="en-US" sz="1200" b="0" i="0" kern="1200" dirty="0">
                <a:solidFill>
                  <a:schemeClr val="tx1"/>
                </a:solidFill>
                <a:effectLst/>
                <a:latin typeface="+mn-lt"/>
                <a:ea typeface="ＭＳ Ｐゴシック" pitchFamily="-1" charset="-128"/>
                <a:cs typeface="+mn-cs"/>
              </a:rPr>
              <a:t> model has been shown in independent studies to be the most consistently accurate when compared with other available risk assessment models. The model has been incorporated into a computer </a:t>
            </a:r>
            <a:r>
              <a:rPr lang="en-US" sz="1200" b="0" i="0" kern="1200" dirty="0" err="1">
                <a:solidFill>
                  <a:schemeClr val="tx1"/>
                </a:solidFill>
                <a:effectLst/>
                <a:latin typeface="+mn-lt"/>
                <a:ea typeface="ＭＳ Ｐゴシック" pitchFamily="-1" charset="-128"/>
                <a:cs typeface="+mn-cs"/>
              </a:rPr>
              <a:t>programme</a:t>
            </a:r>
            <a:r>
              <a:rPr lang="en-US" sz="1200" b="0" i="0" kern="1200" dirty="0">
                <a:solidFill>
                  <a:schemeClr val="tx1"/>
                </a:solidFill>
                <a:effectLst/>
                <a:latin typeface="+mn-lt"/>
                <a:ea typeface="ＭＳ Ｐゴシック" pitchFamily="-1" charset="-128"/>
                <a:cs typeface="+mn-cs"/>
              </a:rPr>
              <a:t>, the IBIS software that gives a </a:t>
            </a:r>
            <a:r>
              <a:rPr lang="en-US" sz="1200" b="0" i="0" kern="1200" dirty="0" err="1">
                <a:solidFill>
                  <a:schemeClr val="tx1"/>
                </a:solidFill>
                <a:effectLst/>
                <a:latin typeface="+mn-lt"/>
                <a:ea typeface="ＭＳ Ｐゴシック" pitchFamily="-1" charset="-128"/>
                <a:cs typeface="+mn-cs"/>
              </a:rPr>
              <a:t>personalised</a:t>
            </a:r>
            <a:r>
              <a:rPr lang="en-US" sz="1200" b="0" i="0" kern="1200" dirty="0">
                <a:solidFill>
                  <a:schemeClr val="tx1"/>
                </a:solidFill>
                <a:effectLst/>
                <a:latin typeface="+mn-lt"/>
                <a:ea typeface="ＭＳ Ｐゴシック" pitchFamily="-1" charset="-128"/>
                <a:cs typeface="+mn-cs"/>
              </a:rPr>
              <a:t> risk estimate. IBIS is available for non-exclusive licensing for stand-alone use or for incorporation into broader software platforms.</a:t>
            </a:r>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39</a:t>
            </a:fld>
            <a:endParaRPr lang="en-CA" altLang="en-US"/>
          </a:p>
        </p:txBody>
      </p:sp>
    </p:spTree>
    <p:extLst>
      <p:ext uri="{BB962C8B-B14F-4D97-AF65-F5344CB8AC3E}">
        <p14:creationId xmlns:p14="http://schemas.microsoft.com/office/powerpoint/2010/main" val="1593919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https://geneticliteracyproject.org/glps-aggregation-of-articles-and-use-of-images-under-the-fair-use-copyright-exception/</a:t>
            </a:r>
            <a:endParaRPr lang="en-US" dirty="0"/>
          </a:p>
          <a:p>
            <a:r>
              <a:rPr lang="en-US" dirty="0">
                <a:hlinkClick r:id="rId4"/>
              </a:rPr>
              <a:t>https://geneticliteracyproject.org/2019/07/26/knowledge-without-context-why-consumer-genetic-tests-can-spark-needless-fears-behavioral-changes/#.WPdeNczVIaI.twitter</a:t>
            </a:r>
            <a:endParaRPr lang="en-US" dirty="0"/>
          </a:p>
          <a:p>
            <a:endParaRPr lang="en-US"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40</a:t>
            </a:fld>
            <a:endParaRPr lang="en-CA" altLang="en-US"/>
          </a:p>
        </p:txBody>
      </p:sp>
    </p:spTree>
    <p:extLst>
      <p:ext uri="{BB962C8B-B14F-4D97-AF65-F5344CB8AC3E}">
        <p14:creationId xmlns:p14="http://schemas.microsoft.com/office/powerpoint/2010/main" val="3863438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a:t>
            </a:fld>
            <a:endParaRPr lang="en-CA" altLang="en-US"/>
          </a:p>
        </p:txBody>
      </p:sp>
    </p:spTree>
    <p:extLst>
      <p:ext uri="{BB962C8B-B14F-4D97-AF65-F5344CB8AC3E}">
        <p14:creationId xmlns:p14="http://schemas.microsoft.com/office/powerpoint/2010/main" val="3481024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https://geneticliteracyproject.org/glps-aggregation-of-articles-and-use-of-images-under-the-fair-use-copyright-exception/</a:t>
            </a:r>
            <a:endParaRPr lang="en-US" dirty="0"/>
          </a:p>
          <a:p>
            <a:r>
              <a:rPr lang="en-US" dirty="0">
                <a:hlinkClick r:id="rId4"/>
              </a:rPr>
              <a:t>https://geneticliteracyproject.org/2019/07/26/knowledge-without-context-why-consumer-genetic-tests-can-spark-needless-fears-behavioral-changes/#.WPdeNczVIaI.twitter</a:t>
            </a:r>
            <a:endParaRPr lang="en-US" dirty="0"/>
          </a:p>
          <a:p>
            <a:endParaRPr lang="en-US"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41</a:t>
            </a:fld>
            <a:endParaRPr lang="en-CA" altLang="en-US"/>
          </a:p>
        </p:txBody>
      </p:sp>
    </p:spTree>
    <p:extLst>
      <p:ext uri="{BB962C8B-B14F-4D97-AF65-F5344CB8AC3E}">
        <p14:creationId xmlns:p14="http://schemas.microsoft.com/office/powerpoint/2010/main" val="38634381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42</a:t>
            </a:fld>
            <a:endParaRPr lang="en-CA" altLang="en-US"/>
          </a:p>
        </p:txBody>
      </p:sp>
    </p:spTree>
    <p:extLst>
      <p:ext uri="{BB962C8B-B14F-4D97-AF65-F5344CB8AC3E}">
        <p14:creationId xmlns:p14="http://schemas.microsoft.com/office/powerpoint/2010/main" val="22657493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43</a:t>
            </a:fld>
            <a:endParaRPr lang="en-CA" altLang="en-US"/>
          </a:p>
        </p:txBody>
      </p:sp>
    </p:spTree>
    <p:extLst>
      <p:ext uri="{BB962C8B-B14F-4D97-AF65-F5344CB8AC3E}">
        <p14:creationId xmlns:p14="http://schemas.microsoft.com/office/powerpoint/2010/main" val="8293263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44</a:t>
            </a:fld>
            <a:endParaRPr lang="en-CA" altLang="en-US"/>
          </a:p>
        </p:txBody>
      </p:sp>
    </p:spTree>
    <p:extLst>
      <p:ext uri="{BB962C8B-B14F-4D97-AF65-F5344CB8AC3E}">
        <p14:creationId xmlns:p14="http://schemas.microsoft.com/office/powerpoint/2010/main" val="22657493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45</a:t>
            </a:fld>
            <a:endParaRPr lang="en-CA" altLang="en-US"/>
          </a:p>
        </p:txBody>
      </p:sp>
    </p:spTree>
    <p:extLst>
      <p:ext uri="{BB962C8B-B14F-4D97-AF65-F5344CB8AC3E}">
        <p14:creationId xmlns:p14="http://schemas.microsoft.com/office/powerpoint/2010/main" val="22657493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46</a:t>
            </a:fld>
            <a:endParaRPr lang="en-CA" altLang="en-US"/>
          </a:p>
        </p:txBody>
      </p:sp>
    </p:spTree>
    <p:extLst>
      <p:ext uri="{BB962C8B-B14F-4D97-AF65-F5344CB8AC3E}">
        <p14:creationId xmlns:p14="http://schemas.microsoft.com/office/powerpoint/2010/main" val="24842752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pitchFamily="-1" charset="-128"/>
                <a:cs typeface="+mn-cs"/>
              </a:rPr>
              <a:t>ASCVD: atherosclerotic cardiovascular disease; LDL-C: low-density lipoprotein cholesterol. * Secondary causes of high LDL-C should be ruled out (severe or untreated hypothyroidism, nephrotic syndrome, hepatic disease [biliary cirrhosis], medication, especially antiretroviral agents) ** Causal DNA mutation refers to the presence of a known FH-causing variant in the </a:t>
            </a:r>
            <a:r>
              <a:rPr lang="en-US" sz="1200" b="0" i="1" kern="1200" dirty="0">
                <a:solidFill>
                  <a:schemeClr val="tx1"/>
                </a:solidFill>
                <a:effectLst/>
                <a:latin typeface="+mn-lt"/>
                <a:ea typeface="ＭＳ Ｐゴシック" pitchFamily="-1" charset="-128"/>
                <a:cs typeface="+mn-cs"/>
              </a:rPr>
              <a:t>LDLR, APOB</a:t>
            </a:r>
            <a:r>
              <a:rPr lang="en-US" sz="1200" b="0" i="0" kern="1200" dirty="0">
                <a:solidFill>
                  <a:schemeClr val="tx1"/>
                </a:solidFill>
                <a:effectLst/>
                <a:latin typeface="+mn-lt"/>
                <a:ea typeface="ＭＳ Ｐゴシック" pitchFamily="-1" charset="-128"/>
                <a:cs typeface="+mn-cs"/>
              </a:rPr>
              <a:t>, or </a:t>
            </a:r>
            <a:r>
              <a:rPr lang="en-US" sz="1200" b="0" i="1" kern="1200" dirty="0">
                <a:solidFill>
                  <a:schemeClr val="tx1"/>
                </a:solidFill>
                <a:effectLst/>
                <a:latin typeface="+mn-lt"/>
                <a:ea typeface="ＭＳ Ｐゴシック" pitchFamily="-1" charset="-128"/>
                <a:cs typeface="+mn-cs"/>
              </a:rPr>
              <a:t>PCSK9</a:t>
            </a:r>
            <a:r>
              <a:rPr lang="en-US" sz="1200" b="0" i="0" kern="1200" dirty="0">
                <a:solidFill>
                  <a:schemeClr val="tx1"/>
                </a:solidFill>
                <a:effectLst/>
                <a:latin typeface="+mn-lt"/>
                <a:ea typeface="ＭＳ Ｐゴシック" pitchFamily="-1" charset="-128"/>
                <a:cs typeface="+mn-cs"/>
              </a:rPr>
              <a:t> gene in the individual or a first-degree relative. FH diagnosis in a patient with a DNA mutation but normal LDL-C levels is unclear. Yearly follow-up of the individual is suggested and cascade screening of family members should be initiated.</a:t>
            </a:r>
          </a:p>
          <a:p>
            <a:r>
              <a:rPr lang="en-US" sz="1200" b="0" i="0" kern="1200" dirty="0">
                <a:solidFill>
                  <a:schemeClr val="tx1"/>
                </a:solidFill>
                <a:effectLst/>
                <a:latin typeface="+mn-lt"/>
                <a:ea typeface="ＭＳ Ｐゴシック" pitchFamily="-1" charset="-128"/>
                <a:cs typeface="+mn-cs"/>
              </a:rPr>
              <a:t> </a:t>
            </a:r>
          </a:p>
          <a:p>
            <a:endParaRPr lang="en-US"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47</a:t>
            </a:fld>
            <a:endParaRPr lang="en-CA" altLang="en-US"/>
          </a:p>
        </p:txBody>
      </p:sp>
    </p:spTree>
    <p:extLst>
      <p:ext uri="{BB962C8B-B14F-4D97-AF65-F5344CB8AC3E}">
        <p14:creationId xmlns:p14="http://schemas.microsoft.com/office/powerpoint/2010/main" val="33228386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48</a:t>
            </a:fld>
            <a:endParaRPr lang="en-CA" altLang="en-US"/>
          </a:p>
        </p:txBody>
      </p:sp>
    </p:spTree>
    <p:extLst>
      <p:ext uri="{BB962C8B-B14F-4D97-AF65-F5344CB8AC3E}">
        <p14:creationId xmlns:p14="http://schemas.microsoft.com/office/powerpoint/2010/main" val="11717081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49</a:t>
            </a:fld>
            <a:endParaRPr lang="en-CA" altLang="en-US"/>
          </a:p>
        </p:txBody>
      </p:sp>
    </p:spTree>
    <p:extLst>
      <p:ext uri="{BB962C8B-B14F-4D97-AF65-F5344CB8AC3E}">
        <p14:creationId xmlns:p14="http://schemas.microsoft.com/office/powerpoint/2010/main" val="37588225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1" charset="-128"/>
                <a:cs typeface="+mn-cs"/>
              </a:rPr>
              <a:t>say the requisitions </a:t>
            </a:r>
            <a:r>
              <a:rPr lang="en-US" sz="1200" kern="1200" dirty="0" err="1">
                <a:solidFill>
                  <a:schemeClr val="tx1"/>
                </a:solidFill>
                <a:effectLst/>
                <a:latin typeface="+mn-lt"/>
                <a:ea typeface="ＭＳ Ｐゴシック" pitchFamily="-1" charset="-128"/>
                <a:cs typeface="+mn-cs"/>
              </a:rPr>
              <a:t>etc</a:t>
            </a:r>
            <a:r>
              <a:rPr lang="en-US" sz="1200" kern="1200" dirty="0">
                <a:solidFill>
                  <a:schemeClr val="tx1"/>
                </a:solidFill>
                <a:effectLst/>
                <a:latin typeface="+mn-lt"/>
                <a:ea typeface="ＭＳ Ｐゴシック" pitchFamily="-1" charset="-128"/>
                <a:cs typeface="+mn-cs"/>
              </a:rPr>
              <a:t> are there</a:t>
            </a:r>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50</a:t>
            </a:fld>
            <a:endParaRPr lang="en-CA" altLang="en-US"/>
          </a:p>
        </p:txBody>
      </p:sp>
    </p:spTree>
    <p:extLst>
      <p:ext uri="{BB962C8B-B14F-4D97-AF65-F5344CB8AC3E}">
        <p14:creationId xmlns:p14="http://schemas.microsoft.com/office/powerpoint/2010/main" val="315498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228600" indent="-228600">
              <a:buAutoNum type="arabicPeriod" startAt="2"/>
            </a:pPr>
            <a:r>
              <a:rPr lang="en-US" sz="1200" b="0" i="0" kern="1200" dirty="0">
                <a:solidFill>
                  <a:schemeClr val="tx1"/>
                </a:solidFill>
                <a:effectLst/>
                <a:latin typeface="+mn-lt"/>
                <a:ea typeface="ＭＳ Ｐゴシック" pitchFamily="-1" charset="-128"/>
                <a:cs typeface="+mn-cs"/>
              </a:rPr>
              <a:t>Even with advancing genomic technology, family history is still the gold standard to assess the likelihood of a genetic condition and to identify individuals who may benefit from referral to a specialist.</a:t>
            </a:r>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6</a:t>
            </a:fld>
            <a:endParaRPr lang="en-CA" altLang="en-US"/>
          </a:p>
        </p:txBody>
      </p:sp>
    </p:spTree>
    <p:extLst>
      <p:ext uri="{BB962C8B-B14F-4D97-AF65-F5344CB8AC3E}">
        <p14:creationId xmlns:p14="http://schemas.microsoft.com/office/powerpoint/2010/main" val="23766837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51</a:t>
            </a:fld>
            <a:endParaRPr lang="en-CA" altLang="en-US"/>
          </a:p>
        </p:txBody>
      </p:sp>
    </p:spTree>
    <p:extLst>
      <p:ext uri="{BB962C8B-B14F-4D97-AF65-F5344CB8AC3E}">
        <p14:creationId xmlns:p14="http://schemas.microsoft.com/office/powerpoint/2010/main" val="9997123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52</a:t>
            </a:fld>
            <a:endParaRPr lang="en-CA" altLang="en-US"/>
          </a:p>
        </p:txBody>
      </p:sp>
    </p:spTree>
    <p:extLst>
      <p:ext uri="{BB962C8B-B14F-4D97-AF65-F5344CB8AC3E}">
        <p14:creationId xmlns:p14="http://schemas.microsoft.com/office/powerpoint/2010/main" val="5897849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53</a:t>
            </a:fld>
            <a:endParaRPr lang="en-CA" altLang="en-US"/>
          </a:p>
        </p:txBody>
      </p:sp>
    </p:spTree>
    <p:extLst>
      <p:ext uri="{BB962C8B-B14F-4D97-AF65-F5344CB8AC3E}">
        <p14:creationId xmlns:p14="http://schemas.microsoft.com/office/powerpoint/2010/main" val="5897849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54</a:t>
            </a:fld>
            <a:endParaRPr lang="en-CA" altLang="en-US"/>
          </a:p>
        </p:txBody>
      </p:sp>
    </p:spTree>
    <p:extLst>
      <p:ext uri="{BB962C8B-B14F-4D97-AF65-F5344CB8AC3E}">
        <p14:creationId xmlns:p14="http://schemas.microsoft.com/office/powerpoint/2010/main" val="5897849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55</a:t>
            </a:fld>
            <a:endParaRPr lang="en-CA" altLang="en-US"/>
          </a:p>
        </p:txBody>
      </p:sp>
    </p:spTree>
    <p:extLst>
      <p:ext uri="{BB962C8B-B14F-4D97-AF65-F5344CB8AC3E}">
        <p14:creationId xmlns:p14="http://schemas.microsoft.com/office/powerpoint/2010/main" val="5897849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56</a:t>
            </a:fld>
            <a:endParaRPr lang="en-CA" altLang="en-US"/>
          </a:p>
        </p:txBody>
      </p:sp>
    </p:spTree>
    <p:extLst>
      <p:ext uri="{BB962C8B-B14F-4D97-AF65-F5344CB8AC3E}">
        <p14:creationId xmlns:p14="http://schemas.microsoft.com/office/powerpoint/2010/main" val="29699654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57</a:t>
            </a:fld>
            <a:endParaRPr lang="en-CA" altLang="en-US"/>
          </a:p>
        </p:txBody>
      </p:sp>
    </p:spTree>
    <p:extLst>
      <p:ext uri="{BB962C8B-B14F-4D97-AF65-F5344CB8AC3E}">
        <p14:creationId xmlns:p14="http://schemas.microsoft.com/office/powerpoint/2010/main" val="29699654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58</a:t>
            </a:fld>
            <a:endParaRPr lang="en-CA" altLang="en-US"/>
          </a:p>
        </p:txBody>
      </p:sp>
    </p:spTree>
    <p:extLst>
      <p:ext uri="{BB962C8B-B14F-4D97-AF65-F5344CB8AC3E}">
        <p14:creationId xmlns:p14="http://schemas.microsoft.com/office/powerpoint/2010/main" val="30461882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hlinkClick r:id="rId3"/>
              </a:rPr>
              <a:t>CITATION:</a:t>
            </a:r>
          </a:p>
          <a:p>
            <a:r>
              <a:rPr lang="en-CA" sz="1200" b="0" i="0" kern="1200" dirty="0">
                <a:solidFill>
                  <a:schemeClr val="tx1"/>
                </a:solidFill>
                <a:effectLst/>
                <a:latin typeface="+mn-lt"/>
                <a:ea typeface="ＭＳ Ｐゴシック" pitchFamily="-1" charset="-128"/>
                <a:cs typeface="+mn-cs"/>
              </a:rPr>
              <a:t>Nelson HD, Fu R, Goddard K, et al. Risk Assessment, Genetic Counseling, and Genetic Testing for BRCA-Related Cancer: Systematic Review to Update the U.S. Preventive Services Task Force Recommendation [Internet]. Rockville (MD): Agency for Healthcare Research and Quality (US); 2013 Dec. (Evidence Syntheses, No. 101.) Table 4, Familial Risk Stratification Models to Predict Individual Risk for Deleterious BRCA Mutations in Primary Care </a:t>
            </a:r>
            <a:r>
              <a:rPr lang="en-CA" sz="1200" b="0" i="0" kern="1200" dirty="0" err="1">
                <a:solidFill>
                  <a:schemeClr val="tx1"/>
                </a:solidFill>
                <a:effectLst/>
                <a:latin typeface="+mn-lt"/>
                <a:ea typeface="ＭＳ Ｐゴシック" pitchFamily="-1" charset="-128"/>
                <a:cs typeface="+mn-cs"/>
              </a:rPr>
              <a:t>Settings.Available</a:t>
            </a:r>
            <a:r>
              <a:rPr lang="en-CA" sz="1200" b="0" i="0" kern="1200" dirty="0">
                <a:solidFill>
                  <a:schemeClr val="tx1"/>
                </a:solidFill>
                <a:effectLst/>
                <a:latin typeface="+mn-lt"/>
                <a:ea typeface="ＭＳ Ｐゴシック" pitchFamily="-1" charset="-128"/>
                <a:cs typeface="+mn-cs"/>
              </a:rPr>
              <a:t> from: https://www.ncbi.nlm.nih.gov/books/NBK179205/table/ch3.t2/</a:t>
            </a:r>
          </a:p>
          <a:p>
            <a:endParaRPr lang="en-CA" dirty="0">
              <a:hlinkClick r:id="rId3"/>
            </a:endParaRPr>
          </a:p>
          <a:p>
            <a:r>
              <a:rPr lang="en-CA" dirty="0">
                <a:hlinkClick r:id="rId3"/>
              </a:rPr>
              <a:t>https://www.ncbi.nlm.nih.gov/books/NBK179205/table/ch3.t2/</a:t>
            </a:r>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59</a:t>
            </a:fld>
            <a:endParaRPr lang="en-CA" altLang="en-US"/>
          </a:p>
        </p:txBody>
      </p:sp>
    </p:spTree>
    <p:extLst>
      <p:ext uri="{BB962C8B-B14F-4D97-AF65-F5344CB8AC3E}">
        <p14:creationId xmlns:p14="http://schemas.microsoft.com/office/powerpoint/2010/main" val="773844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228600" indent="-228600">
              <a:buAutoNum type="arabicPeriod" startAt="4"/>
            </a:pPr>
            <a:r>
              <a:rPr lang="en-US" sz="1200" dirty="0"/>
              <a:t>Family history can affect testing, treatment, surveillance and management recommendations. </a:t>
            </a:r>
            <a:r>
              <a:rPr lang="en-US" sz="1200" baseline="0" dirty="0"/>
              <a:t>  </a:t>
            </a:r>
          </a:p>
          <a:p>
            <a:pPr marL="228600" indent="-228600">
              <a:buAutoNum type="arabicPeriod" startAt="4"/>
            </a:pPr>
            <a:r>
              <a:rPr lang="en-US" sz="1200" dirty="0"/>
              <a:t>I.E.</a:t>
            </a:r>
            <a:r>
              <a:rPr lang="en-US" sz="1200" baseline="0" dirty="0"/>
              <a:t>  A</a:t>
            </a:r>
            <a:r>
              <a:rPr lang="en-US" sz="1200" dirty="0"/>
              <a:t> woman’s eligibility for the Ontario Breast Screening Program (OBSP) could be determined;</a:t>
            </a:r>
            <a:r>
              <a:rPr lang="en-US" sz="1200" baseline="0" dirty="0"/>
              <a:t> FXS testing eligibility in a pregnant patient.</a:t>
            </a:r>
            <a:endParaRPr lang="en-US" sz="1200" dirty="0"/>
          </a:p>
          <a:p>
            <a:endParaRPr lang="en-US" sz="1200" b="0" i="0" kern="1200" dirty="0">
              <a:solidFill>
                <a:schemeClr val="tx1"/>
              </a:solidFill>
              <a:effectLst/>
              <a:latin typeface="+mn-lt"/>
              <a:ea typeface="ＭＳ Ｐゴシック" pitchFamily="-1" charset="-128"/>
              <a:cs typeface="+mn-cs"/>
            </a:endParaRPr>
          </a:p>
          <a:p>
            <a:pPr marL="228600" indent="-228600">
              <a:buAutoNum type="arabicPeriod" startAt="2"/>
            </a:pPr>
            <a:endParaRPr lang="en-US" sz="1200" b="0" i="0" kern="1200" dirty="0">
              <a:solidFill>
                <a:schemeClr val="tx1"/>
              </a:solidFill>
              <a:effectLst/>
              <a:latin typeface="+mn-lt"/>
              <a:ea typeface="ＭＳ Ｐゴシック" pitchFamily="-1" charset="-128"/>
              <a:cs typeface="+mn-cs"/>
            </a:endParaRPr>
          </a:p>
          <a:p>
            <a:pPr marL="228600" indent="-228600">
              <a:buAutoNum type="arabicPeriod" startAt="2"/>
            </a:pPr>
            <a:endParaRPr lang="en-US"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7</a:t>
            </a:fld>
            <a:endParaRPr lang="en-CA" altLang="en-US"/>
          </a:p>
        </p:txBody>
      </p:sp>
    </p:spTree>
    <p:extLst>
      <p:ext uri="{BB962C8B-B14F-4D97-AF65-F5344CB8AC3E}">
        <p14:creationId xmlns:p14="http://schemas.microsoft.com/office/powerpoint/2010/main" val="2376683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8</a:t>
            </a:fld>
            <a:endParaRPr lang="en-CA" altLang="en-US"/>
          </a:p>
        </p:txBody>
      </p:sp>
    </p:spTree>
    <p:extLst>
      <p:ext uri="{BB962C8B-B14F-4D97-AF65-F5344CB8AC3E}">
        <p14:creationId xmlns:p14="http://schemas.microsoft.com/office/powerpoint/2010/main" val="707180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Patient</a:t>
            </a:r>
            <a:r>
              <a:rPr lang="en-US" baseline="0" dirty="0"/>
              <a:t> facing </a:t>
            </a:r>
          </a:p>
          <a:p>
            <a:r>
              <a:rPr lang="en-US" baseline="0" dirty="0"/>
              <a:t>Online/tablet</a:t>
            </a:r>
          </a:p>
          <a:p>
            <a:r>
              <a:rPr lang="en-US" baseline="0" dirty="0"/>
              <a:t>Paper</a:t>
            </a:r>
          </a:p>
          <a:p>
            <a:r>
              <a:rPr lang="en-US" baseline="0" dirty="0"/>
              <a:t>With the patient to compliment or exclusively patient-provider</a:t>
            </a:r>
          </a:p>
          <a:p>
            <a:endParaRPr lang="en-US" dirty="0"/>
          </a:p>
          <a:p>
            <a:r>
              <a:rPr lang="en-US" dirty="0"/>
              <a:t>https://www.genomicseducation.hee.nhs.uk/wp-content/uploads/2019/06/Game-factsheet-7-Family-history.pdf</a:t>
            </a:r>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9</a:t>
            </a:fld>
            <a:endParaRPr lang="en-CA" altLang="en-US"/>
          </a:p>
        </p:txBody>
      </p:sp>
    </p:spTree>
    <p:extLst>
      <p:ext uri="{BB962C8B-B14F-4D97-AF65-F5344CB8AC3E}">
        <p14:creationId xmlns:p14="http://schemas.microsoft.com/office/powerpoint/2010/main" val="4044891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10</a:t>
            </a:fld>
            <a:endParaRPr lang="en-CA" altLang="en-US"/>
          </a:p>
        </p:txBody>
      </p:sp>
    </p:spTree>
    <p:extLst>
      <p:ext uri="{BB962C8B-B14F-4D97-AF65-F5344CB8AC3E}">
        <p14:creationId xmlns:p14="http://schemas.microsoft.com/office/powerpoint/2010/main" val="13481088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1288" y="4233206"/>
            <a:ext cx="974328" cy="86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48264" y="4312853"/>
            <a:ext cx="2119536" cy="69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97820"/>
            <a:ext cx="7772400" cy="1102519"/>
          </a:xfrm>
        </p:spPr>
        <p:txBody>
          <a:bodyPr/>
          <a:lstStyle>
            <a:lvl1pPr>
              <a:defRPr>
                <a:latin typeface="+mj-lt"/>
              </a:defRPr>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12589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2956" y="4587974"/>
            <a:ext cx="587556" cy="522059"/>
          </a:xfrm>
          <a:prstGeom prst="rect">
            <a:avLst/>
          </a:prstGeom>
        </p:spPr>
      </p:pic>
      <p:sp>
        <p:nvSpPr>
          <p:cNvPr id="2" name="Title 1"/>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FF0000"/>
              </a:buClr>
              <a:defRPr>
                <a:latin typeface="+mn-lt"/>
              </a:defRPr>
            </a:lvl1pPr>
            <a:lvl2pPr>
              <a:buClr>
                <a:srgbClr val="FF0000"/>
              </a:buClr>
              <a:defRPr>
                <a:latin typeface="+mn-lt"/>
              </a:defRPr>
            </a:lvl2pPr>
            <a:lvl3pPr>
              <a:buClr>
                <a:srgbClr val="FF0000"/>
              </a:buClr>
              <a:defRPr>
                <a:latin typeface="+mn-lt"/>
              </a:defRPr>
            </a:lvl3pPr>
            <a:lvl4pPr>
              <a:buClr>
                <a:srgbClr val="FF0000"/>
              </a:buClr>
              <a:defRPr>
                <a:latin typeface="+mn-lt"/>
              </a:defRPr>
            </a:lvl4pPr>
            <a:lvl5pPr>
              <a:buClr>
                <a:srgbClr val="FF0000"/>
              </a:buCl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0318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200151"/>
            <a:ext cx="4038600" cy="3394472"/>
          </a:xfrm>
        </p:spPr>
        <p:txBody>
          <a:bodyPr/>
          <a:lstStyle>
            <a:lvl1pPr>
              <a:buClr>
                <a:srgbClr val="FF0000"/>
              </a:buClr>
              <a:defRPr sz="2800"/>
            </a:lvl1pPr>
            <a:lvl2pPr>
              <a:buClr>
                <a:srgbClr val="FF0000"/>
              </a:buClr>
              <a:defRPr sz="2400"/>
            </a:lvl2pPr>
            <a:lvl3pPr>
              <a:buClr>
                <a:srgbClr val="FF0000"/>
              </a:buClr>
              <a:defRPr sz="2000"/>
            </a:lvl3pPr>
            <a:lvl4pPr>
              <a:buClr>
                <a:srgbClr val="FF0000"/>
              </a:buClr>
              <a:defRPr sz="1800"/>
            </a:lvl4pPr>
            <a:lvl5pPr>
              <a:buClr>
                <a:srgbClr val="FF0000"/>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00151"/>
            <a:ext cx="4038600" cy="3394472"/>
          </a:xfrm>
        </p:spPr>
        <p:txBody>
          <a:bodyPr/>
          <a:lstStyle>
            <a:lvl1pPr>
              <a:buClr>
                <a:srgbClr val="FF0000"/>
              </a:buClr>
              <a:defRPr sz="2800"/>
            </a:lvl1pPr>
            <a:lvl2pPr>
              <a:buClr>
                <a:srgbClr val="FF0000"/>
              </a:buClr>
              <a:defRPr sz="2400"/>
            </a:lvl2pPr>
            <a:lvl3pPr>
              <a:buClr>
                <a:srgbClr val="FF0000"/>
              </a:buClr>
              <a:defRPr sz="2000"/>
            </a:lvl3pPr>
            <a:lvl4pPr>
              <a:buClr>
                <a:srgbClr val="FF0000"/>
              </a:buClr>
              <a:defRPr sz="1800"/>
            </a:lvl4pPr>
            <a:lvl5pPr>
              <a:buClr>
                <a:srgbClr val="FF0000"/>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0948" y="4681244"/>
            <a:ext cx="587556" cy="428789"/>
          </a:xfrm>
          <a:prstGeom prst="rect">
            <a:avLst/>
          </a:prstGeom>
        </p:spPr>
      </p:pic>
    </p:spTree>
    <p:extLst>
      <p:ext uri="{BB962C8B-B14F-4D97-AF65-F5344CB8AC3E}">
        <p14:creationId xmlns:p14="http://schemas.microsoft.com/office/powerpoint/2010/main" val="18500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24703E3-A9B5-4180-93E6-E6F26F33154F}" type="datetime1">
              <a:rPr lang="en-US"/>
              <a:pPr>
                <a:defRPr/>
              </a:pPr>
              <a:t>10/19/2020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EE91166-0406-4AA8-BE0C-A1E9F6DECE52}" type="slidenum">
              <a:rPr lang="en-US" altLang="en-US"/>
              <a:pPr>
                <a:defRPr/>
              </a:pPr>
              <a:t>‹#›</a:t>
            </a:fld>
            <a:endParaRPr lang="en-US" altLang="en-US"/>
          </a:p>
        </p:txBody>
      </p:sp>
    </p:spTree>
    <p:extLst>
      <p:ext uri="{BB962C8B-B14F-4D97-AF65-F5344CB8AC3E}">
        <p14:creationId xmlns:p14="http://schemas.microsoft.com/office/powerpoint/2010/main" val="24231426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4767264"/>
            <a:ext cx="2133600" cy="273844"/>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9091FABD-B9F0-4DC6-BD2A-354B3A5DA9A4}" type="datetime1">
              <a:rPr lang="en-CA" altLang="en-US"/>
              <a:pPr/>
              <a:t>2020-10-19</a:t>
            </a:fld>
            <a:endParaRPr lang="en-CA" alt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6BD2B55-1008-4876-A162-273DC174F8B0}" type="slidenum">
              <a:rPr lang="en-CA" altLang="en-US"/>
              <a:pPr/>
              <a:t>‹#›</a:t>
            </a:fld>
            <a:endParaRPr lang="en-CA" altLang="en-US"/>
          </a:p>
        </p:txBody>
      </p:sp>
    </p:spTree>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Lst>
  <p:txStyles>
    <p:titleStyle>
      <a:lvl1pPr algn="ctr" rtl="0" eaLnBrk="1" fontAlgn="base" hangingPunct="1">
        <a:spcBef>
          <a:spcPct val="0"/>
        </a:spcBef>
        <a:spcAft>
          <a:spcPct val="0"/>
        </a:spcAft>
        <a:defRPr sz="4400" kern="1200">
          <a:solidFill>
            <a:schemeClr val="tx1"/>
          </a:solidFill>
          <a:latin typeface="+mj-lt"/>
          <a:ea typeface="ＭＳ Ｐゴシック" pitchFamily="-1" charset="-128"/>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pitchFamily="-1" charset="-128"/>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gif"/></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www.geneticseducation.c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hyperlink" Target="https://geneticseducation.ca/genetics-centres/canada/canadian_clinics/"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phgkb.cdc.gov/FHH/html/index.html" TargetMode="External"/><Relationship Id="rId5" Type="http://schemas.openxmlformats.org/officeDocument/2006/relationships/hyperlink" Target="http://www.familyhealthhistory.org/" TargetMode="External"/><Relationship Id="rId4" Type="http://schemas.openxmlformats.org/officeDocument/2006/relationships/hyperlink" Target="https://www.ncbi.nlm.nih.gov/pmc/articles/PMC4018372/"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www.fhcanada.net/" TargetMode="External"/><Relationship Id="rId3" Type="http://schemas.openxmlformats.org/officeDocument/2006/relationships/hyperlink" Target="https://www.marchofdimes.org/pregnancy/your-family-health-history.aspx" TargetMode="External"/><Relationship Id="rId7" Type="http://schemas.openxmlformats.org/officeDocument/2006/relationships/hyperlink" Target="https://geneticseducation.ca/point-of-care-tools-2/familial-hypercholesterolemia/"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www.sads.ca/" TargetMode="External"/><Relationship Id="rId5" Type="http://schemas.openxmlformats.org/officeDocument/2006/relationships/hyperlink" Target="https://geneticseducation.ca/point-of-care-tools-2/hypertrophic-cardiomyopathy-tool/" TargetMode="External"/><Relationship Id="rId4" Type="http://schemas.openxmlformats.org/officeDocument/2006/relationships/hyperlink" Target="https://geneticseducation.ca/point-of-care-tools-2/reproductive-genetic-carrier-screening-in-canada/" TargetMode="External"/><Relationship Id="rId9" Type="http://schemas.openxmlformats.org/officeDocument/2006/relationships/hyperlink" Target="http://www.thefhfoundation.org/"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geneticseducation.ca/point-of-care-tools-2/hereditary-cancer-tools/" TargetMode="External"/><Relationship Id="rId7"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geneticseducation.ca/uploads/HBOC%20triage%20tool%20Part%201%20and%202%20-%20Final%20-July2019.pdf" TargetMode="External"/><Relationship Id="rId5" Type="http://schemas.openxmlformats.org/officeDocument/2006/relationships/hyperlink" Target="https://www.ncbi.nlm.nih.gov/pubmed/19682358" TargetMode="External"/><Relationship Id="rId4" Type="http://schemas.openxmlformats.org/officeDocument/2006/relationships/hyperlink" Target="https://www.ncbi.nlm.nih.gov/pubmed/11076055"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7297240D-709A-4CB4-8768-82E4C4A68D2D}"/>
              </a:ext>
            </a:extLst>
          </p:cNvPr>
          <p:cNvSpPr>
            <a:spLocks noGrp="1"/>
          </p:cNvSpPr>
          <p:nvPr>
            <p:ph type="title"/>
          </p:nvPr>
        </p:nvSpPr>
        <p:spPr/>
        <p:txBody>
          <a:bodyPr/>
          <a:lstStyle/>
          <a:p>
            <a:r>
              <a:rPr lang="en-US" altLang="en-US"/>
              <a:t>Disclaimer</a:t>
            </a:r>
            <a:endParaRPr lang="en-CA" altLang="en-US"/>
          </a:p>
        </p:txBody>
      </p:sp>
      <p:sp>
        <p:nvSpPr>
          <p:cNvPr id="3075" name="Content Placeholder 2">
            <a:extLst>
              <a:ext uri="{FF2B5EF4-FFF2-40B4-BE49-F238E27FC236}">
                <a16:creationId xmlns:a16="http://schemas.microsoft.com/office/drawing/2014/main" id="{81C87A93-E37F-4A20-97D5-B38C8300A6CF}"/>
              </a:ext>
            </a:extLst>
          </p:cNvPr>
          <p:cNvSpPr>
            <a:spLocks noGrp="1"/>
          </p:cNvSpPr>
          <p:nvPr>
            <p:ph idx="1"/>
          </p:nvPr>
        </p:nvSpPr>
        <p:spPr/>
        <p:txBody>
          <a:bodyPr/>
          <a:lstStyle/>
          <a:p>
            <a:r>
              <a:rPr lang="en-AU" altLang="en-US" sz="1800" i="1"/>
              <a:t>This presentation is for educational purposes only and should not be used as a substitute for clinical judgement.  GEC-KO aims to aid the practicing clinician by providing informed opinions regarding genetic services that have been developed in a rigorous and evidence-based manner. Physicians must use their own clinical judgement in addition to published articles and the information presented herein. GEC-KO assumes no responsibility or liability resulting from the use of information contained herein.  </a:t>
            </a:r>
            <a:endParaRPr lang="en-CA" altLang="en-US" sz="1800"/>
          </a:p>
          <a:p>
            <a:endParaRPr lang="en-CA" altLang="en-US"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23478"/>
            <a:ext cx="4429125" cy="4295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107504" y="4378796"/>
            <a:ext cx="8229600" cy="857250"/>
          </a:xfrm>
        </p:spPr>
        <p:txBody>
          <a:bodyPr/>
          <a:lstStyle/>
          <a:p>
            <a:pPr algn="l"/>
            <a:r>
              <a:rPr lang="en-CA" sz="1800" dirty="0"/>
              <a:t>Development and validation of a family history screening questionnaire in Australian primary care. </a:t>
            </a:r>
            <a:r>
              <a:rPr lang="en-CA" sz="1600" i="1" dirty="0"/>
              <a:t>Emery 2014 Ann Fam Med</a:t>
            </a:r>
          </a:p>
        </p:txBody>
      </p:sp>
      <p:sp>
        <p:nvSpPr>
          <p:cNvPr id="10" name="TextBox 9"/>
          <p:cNvSpPr txBox="1"/>
          <p:nvPr/>
        </p:nvSpPr>
        <p:spPr>
          <a:xfrm>
            <a:off x="4853296" y="267494"/>
            <a:ext cx="4183200" cy="1323439"/>
          </a:xfrm>
          <a:prstGeom prst="rect">
            <a:avLst/>
          </a:prstGeom>
          <a:solidFill>
            <a:schemeClr val="bg1">
              <a:lumMod val="85000"/>
            </a:schemeClr>
          </a:solidFill>
        </p:spPr>
        <p:txBody>
          <a:bodyPr wrap="square" rtlCol="0">
            <a:spAutoFit/>
          </a:bodyPr>
          <a:lstStyle/>
          <a:p>
            <a:r>
              <a:rPr lang="en-US" sz="2000" dirty="0"/>
              <a:t>Sensitive and specific to identify individuals at increased risk for seven conditions where there is evidence for effective intervention</a:t>
            </a:r>
          </a:p>
        </p:txBody>
      </p:sp>
      <p:sp>
        <p:nvSpPr>
          <p:cNvPr id="11" name="TextBox 10"/>
          <p:cNvSpPr txBox="1"/>
          <p:nvPr/>
        </p:nvSpPr>
        <p:spPr>
          <a:xfrm>
            <a:off x="5868144" y="1635646"/>
            <a:ext cx="2880320" cy="2031325"/>
          </a:xfrm>
          <a:prstGeom prst="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marL="342900" indent="-342900">
              <a:buFont typeface="+mj-lt"/>
              <a:buAutoNum type="arabicParenR"/>
            </a:pPr>
            <a:r>
              <a:rPr lang="en-US" dirty="0"/>
              <a:t>Breast cancer</a:t>
            </a:r>
          </a:p>
          <a:p>
            <a:pPr marL="342900" indent="-342900">
              <a:buFont typeface="+mj-lt"/>
              <a:buAutoNum type="arabicParenR"/>
            </a:pPr>
            <a:r>
              <a:rPr lang="en-US" dirty="0"/>
              <a:t>Ovarian cancer</a:t>
            </a:r>
          </a:p>
          <a:p>
            <a:pPr marL="342900" indent="-342900">
              <a:buFont typeface="+mj-lt"/>
              <a:buAutoNum type="arabicParenR"/>
            </a:pPr>
            <a:r>
              <a:rPr lang="en-US" dirty="0"/>
              <a:t>Colorectal cancer</a:t>
            </a:r>
          </a:p>
          <a:p>
            <a:pPr marL="342900" indent="-342900">
              <a:buFont typeface="+mj-lt"/>
              <a:buAutoNum type="arabicParenR"/>
            </a:pPr>
            <a:r>
              <a:rPr lang="en-US" dirty="0"/>
              <a:t>Prostate cancer </a:t>
            </a:r>
          </a:p>
          <a:p>
            <a:pPr marL="342900" indent="-342900">
              <a:buFont typeface="+mj-lt"/>
              <a:buAutoNum type="arabicParenR"/>
            </a:pPr>
            <a:r>
              <a:rPr lang="en-US" dirty="0"/>
              <a:t>Melanoma</a:t>
            </a:r>
          </a:p>
          <a:p>
            <a:pPr marL="342900" indent="-342900">
              <a:buFont typeface="+mj-lt"/>
              <a:buAutoNum type="arabicParenR"/>
            </a:pPr>
            <a:r>
              <a:rPr lang="en-US" dirty="0"/>
              <a:t>Ischemic heart disease</a:t>
            </a:r>
          </a:p>
          <a:p>
            <a:pPr marL="342900" indent="-342900">
              <a:buFont typeface="+mj-lt"/>
              <a:buAutoNum type="arabicParenR"/>
            </a:pPr>
            <a:r>
              <a:rPr lang="en-US" dirty="0"/>
              <a:t>Type 2 diabetes</a:t>
            </a:r>
          </a:p>
        </p:txBody>
      </p:sp>
      <p:sp>
        <p:nvSpPr>
          <p:cNvPr id="12" name="TextBox 11"/>
          <p:cNvSpPr txBox="1"/>
          <p:nvPr/>
        </p:nvSpPr>
        <p:spPr>
          <a:xfrm>
            <a:off x="4853296" y="3797627"/>
            <a:ext cx="4183200" cy="646331"/>
          </a:xfrm>
          <a:prstGeom prst="rect">
            <a:avLst/>
          </a:prstGeom>
          <a:solidFill>
            <a:schemeClr val="bg1">
              <a:lumMod val="85000"/>
            </a:schemeClr>
          </a:solidFill>
        </p:spPr>
        <p:txBody>
          <a:bodyPr wrap="square" rtlCol="0">
            <a:spAutoFit/>
          </a:bodyPr>
          <a:lstStyle/>
          <a:p>
            <a:r>
              <a:rPr lang="en-US" sz="2000" dirty="0"/>
              <a:t>Validated in Dutch population </a:t>
            </a:r>
            <a:endParaRPr lang="en-US" sz="1600" dirty="0"/>
          </a:p>
          <a:p>
            <a:r>
              <a:rPr lang="en-US" sz="1600" i="1" dirty="0" err="1"/>
              <a:t>Houwink</a:t>
            </a:r>
            <a:r>
              <a:rPr lang="en-US" sz="1600" i="1" dirty="0"/>
              <a:t> 2019 </a:t>
            </a:r>
            <a:r>
              <a:rPr lang="en-US" sz="1600" i="1" dirty="0" err="1"/>
              <a:t>Clin</a:t>
            </a:r>
            <a:r>
              <a:rPr lang="en-US" sz="1600" i="1" dirty="0"/>
              <a:t> Trans Med </a:t>
            </a:r>
            <a:endParaRPr lang="en-US" sz="2000" dirty="0"/>
          </a:p>
        </p:txBody>
      </p:sp>
    </p:spTree>
    <p:extLst>
      <p:ext uri="{BB962C8B-B14F-4D97-AF65-F5344CB8AC3E}">
        <p14:creationId xmlns:p14="http://schemas.microsoft.com/office/powerpoint/2010/main" val="80490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1500"/>
                            </p:stCondLst>
                            <p:childTnLst>
                              <p:par>
                                <p:cTn id="12" presetID="10" presetClass="entr" presetSubtype="0" fill="hold" grpId="0" nodeType="afterEffect">
                                  <p:stCondLst>
                                    <p:cond delay="15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51470"/>
            <a:ext cx="8568000" cy="857250"/>
          </a:xfrm>
        </p:spPr>
        <p:txBody>
          <a:bodyPr/>
          <a:lstStyle/>
          <a:p>
            <a:r>
              <a:rPr lang="en-US" sz="3600" dirty="0"/>
              <a:t>What is </a:t>
            </a:r>
            <a:r>
              <a:rPr lang="en-US" sz="3600" i="1" dirty="0"/>
              <a:t>the best </a:t>
            </a:r>
            <a:r>
              <a:rPr lang="en-US" sz="3600" dirty="0"/>
              <a:t>way to take a family history?</a:t>
            </a:r>
          </a:p>
        </p:txBody>
      </p:sp>
      <p:sp>
        <p:nvSpPr>
          <p:cNvPr id="3" name="Content Placeholder 2"/>
          <p:cNvSpPr>
            <a:spLocks noGrp="1"/>
          </p:cNvSpPr>
          <p:nvPr>
            <p:ph idx="1"/>
          </p:nvPr>
        </p:nvSpPr>
        <p:spPr>
          <a:xfrm>
            <a:off x="590872" y="915566"/>
            <a:ext cx="8229600" cy="3394472"/>
          </a:xfrm>
        </p:spPr>
        <p:txBody>
          <a:bodyPr/>
          <a:lstStyle/>
          <a:p>
            <a:pPr marL="0" indent="0">
              <a:spcBef>
                <a:spcPts val="1800"/>
              </a:spcBef>
              <a:buNone/>
            </a:pPr>
            <a:r>
              <a:rPr lang="en-CA" sz="2800" dirty="0"/>
              <a:t>Choose a family history tool that works for you, your patient, and your setting</a:t>
            </a:r>
          </a:p>
          <a:p>
            <a:pPr marL="0" indent="0">
              <a:spcBef>
                <a:spcPts val="1800"/>
              </a:spcBef>
              <a:buNone/>
            </a:pPr>
            <a:r>
              <a:rPr lang="en-CA" sz="2800" dirty="0"/>
              <a:t>Take an initial complete family history</a:t>
            </a:r>
          </a:p>
          <a:p>
            <a:pPr marL="0" indent="0">
              <a:spcBef>
                <a:spcPts val="1800"/>
              </a:spcBef>
              <a:buNone/>
            </a:pPr>
            <a:r>
              <a:rPr lang="en-CA" sz="2800" dirty="0"/>
              <a:t>Then do quick, regular updates targeting red flags with life cycle- specific questions</a:t>
            </a:r>
          </a:p>
          <a:p>
            <a:pPr marL="0" indent="0">
              <a:buNone/>
            </a:pPr>
            <a:endParaRPr lang="en-CA" sz="2800" dirty="0"/>
          </a:p>
        </p:txBody>
      </p:sp>
      <p:pic>
        <p:nvPicPr>
          <p:cNvPr id="4"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8179" y="4011910"/>
            <a:ext cx="1059054" cy="105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7904" y="3795886"/>
            <a:ext cx="603976" cy="1307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797" b="6000"/>
          <a:stretch/>
        </p:blipFill>
        <p:spPr bwMode="auto">
          <a:xfrm>
            <a:off x="3995931" y="3630384"/>
            <a:ext cx="1328931" cy="146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https://tse1.mm.bing.net/th?&amp;id=OIP.Mfa2ce8cd4256dd156df1f97c13d42586H0&amp;w=300&amp;h=300&amp;c=0&amp;pid=1.9&amp;rs=0&amp;p=0&amp;r=0"/>
          <p:cNvPicPr>
            <a:picLocks noChangeAspect="1" noChangeArrowheads="1"/>
          </p:cNvPicPr>
          <p:nvPr/>
        </p:nvPicPr>
        <p:blipFill>
          <a:blip r:embed="rId6">
            <a:extLst>
              <a:ext uri="{28A0092B-C50C-407E-A947-70E740481C1C}">
                <a14:useLocalDpi xmlns:a14="http://schemas.microsoft.com/office/drawing/2010/main" val="0"/>
              </a:ext>
            </a:extLst>
          </a:blip>
          <a:srcRect l="34459" r="31084"/>
          <a:stretch>
            <a:fillRect/>
          </a:stretch>
        </p:blipFill>
        <p:spPr bwMode="auto">
          <a:xfrm>
            <a:off x="5508104" y="3651870"/>
            <a:ext cx="563421" cy="14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556" t="6198" r="32888" b="8400"/>
          <a:stretch/>
        </p:blipFill>
        <p:spPr bwMode="auto">
          <a:xfrm>
            <a:off x="6472139" y="3688030"/>
            <a:ext cx="512567"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405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4000" dirty="0"/>
              <a:t>What to include in a family history?</a:t>
            </a:r>
          </a:p>
        </p:txBody>
      </p:sp>
      <p:sp>
        <p:nvSpPr>
          <p:cNvPr id="5" name="TextBox 4"/>
          <p:cNvSpPr txBox="1"/>
          <p:nvPr/>
        </p:nvSpPr>
        <p:spPr>
          <a:xfrm>
            <a:off x="175384" y="987574"/>
            <a:ext cx="8718858" cy="430887"/>
          </a:xfrm>
          <a:prstGeom prst="rect">
            <a:avLst/>
          </a:prstGeom>
          <a:solidFill>
            <a:schemeClr val="bg1">
              <a:lumMod val="85000"/>
            </a:schemeClr>
          </a:solidFill>
        </p:spPr>
        <p:txBody>
          <a:bodyPr wrap="square" rtlCol="0">
            <a:spAutoFit/>
          </a:bodyPr>
          <a:lstStyle/>
          <a:p>
            <a:r>
              <a:rPr lang="en-US" sz="2200" dirty="0"/>
              <a:t>All first degree relatives (parents, children, siblings)</a:t>
            </a:r>
          </a:p>
        </p:txBody>
      </p:sp>
      <p:grpSp>
        <p:nvGrpSpPr>
          <p:cNvPr id="3" name="Group 2"/>
          <p:cNvGrpSpPr/>
          <p:nvPr/>
        </p:nvGrpSpPr>
        <p:grpSpPr>
          <a:xfrm>
            <a:off x="6062066" y="3138680"/>
            <a:ext cx="2974430" cy="2009969"/>
            <a:chOff x="6062066" y="3138680"/>
            <a:chExt cx="2974430" cy="2009969"/>
          </a:xfrm>
        </p:grpSpPr>
        <p:pic>
          <p:nvPicPr>
            <p:cNvPr id="1028" name="Picture 4" descr="Image of a family of meerka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2066" y="3138680"/>
              <a:ext cx="2927436" cy="194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57968" y="4887039"/>
              <a:ext cx="1178528" cy="261610"/>
            </a:xfrm>
            <a:prstGeom prst="rect">
              <a:avLst/>
            </a:prstGeom>
            <a:noFill/>
          </p:spPr>
          <p:txBody>
            <a:bodyPr wrap="none">
              <a:spAutoFit/>
            </a:bodyPr>
            <a:lstStyle/>
            <a:p>
              <a:r>
                <a:rPr lang="en-CA" sz="1100" dirty="0">
                  <a:solidFill>
                    <a:schemeClr val="bg1"/>
                  </a:solidFill>
                </a:rPr>
                <a:t>news.umich.edu/</a:t>
              </a:r>
            </a:p>
          </p:txBody>
        </p:sp>
      </p:grpSp>
    </p:spTree>
    <p:extLst>
      <p:ext uri="{BB962C8B-B14F-4D97-AF65-F5344CB8AC3E}">
        <p14:creationId xmlns:p14="http://schemas.microsoft.com/office/powerpoint/2010/main" val="3942367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4000" dirty="0"/>
              <a:t>What to include in a family history?</a:t>
            </a:r>
          </a:p>
        </p:txBody>
      </p:sp>
      <p:sp>
        <p:nvSpPr>
          <p:cNvPr id="5" name="TextBox 4"/>
          <p:cNvSpPr txBox="1"/>
          <p:nvPr/>
        </p:nvSpPr>
        <p:spPr>
          <a:xfrm>
            <a:off x="175384" y="987574"/>
            <a:ext cx="8718858" cy="430887"/>
          </a:xfrm>
          <a:prstGeom prst="rect">
            <a:avLst/>
          </a:prstGeom>
          <a:solidFill>
            <a:schemeClr val="bg1">
              <a:lumMod val="85000"/>
            </a:schemeClr>
          </a:solidFill>
        </p:spPr>
        <p:txBody>
          <a:bodyPr wrap="square" rtlCol="0">
            <a:spAutoFit/>
          </a:bodyPr>
          <a:lstStyle/>
          <a:p>
            <a:r>
              <a:rPr lang="en-US" sz="2200" dirty="0"/>
              <a:t>All first degree relatives (parents, children, siblings)</a:t>
            </a:r>
          </a:p>
        </p:txBody>
      </p:sp>
      <p:sp>
        <p:nvSpPr>
          <p:cNvPr id="6" name="TextBox 5"/>
          <p:cNvSpPr txBox="1"/>
          <p:nvPr/>
        </p:nvSpPr>
        <p:spPr>
          <a:xfrm>
            <a:off x="173622" y="1491630"/>
            <a:ext cx="8718858" cy="769441"/>
          </a:xfrm>
          <a:prstGeom prst="rect">
            <a:avLst/>
          </a:prstGeom>
          <a:solidFill>
            <a:schemeClr val="bg1">
              <a:lumMod val="85000"/>
            </a:schemeClr>
          </a:solidFill>
        </p:spPr>
        <p:txBody>
          <a:bodyPr wrap="square" rtlCol="0">
            <a:spAutoFit/>
          </a:bodyPr>
          <a:lstStyle/>
          <a:p>
            <a:r>
              <a:rPr lang="en-US" sz="2200" dirty="0"/>
              <a:t>If possible, include second (grandparents, aunts/uncles, half-siblings, nieces/nephews) and third (cousins) degree relatives</a:t>
            </a:r>
          </a:p>
        </p:txBody>
      </p:sp>
      <p:sp>
        <p:nvSpPr>
          <p:cNvPr id="10" name="TextBox 9"/>
          <p:cNvSpPr txBox="1"/>
          <p:nvPr/>
        </p:nvSpPr>
        <p:spPr>
          <a:xfrm>
            <a:off x="179512" y="2300257"/>
            <a:ext cx="8718858" cy="430887"/>
          </a:xfrm>
          <a:prstGeom prst="rect">
            <a:avLst/>
          </a:prstGeom>
          <a:solidFill>
            <a:schemeClr val="bg1">
              <a:lumMod val="85000"/>
            </a:schemeClr>
          </a:solidFill>
        </p:spPr>
        <p:txBody>
          <a:bodyPr wrap="square" rtlCol="0">
            <a:spAutoFit/>
          </a:bodyPr>
          <a:lstStyle/>
          <a:p>
            <a:r>
              <a:rPr lang="en-US" sz="2200" dirty="0"/>
              <a:t>Both sides of the family (maternal and paternal)</a:t>
            </a:r>
          </a:p>
        </p:txBody>
      </p:sp>
      <p:grpSp>
        <p:nvGrpSpPr>
          <p:cNvPr id="3" name="Group 2"/>
          <p:cNvGrpSpPr/>
          <p:nvPr/>
        </p:nvGrpSpPr>
        <p:grpSpPr>
          <a:xfrm>
            <a:off x="6062066" y="3138680"/>
            <a:ext cx="2974430" cy="2009969"/>
            <a:chOff x="6062066" y="3138680"/>
            <a:chExt cx="2974430" cy="2009969"/>
          </a:xfrm>
        </p:grpSpPr>
        <p:pic>
          <p:nvPicPr>
            <p:cNvPr id="1028" name="Picture 4" descr="Image of a family of meerka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2066" y="3138680"/>
              <a:ext cx="2927436" cy="194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57968" y="4887039"/>
              <a:ext cx="1178528" cy="261610"/>
            </a:xfrm>
            <a:prstGeom prst="rect">
              <a:avLst/>
            </a:prstGeom>
            <a:noFill/>
          </p:spPr>
          <p:txBody>
            <a:bodyPr wrap="none">
              <a:spAutoFit/>
            </a:bodyPr>
            <a:lstStyle/>
            <a:p>
              <a:r>
                <a:rPr lang="en-CA" sz="1100" dirty="0">
                  <a:solidFill>
                    <a:schemeClr val="bg1"/>
                  </a:solidFill>
                </a:rPr>
                <a:t>news.umich.edu/</a:t>
              </a:r>
            </a:p>
          </p:txBody>
        </p:sp>
      </p:grpSp>
      <p:grpSp>
        <p:nvGrpSpPr>
          <p:cNvPr id="9" name="Group 8"/>
          <p:cNvGrpSpPr/>
          <p:nvPr/>
        </p:nvGrpSpPr>
        <p:grpSpPr>
          <a:xfrm>
            <a:off x="4816921" y="2922564"/>
            <a:ext cx="4219575" cy="2241474"/>
            <a:chOff x="4816921" y="2922564"/>
            <a:chExt cx="4219575" cy="2241474"/>
          </a:xfrm>
        </p:grpSpPr>
        <p:pic>
          <p:nvPicPr>
            <p:cNvPr id="1030" name="Picture 6" descr="Suricate - adults with young on the lookout at the edge of their burr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6921" y="2922564"/>
              <a:ext cx="4219575" cy="21907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747425" y="4887039"/>
              <a:ext cx="1289071" cy="276999"/>
            </a:xfrm>
            <a:prstGeom prst="rect">
              <a:avLst/>
            </a:prstGeom>
          </p:spPr>
          <p:txBody>
            <a:bodyPr wrap="none">
              <a:spAutoFit/>
            </a:bodyPr>
            <a:lstStyle/>
            <a:p>
              <a:r>
                <a:rPr lang="en-CA" sz="1200" dirty="0">
                  <a:solidFill>
                    <a:schemeClr val="bg1"/>
                  </a:solidFill>
                </a:rPr>
                <a:t>thewebmate.com</a:t>
              </a:r>
            </a:p>
          </p:txBody>
        </p:sp>
      </p:grpSp>
    </p:spTree>
    <p:extLst>
      <p:ext uri="{BB962C8B-B14F-4D97-AF65-F5344CB8AC3E}">
        <p14:creationId xmlns:p14="http://schemas.microsoft.com/office/powerpoint/2010/main" val="205662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1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4000" dirty="0"/>
              <a:t>What to include in a family history?</a:t>
            </a:r>
          </a:p>
        </p:txBody>
      </p:sp>
      <p:sp>
        <p:nvSpPr>
          <p:cNvPr id="5" name="TextBox 4"/>
          <p:cNvSpPr txBox="1"/>
          <p:nvPr/>
        </p:nvSpPr>
        <p:spPr>
          <a:xfrm>
            <a:off x="175384" y="987574"/>
            <a:ext cx="8718858" cy="430887"/>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All first degree relatives (parents, children, siblings)</a:t>
            </a:r>
          </a:p>
        </p:txBody>
      </p:sp>
      <p:sp>
        <p:nvSpPr>
          <p:cNvPr id="6" name="TextBox 5"/>
          <p:cNvSpPr txBox="1"/>
          <p:nvPr/>
        </p:nvSpPr>
        <p:spPr>
          <a:xfrm>
            <a:off x="173622" y="1491630"/>
            <a:ext cx="8718858" cy="769441"/>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If possible, include second (grandparents, aunts/uncles, half-siblings, nieces/nephews) and third (cousins) degree relatives</a:t>
            </a:r>
          </a:p>
        </p:txBody>
      </p:sp>
      <p:sp>
        <p:nvSpPr>
          <p:cNvPr id="10" name="TextBox 9"/>
          <p:cNvSpPr txBox="1"/>
          <p:nvPr/>
        </p:nvSpPr>
        <p:spPr>
          <a:xfrm>
            <a:off x="179512" y="2300257"/>
            <a:ext cx="8718858" cy="430887"/>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Both sides of the family (maternal and paternal)</a:t>
            </a:r>
          </a:p>
        </p:txBody>
      </p:sp>
      <p:sp>
        <p:nvSpPr>
          <p:cNvPr id="11" name="TextBox 10"/>
          <p:cNvSpPr txBox="1"/>
          <p:nvPr/>
        </p:nvSpPr>
        <p:spPr>
          <a:xfrm>
            <a:off x="179512" y="2788935"/>
            <a:ext cx="8718858" cy="430887"/>
          </a:xfrm>
          <a:prstGeom prst="rect">
            <a:avLst/>
          </a:prstGeom>
          <a:solidFill>
            <a:schemeClr val="bg1">
              <a:lumMod val="85000"/>
            </a:schemeClr>
          </a:solidFill>
        </p:spPr>
        <p:txBody>
          <a:bodyPr wrap="square" rtlCol="0">
            <a:spAutoFit/>
          </a:bodyPr>
          <a:lstStyle/>
          <a:p>
            <a:r>
              <a:rPr lang="en-US" sz="2200" dirty="0"/>
              <a:t>Questions about consanguinity</a:t>
            </a:r>
          </a:p>
        </p:txBody>
      </p:sp>
      <p:sp>
        <p:nvSpPr>
          <p:cNvPr id="12" name="Rectangular Callout 11"/>
          <p:cNvSpPr/>
          <p:nvPr/>
        </p:nvSpPr>
        <p:spPr>
          <a:xfrm>
            <a:off x="4538940" y="3507855"/>
            <a:ext cx="4209523" cy="958426"/>
          </a:xfrm>
          <a:prstGeom prst="wedgeRectCallout">
            <a:avLst>
              <a:gd name="adj1" fmla="val -2670"/>
              <a:gd name="adj2" fmla="val 90768"/>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sz="2000" i="1" dirty="0">
                <a:solidFill>
                  <a:schemeClr val="tx1"/>
                </a:solidFill>
              </a:rPr>
              <a:t>Are your parents or grandparents related by blood?</a:t>
            </a:r>
          </a:p>
        </p:txBody>
      </p:sp>
      <p:sp>
        <p:nvSpPr>
          <p:cNvPr id="13" name="Oval Callout 12"/>
          <p:cNvSpPr/>
          <p:nvPr/>
        </p:nvSpPr>
        <p:spPr>
          <a:xfrm>
            <a:off x="35496" y="3396624"/>
            <a:ext cx="4211960" cy="1191350"/>
          </a:xfrm>
          <a:prstGeom prst="wedgeEllipseCallout">
            <a:avLst>
              <a:gd name="adj1" fmla="val -29324"/>
              <a:gd name="adj2" fmla="val 83561"/>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sz="2000" i="1" dirty="0">
                <a:solidFill>
                  <a:schemeClr val="tx1"/>
                </a:solidFill>
              </a:rPr>
              <a:t>Are </a:t>
            </a:r>
            <a:r>
              <a:rPr lang="en-CA" sz="2000" i="1" u="sng" dirty="0">
                <a:solidFill>
                  <a:schemeClr val="tx1"/>
                </a:solidFill>
              </a:rPr>
              <a:t>you and your partner </a:t>
            </a:r>
            <a:r>
              <a:rPr lang="en-CA" sz="2000" i="1" dirty="0">
                <a:solidFill>
                  <a:schemeClr val="tx1"/>
                </a:solidFill>
              </a:rPr>
              <a:t>related by blood, such as cousins?</a:t>
            </a:r>
          </a:p>
        </p:txBody>
      </p:sp>
    </p:spTree>
    <p:extLst>
      <p:ext uri="{BB962C8B-B14F-4D97-AF65-F5344CB8AC3E}">
        <p14:creationId xmlns:p14="http://schemas.microsoft.com/office/powerpoint/2010/main" val="145536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6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4000" dirty="0"/>
              <a:t>What to include in a family history?</a:t>
            </a:r>
          </a:p>
        </p:txBody>
      </p:sp>
      <p:sp>
        <p:nvSpPr>
          <p:cNvPr id="5" name="TextBox 4"/>
          <p:cNvSpPr txBox="1"/>
          <p:nvPr/>
        </p:nvSpPr>
        <p:spPr>
          <a:xfrm>
            <a:off x="175384" y="987574"/>
            <a:ext cx="8718858" cy="430887"/>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All first degree relatives (parents, children, siblings)</a:t>
            </a:r>
          </a:p>
        </p:txBody>
      </p:sp>
      <p:sp>
        <p:nvSpPr>
          <p:cNvPr id="6" name="TextBox 5"/>
          <p:cNvSpPr txBox="1"/>
          <p:nvPr/>
        </p:nvSpPr>
        <p:spPr>
          <a:xfrm>
            <a:off x="173622" y="1491630"/>
            <a:ext cx="8718858" cy="769441"/>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If possible, include second (grandparents, aunts/uncles, half-siblings, nieces/nephews) and third (cousins) degree relatives</a:t>
            </a:r>
          </a:p>
        </p:txBody>
      </p:sp>
      <p:sp>
        <p:nvSpPr>
          <p:cNvPr id="8" name="TextBox 7"/>
          <p:cNvSpPr txBox="1"/>
          <p:nvPr/>
        </p:nvSpPr>
        <p:spPr>
          <a:xfrm>
            <a:off x="179512" y="3291830"/>
            <a:ext cx="8718858" cy="430887"/>
          </a:xfrm>
          <a:prstGeom prst="rect">
            <a:avLst/>
          </a:prstGeom>
          <a:solidFill>
            <a:schemeClr val="bg1">
              <a:lumMod val="85000"/>
            </a:schemeClr>
          </a:solidFill>
        </p:spPr>
        <p:txBody>
          <a:bodyPr wrap="square" rtlCol="0">
            <a:spAutoFit/>
          </a:bodyPr>
          <a:lstStyle/>
          <a:p>
            <a:r>
              <a:rPr lang="en-US" sz="2200" dirty="0"/>
              <a:t>Ethnicity </a:t>
            </a:r>
          </a:p>
        </p:txBody>
      </p:sp>
      <p:sp>
        <p:nvSpPr>
          <p:cNvPr id="10" name="TextBox 9"/>
          <p:cNvSpPr txBox="1"/>
          <p:nvPr/>
        </p:nvSpPr>
        <p:spPr>
          <a:xfrm>
            <a:off x="179512" y="2787774"/>
            <a:ext cx="8718858" cy="430887"/>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Questions about consanguinity</a:t>
            </a:r>
          </a:p>
        </p:txBody>
      </p:sp>
      <p:sp>
        <p:nvSpPr>
          <p:cNvPr id="2" name="Oval Callout 1"/>
          <p:cNvSpPr/>
          <p:nvPr/>
        </p:nvSpPr>
        <p:spPr>
          <a:xfrm>
            <a:off x="1331640" y="3507273"/>
            <a:ext cx="2952328" cy="1032247"/>
          </a:xfrm>
          <a:prstGeom prst="wedgeEllipseCallout">
            <a:avLst>
              <a:gd name="adj1" fmla="val 11595"/>
              <a:gd name="adj2" fmla="val 76680"/>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sz="2000" i="1" dirty="0">
                <a:solidFill>
                  <a:schemeClr val="tx1"/>
                </a:solidFill>
              </a:rPr>
              <a:t>What is your ancestry?</a:t>
            </a:r>
          </a:p>
        </p:txBody>
      </p:sp>
      <p:sp>
        <p:nvSpPr>
          <p:cNvPr id="9" name="TextBox 8"/>
          <p:cNvSpPr txBox="1"/>
          <p:nvPr/>
        </p:nvSpPr>
        <p:spPr>
          <a:xfrm>
            <a:off x="179512" y="2300257"/>
            <a:ext cx="8718858" cy="430887"/>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Both sides of the family (maternal and paternal)</a:t>
            </a:r>
          </a:p>
        </p:txBody>
      </p:sp>
      <p:sp>
        <p:nvSpPr>
          <p:cNvPr id="11" name="Oval Callout 10"/>
          <p:cNvSpPr/>
          <p:nvPr/>
        </p:nvSpPr>
        <p:spPr>
          <a:xfrm>
            <a:off x="5220072" y="2364064"/>
            <a:ext cx="3600400" cy="2055549"/>
          </a:xfrm>
          <a:prstGeom prst="wedgeEllipseCallout">
            <a:avLst>
              <a:gd name="adj1" fmla="val -30992"/>
              <a:gd name="adj2" fmla="val 80371"/>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sz="2000" i="1" dirty="0">
                <a:solidFill>
                  <a:schemeClr val="tx1"/>
                </a:solidFill>
              </a:rPr>
              <a:t>What country/countries did your family live in before coming to Canada?</a:t>
            </a:r>
          </a:p>
        </p:txBody>
      </p:sp>
    </p:spTree>
    <p:extLst>
      <p:ext uri="{BB962C8B-B14F-4D97-AF65-F5344CB8AC3E}">
        <p14:creationId xmlns:p14="http://schemas.microsoft.com/office/powerpoint/2010/main" val="280296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6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4000" dirty="0"/>
              <a:t>What to include in a family history?</a:t>
            </a:r>
          </a:p>
        </p:txBody>
      </p:sp>
      <p:sp>
        <p:nvSpPr>
          <p:cNvPr id="9" name="TextBox 8"/>
          <p:cNvSpPr txBox="1"/>
          <p:nvPr/>
        </p:nvSpPr>
        <p:spPr>
          <a:xfrm>
            <a:off x="179512" y="3797047"/>
            <a:ext cx="8718858" cy="430887"/>
          </a:xfrm>
          <a:prstGeom prst="rect">
            <a:avLst/>
          </a:prstGeom>
          <a:solidFill>
            <a:schemeClr val="bg1">
              <a:lumMod val="85000"/>
            </a:schemeClr>
          </a:solidFill>
        </p:spPr>
        <p:txBody>
          <a:bodyPr wrap="square" rtlCol="0">
            <a:spAutoFit/>
          </a:bodyPr>
          <a:lstStyle/>
          <a:p>
            <a:r>
              <a:rPr lang="en-US" sz="2200" dirty="0"/>
              <a:t>Age of death and cause of death, if known</a:t>
            </a:r>
          </a:p>
        </p:txBody>
      </p:sp>
      <p:sp>
        <p:nvSpPr>
          <p:cNvPr id="11" name="TextBox 10"/>
          <p:cNvSpPr txBox="1"/>
          <p:nvPr/>
        </p:nvSpPr>
        <p:spPr>
          <a:xfrm>
            <a:off x="179512" y="4301103"/>
            <a:ext cx="8718858" cy="430887"/>
          </a:xfrm>
          <a:prstGeom prst="rect">
            <a:avLst/>
          </a:prstGeom>
          <a:solidFill>
            <a:schemeClr val="bg1">
              <a:lumMod val="85000"/>
            </a:schemeClr>
          </a:solidFill>
        </p:spPr>
        <p:txBody>
          <a:bodyPr wrap="square" rtlCol="0">
            <a:spAutoFit/>
          </a:bodyPr>
          <a:lstStyle/>
          <a:p>
            <a:r>
              <a:rPr lang="en-US" sz="2200" dirty="0"/>
              <a:t>Age of diagnosis in affected individual</a:t>
            </a:r>
          </a:p>
        </p:txBody>
      </p:sp>
      <p:sp>
        <p:nvSpPr>
          <p:cNvPr id="12" name="TextBox 11"/>
          <p:cNvSpPr txBox="1"/>
          <p:nvPr/>
        </p:nvSpPr>
        <p:spPr>
          <a:xfrm>
            <a:off x="175384" y="987574"/>
            <a:ext cx="8718858" cy="430887"/>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All first degree relatives (parents, children, siblings)</a:t>
            </a:r>
          </a:p>
        </p:txBody>
      </p:sp>
      <p:sp>
        <p:nvSpPr>
          <p:cNvPr id="13" name="TextBox 12"/>
          <p:cNvSpPr txBox="1"/>
          <p:nvPr/>
        </p:nvSpPr>
        <p:spPr>
          <a:xfrm>
            <a:off x="173622" y="1491630"/>
            <a:ext cx="8718858" cy="769441"/>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If possible, include second (grandparents, aunts/uncles, half-siblings, nieces/nephews) and third (cousins) degree relatives</a:t>
            </a:r>
          </a:p>
        </p:txBody>
      </p:sp>
      <p:sp>
        <p:nvSpPr>
          <p:cNvPr id="15" name="TextBox 14"/>
          <p:cNvSpPr txBox="1"/>
          <p:nvPr/>
        </p:nvSpPr>
        <p:spPr>
          <a:xfrm>
            <a:off x="179512" y="3291830"/>
            <a:ext cx="8718858" cy="430887"/>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Ethnicity </a:t>
            </a:r>
          </a:p>
        </p:txBody>
      </p:sp>
      <p:sp>
        <p:nvSpPr>
          <p:cNvPr id="16" name="TextBox 15"/>
          <p:cNvSpPr txBox="1"/>
          <p:nvPr/>
        </p:nvSpPr>
        <p:spPr>
          <a:xfrm>
            <a:off x="179512" y="2787774"/>
            <a:ext cx="8718858" cy="430887"/>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Consanguinity</a:t>
            </a:r>
          </a:p>
        </p:txBody>
      </p:sp>
      <p:sp>
        <p:nvSpPr>
          <p:cNvPr id="10" name="TextBox 9"/>
          <p:cNvSpPr txBox="1"/>
          <p:nvPr/>
        </p:nvSpPr>
        <p:spPr>
          <a:xfrm>
            <a:off x="179512" y="2300257"/>
            <a:ext cx="8718858" cy="430887"/>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Both sides of the family (maternal and paternal)</a:t>
            </a:r>
          </a:p>
        </p:txBody>
      </p:sp>
    </p:spTree>
    <p:extLst>
      <p:ext uri="{BB962C8B-B14F-4D97-AF65-F5344CB8AC3E}">
        <p14:creationId xmlns:p14="http://schemas.microsoft.com/office/powerpoint/2010/main" val="3572285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38"/>
            <a:ext cx="8229600" cy="857250"/>
          </a:xfrm>
        </p:spPr>
        <p:txBody>
          <a:bodyPr/>
          <a:lstStyle/>
          <a:p>
            <a:r>
              <a:rPr lang="en-CA" sz="4000" dirty="0"/>
              <a:t>Case 1: Preconception</a:t>
            </a:r>
          </a:p>
        </p:txBody>
      </p:sp>
      <p:sp>
        <p:nvSpPr>
          <p:cNvPr id="51" name="TextBox 50"/>
          <p:cNvSpPr txBox="1"/>
          <p:nvPr/>
        </p:nvSpPr>
        <p:spPr>
          <a:xfrm>
            <a:off x="251520" y="844719"/>
            <a:ext cx="8719200" cy="430887"/>
          </a:xfrm>
          <a:prstGeom prst="rect">
            <a:avLst/>
          </a:prstGeom>
          <a:solidFill>
            <a:schemeClr val="bg1">
              <a:lumMod val="85000"/>
            </a:schemeClr>
          </a:solidFill>
        </p:spPr>
        <p:txBody>
          <a:bodyPr wrap="square" rtlCol="0">
            <a:spAutoFit/>
          </a:bodyPr>
          <a:lstStyle>
            <a:defPPr>
              <a:defRPr lang="en-CA"/>
            </a:defPPr>
            <a:lvl1pPr>
              <a:defRPr sz="2400"/>
            </a:lvl1pPr>
          </a:lstStyle>
          <a:p>
            <a:r>
              <a:rPr lang="en-CA" sz="2200" dirty="0"/>
              <a:t> Bridgette and her partner are planning to start their family.</a:t>
            </a:r>
            <a:endParaRPr lang="en-US" sz="2200" dirty="0"/>
          </a:p>
        </p:txBody>
      </p:sp>
      <p:sp>
        <p:nvSpPr>
          <p:cNvPr id="52" name="TextBox 51"/>
          <p:cNvSpPr txBox="1"/>
          <p:nvPr/>
        </p:nvSpPr>
        <p:spPr>
          <a:xfrm>
            <a:off x="251520" y="1348775"/>
            <a:ext cx="8719200" cy="430887"/>
          </a:xfrm>
          <a:prstGeom prst="rect">
            <a:avLst/>
          </a:prstGeom>
          <a:solidFill>
            <a:schemeClr val="bg1">
              <a:lumMod val="95000"/>
            </a:schemeClr>
          </a:solidFill>
        </p:spPr>
        <p:txBody>
          <a:bodyPr wrap="square" rtlCol="0">
            <a:spAutoFit/>
          </a:bodyPr>
          <a:lstStyle/>
          <a:p>
            <a:r>
              <a:rPr lang="en-CA" sz="2200" dirty="0"/>
              <a:t>She reveals that her partner is adopted.</a:t>
            </a:r>
            <a:endParaRPr lang="en-CA" altLang="en-US" sz="2200" dirty="0"/>
          </a:p>
        </p:txBody>
      </p:sp>
      <p:sp>
        <p:nvSpPr>
          <p:cNvPr id="53" name="TextBox 52"/>
          <p:cNvSpPr txBox="1"/>
          <p:nvPr/>
        </p:nvSpPr>
        <p:spPr>
          <a:xfrm>
            <a:off x="251520" y="1851670"/>
            <a:ext cx="8719200" cy="430887"/>
          </a:xfrm>
          <a:prstGeom prst="rect">
            <a:avLst/>
          </a:prstGeom>
          <a:solidFill>
            <a:schemeClr val="bg1">
              <a:lumMod val="85000"/>
            </a:schemeClr>
          </a:solidFill>
        </p:spPr>
        <p:txBody>
          <a:bodyPr wrap="square" rtlCol="0">
            <a:spAutoFit/>
          </a:bodyPr>
          <a:lstStyle/>
          <a:p>
            <a:r>
              <a:rPr lang="en-CA" altLang="en-US" sz="2200" dirty="0"/>
              <a:t>For fun, together they purchased an online ancestry testing kit.</a:t>
            </a:r>
          </a:p>
        </p:txBody>
      </p:sp>
      <p:pic>
        <p:nvPicPr>
          <p:cNvPr id="1026" name="Picture 2" descr="Image result for spit k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41270">
            <a:off x="2345991" y="2573660"/>
            <a:ext cx="3965464" cy="22305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52" y="3979094"/>
            <a:ext cx="986056" cy="111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0227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52" y="3979094"/>
            <a:ext cx="986056" cy="111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943423"/>
            <a:ext cx="3116938" cy="17084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0538"/>
            <a:ext cx="8229600" cy="857250"/>
          </a:xfrm>
        </p:spPr>
        <p:txBody>
          <a:bodyPr/>
          <a:lstStyle/>
          <a:p>
            <a:r>
              <a:rPr lang="en-CA" sz="4000" dirty="0"/>
              <a:t>Case 1: Preconception</a:t>
            </a:r>
          </a:p>
        </p:txBody>
      </p:sp>
      <p:sp>
        <p:nvSpPr>
          <p:cNvPr id="51" name="TextBox 50"/>
          <p:cNvSpPr txBox="1"/>
          <p:nvPr/>
        </p:nvSpPr>
        <p:spPr>
          <a:xfrm>
            <a:off x="1187624" y="4301103"/>
            <a:ext cx="7128792" cy="430887"/>
          </a:xfrm>
          <a:prstGeom prst="rect">
            <a:avLst/>
          </a:prstGeom>
          <a:solidFill>
            <a:schemeClr val="bg1">
              <a:lumMod val="85000"/>
            </a:schemeClr>
          </a:solidFill>
        </p:spPr>
        <p:txBody>
          <a:bodyPr wrap="square" rtlCol="0">
            <a:spAutoFit/>
          </a:bodyPr>
          <a:lstStyle>
            <a:defPPr>
              <a:defRPr lang="en-CA"/>
            </a:defPPr>
            <a:lvl1pPr>
              <a:defRPr sz="2400"/>
            </a:lvl1pPr>
          </a:lstStyle>
          <a:p>
            <a:r>
              <a:rPr lang="en-CA" sz="2200" dirty="0"/>
              <a:t> Bridgette already knows that she is French Canadian.</a:t>
            </a:r>
            <a:endParaRPr lang="en-US" sz="2200" dirty="0"/>
          </a:p>
        </p:txBody>
      </p:sp>
      <p:sp>
        <p:nvSpPr>
          <p:cNvPr id="52" name="TextBox 51"/>
          <p:cNvSpPr txBox="1"/>
          <p:nvPr/>
        </p:nvSpPr>
        <p:spPr>
          <a:xfrm>
            <a:off x="251520" y="794197"/>
            <a:ext cx="8064896" cy="769441"/>
          </a:xfrm>
          <a:prstGeom prst="rect">
            <a:avLst/>
          </a:prstGeom>
          <a:solidFill>
            <a:schemeClr val="bg1">
              <a:lumMod val="95000"/>
            </a:schemeClr>
          </a:solidFill>
        </p:spPr>
        <p:txBody>
          <a:bodyPr wrap="square" rtlCol="0">
            <a:spAutoFit/>
          </a:bodyPr>
          <a:lstStyle/>
          <a:p>
            <a:r>
              <a:rPr lang="en-CA" sz="2200" dirty="0"/>
              <a:t>In addition, to finding many cousins, her partner discovers that he is Ashkenazi Jewish.</a:t>
            </a:r>
            <a:endParaRPr lang="en-CA" altLang="en-US" sz="2200"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1663087"/>
            <a:ext cx="4670611" cy="2348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264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50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dissolve">
                                      <p:cBhvr>
                                        <p:cTn id="11" dur="500"/>
                                        <p:tgtEl>
                                          <p:spTgt spid="1027"/>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419622"/>
            <a:ext cx="8229600" cy="1357659"/>
          </a:xfrm>
        </p:spPr>
        <p:txBody>
          <a:bodyPr/>
          <a:lstStyle/>
          <a:p>
            <a:r>
              <a:rPr lang="en-US" sz="4000" dirty="0"/>
              <a:t>Preconception family history check list</a:t>
            </a:r>
          </a:p>
        </p:txBody>
      </p:sp>
      <p:sp>
        <p:nvSpPr>
          <p:cNvPr id="8" name="Rectangle 7"/>
          <p:cNvSpPr/>
          <p:nvPr/>
        </p:nvSpPr>
        <p:spPr>
          <a:xfrm>
            <a:off x="3848472" y="2859782"/>
            <a:ext cx="1371600" cy="1371600"/>
          </a:xfrm>
          <a:prstGeom prst="rect">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3848472" y="2859782"/>
            <a:ext cx="1371600" cy="1371600"/>
          </a:xfrm>
          <a:prstGeom prst="mathMultiply">
            <a:avLst/>
          </a:prstGeom>
          <a:gradFill>
            <a:gsLst>
              <a:gs pos="0">
                <a:schemeClr val="accent4">
                  <a:lumMod val="75000"/>
                </a:schemeClr>
              </a:gs>
              <a:gs pos="50000">
                <a:schemeClr val="accent4">
                  <a:lumMod val="60000"/>
                  <a:lumOff val="4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42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ctrTitle"/>
          </p:nvPr>
        </p:nvSpPr>
        <p:spPr>
          <a:xfrm>
            <a:off x="300118" y="681541"/>
            <a:ext cx="8543764" cy="1102519"/>
          </a:xfrm>
        </p:spPr>
        <p:txBody>
          <a:bodyPr/>
          <a:lstStyle/>
          <a:p>
            <a:r>
              <a:rPr lang="en-CA" sz="4000" dirty="0">
                <a:solidFill>
                  <a:schemeClr val="bg1">
                    <a:lumMod val="50000"/>
                  </a:schemeClr>
                </a:solidFill>
              </a:rPr>
              <a:t>Untangling the helix 2019: </a:t>
            </a:r>
            <a:br>
              <a:rPr lang="en-CA" sz="4000" dirty="0">
                <a:solidFill>
                  <a:schemeClr val="bg1">
                    <a:lumMod val="50000"/>
                  </a:schemeClr>
                </a:solidFill>
              </a:rPr>
            </a:br>
            <a:r>
              <a:rPr lang="en-US" sz="4000" dirty="0"/>
              <a:t>Why family history matters</a:t>
            </a:r>
            <a:endParaRPr lang="en-CA" sz="4000" dirty="0"/>
          </a:p>
        </p:txBody>
      </p:sp>
      <p:sp>
        <p:nvSpPr>
          <p:cNvPr id="4" name="Subtitle 2">
            <a:extLst>
              <a:ext uri="{FF2B5EF4-FFF2-40B4-BE49-F238E27FC236}">
                <a16:creationId xmlns:a16="http://schemas.microsoft.com/office/drawing/2014/main" id="{A959F100-7EFC-471A-8472-71A0C91A35D0}"/>
              </a:ext>
            </a:extLst>
          </p:cNvPr>
          <p:cNvSpPr txBox="1">
            <a:spLocks/>
          </p:cNvSpPr>
          <p:nvPr/>
        </p:nvSpPr>
        <p:spPr>
          <a:xfrm>
            <a:off x="633845" y="2099441"/>
            <a:ext cx="7876310" cy="1260000"/>
          </a:xfrm>
          <a:prstGeom prst="rect">
            <a:avLst/>
          </a:prstGeom>
          <a:solidFill>
            <a:schemeClr val="bg1">
              <a:lumMod val="95000"/>
              <a:alpha val="28000"/>
            </a:schemeClr>
          </a:solidFill>
        </p:spPr>
        <p:txBody>
          <a:bodyPr vert="horz" lIns="91440" tIns="45720" rIns="91440" bIns="45720" rtlCol="0" anchor="ctr">
            <a:normAutofit/>
          </a:bodyPr>
          <a:lstStyle>
            <a:lvl1pPr indent="0" algn="ctr">
              <a:spcBef>
                <a:spcPts val="600"/>
              </a:spcBef>
              <a:buFont typeface="Arial"/>
              <a:buNone/>
              <a:defRPr sz="6400" b="1">
                <a:solidFill>
                  <a:schemeClr val="tx1">
                    <a:lumMod val="75000"/>
                    <a:lumOff val="25000"/>
                  </a:schemeClr>
                </a:solidFill>
              </a:defRPr>
            </a:lvl1pPr>
            <a:lvl2pPr indent="0" algn="ctr">
              <a:spcBef>
                <a:spcPct val="20000"/>
              </a:spcBef>
              <a:buFont typeface="Arial"/>
              <a:buNone/>
              <a:defRPr sz="2800">
                <a:solidFill>
                  <a:schemeClr val="tx1">
                    <a:tint val="75000"/>
                  </a:schemeClr>
                </a:solidFill>
              </a:defRPr>
            </a:lvl2pPr>
            <a:lvl3pPr indent="0" algn="ctr">
              <a:spcBef>
                <a:spcPct val="20000"/>
              </a:spcBef>
              <a:buFont typeface="Arial"/>
              <a:buNone/>
              <a:defRPr sz="2400">
                <a:solidFill>
                  <a:schemeClr val="tx1">
                    <a:tint val="75000"/>
                  </a:schemeClr>
                </a:solidFill>
              </a:defRPr>
            </a:lvl3pPr>
            <a:lvl4pPr indent="0" algn="ctr">
              <a:spcBef>
                <a:spcPct val="20000"/>
              </a:spcBef>
              <a:buFont typeface="Arial"/>
              <a:buNone/>
              <a:defRPr sz="2000">
                <a:solidFill>
                  <a:schemeClr val="tx1">
                    <a:tint val="75000"/>
                  </a:schemeClr>
                </a:solidFill>
              </a:defRPr>
            </a:lvl4pPr>
            <a:lvl5pPr indent="0" algn="ctr">
              <a:spcBef>
                <a:spcPct val="20000"/>
              </a:spcBef>
              <a:buFont typeface="Arial"/>
              <a:buNone/>
              <a:defRPr sz="2000">
                <a:solidFill>
                  <a:schemeClr val="tx1">
                    <a:tint val="75000"/>
                  </a:schemeClr>
                </a:solidFill>
              </a:defRPr>
            </a:lvl5pPr>
            <a:lvl6pPr indent="0" algn="ctr">
              <a:spcBef>
                <a:spcPct val="20000"/>
              </a:spcBef>
              <a:buFont typeface="Arial"/>
              <a:buNone/>
              <a:defRPr sz="2000">
                <a:solidFill>
                  <a:schemeClr val="tx1">
                    <a:tint val="75000"/>
                  </a:schemeClr>
                </a:solidFill>
              </a:defRPr>
            </a:lvl6pPr>
            <a:lvl7pPr indent="0" algn="ctr">
              <a:spcBef>
                <a:spcPct val="20000"/>
              </a:spcBef>
              <a:buFont typeface="Arial"/>
              <a:buNone/>
              <a:defRPr sz="2000">
                <a:solidFill>
                  <a:schemeClr val="tx1">
                    <a:tint val="75000"/>
                  </a:schemeClr>
                </a:solidFill>
              </a:defRPr>
            </a:lvl7pPr>
            <a:lvl8pPr indent="0" algn="ctr">
              <a:spcBef>
                <a:spcPct val="20000"/>
              </a:spcBef>
              <a:buFont typeface="Arial"/>
              <a:buNone/>
              <a:defRPr sz="2000">
                <a:solidFill>
                  <a:schemeClr val="tx1">
                    <a:tint val="75000"/>
                  </a:schemeClr>
                </a:solidFill>
              </a:defRPr>
            </a:lvl8pPr>
            <a:lvl9pPr indent="0" algn="ctr">
              <a:spcBef>
                <a:spcPct val="20000"/>
              </a:spcBef>
              <a:buFont typeface="Arial"/>
              <a:buNone/>
              <a:defRPr sz="2000">
                <a:solidFill>
                  <a:schemeClr val="tx1">
                    <a:tint val="75000"/>
                  </a:schemeClr>
                </a:solidFill>
              </a:defRPr>
            </a:lvl9pPr>
          </a:lstStyle>
          <a:p>
            <a:pPr>
              <a:lnSpc>
                <a:spcPct val="120000"/>
              </a:lnSpc>
              <a:spcBef>
                <a:spcPts val="0"/>
              </a:spcBef>
            </a:pPr>
            <a:r>
              <a:rPr lang="en-US" sz="1600" b="0" dirty="0"/>
              <a:t>Developed by Shawna Morrison MS CGC, June Carroll MD CCFP FCFP, Judith Allanson MB </a:t>
            </a:r>
            <a:r>
              <a:rPr lang="en-CA" sz="1600" b="0" dirty="0">
                <a:solidFill>
                  <a:schemeClr val="tx1">
                    <a:lumMod val="75000"/>
                    <a:lumOff val="25000"/>
                  </a:schemeClr>
                </a:solidFill>
              </a:rPr>
              <a:t>FRCPC FRCP (2019)</a:t>
            </a:r>
            <a:endParaRPr lang="en-US" sz="1600" b="0" dirty="0"/>
          </a:p>
        </p:txBody>
      </p:sp>
    </p:spTree>
    <p:extLst>
      <p:ext uri="{BB962C8B-B14F-4D97-AF65-F5344CB8AC3E}">
        <p14:creationId xmlns:p14="http://schemas.microsoft.com/office/powerpoint/2010/main" val="3858151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gradFill>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695438391"/>
              </p:ext>
            </p:extLst>
          </p:nvPr>
        </p:nvGraphicFramePr>
        <p:xfrm>
          <a:off x="251519" y="66542"/>
          <a:ext cx="8712969" cy="4823892"/>
        </p:xfrm>
        <a:graphic>
          <a:graphicData uri="http://schemas.openxmlformats.org/drawingml/2006/table">
            <a:tbl>
              <a:tblPr/>
              <a:tblGrid>
                <a:gridCol w="7560841">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tblGrid>
              <a:tr h="520739">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lumMod val="95000"/>
                              <a:lumOff val="5000"/>
                            </a:schemeClr>
                          </a:solidFill>
                          <a:effectLst/>
                          <a:latin typeface="Calibri" pitchFamily="34" charset="0"/>
                          <a:cs typeface="Arial" charset="0"/>
                        </a:rPr>
                        <a:t>Do any of the following apply to your patient, their partner, or their close family members?</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lumMod val="95000"/>
                              <a:lumOff val="5000"/>
                            </a:schemeClr>
                          </a:solidFill>
                          <a:effectLst/>
                          <a:latin typeface="Calibri" pitchFamily="34" charset="0"/>
                          <a:cs typeface="Arial" charset="0"/>
                        </a:rPr>
                        <a:t>Yes</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lumMod val="95000"/>
                              <a:lumOff val="5000"/>
                            </a:schemeClr>
                          </a:solidFill>
                          <a:effectLst/>
                          <a:latin typeface="Calibri" pitchFamily="34" charset="0"/>
                          <a:cs typeface="Arial" charset="0"/>
                        </a:rPr>
                        <a:t>No</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81893">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1. Inherited condition or chromosomal disorder?</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Genetic disorder (e.g. neurofibromatosis, cystic fibrosis)</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Muscular disorder (e.g. Duchenne or Becker muscular dystrophy)</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Bleeding disorder (e.g. hemophilia)</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Down syndrome or a familial chromosomal translocation</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00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2. Physical difference present at birth (e.g. cleft lip, heart defect)</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altLang="en-US" sz="1800" b="0" i="0" u="none" strike="noStrike" cap="none" normalizeH="0" baseline="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6716">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3. Intellectual disability, developmental delay and/or autism</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6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4. Other major health concerns such as cardiomyopathy, neurological disease, epilepsy, hearing loss, and psychiatric disorders</a:t>
                      </a:r>
                      <a:endParaRPr kumimoji="0" lang="en-US" alt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6716">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5. History of consanguinity</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200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6. Ashkenazi Jewish ancestry</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4200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7.  From a population qualifying for additional screening (</a:t>
                      </a:r>
                      <a:r>
                        <a:rPr kumimoji="0" lang="en-US" altLang="en-US" sz="1800" b="0" i="1"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see next</a:t>
                      </a: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20739">
                <a:tc gridSpan="3">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lumMod val="95000"/>
                              <a:lumOff val="5000"/>
                            </a:schemeClr>
                          </a:solidFill>
                        </a:rPr>
                        <a:t>A</a:t>
                      </a:r>
                      <a:r>
                        <a:rPr lang="en-US" sz="1600" b="0" baseline="0" dirty="0">
                          <a:solidFill>
                            <a:schemeClr val="tx1">
                              <a:lumMod val="95000"/>
                              <a:lumOff val="5000"/>
                            </a:schemeClr>
                          </a:solidFill>
                        </a:rPr>
                        <a:t> ‘</a:t>
                      </a:r>
                      <a:r>
                        <a:rPr lang="en-US" sz="1600" b="1" baseline="0" dirty="0">
                          <a:solidFill>
                            <a:schemeClr val="tx1">
                              <a:lumMod val="95000"/>
                              <a:lumOff val="5000"/>
                            </a:schemeClr>
                          </a:solidFill>
                        </a:rPr>
                        <a:t>Yes’ </a:t>
                      </a:r>
                      <a:r>
                        <a:rPr lang="en-US" sz="1600" b="0" baseline="0" dirty="0">
                          <a:solidFill>
                            <a:schemeClr val="tx1">
                              <a:lumMod val="95000"/>
                              <a:lumOff val="5000"/>
                            </a:schemeClr>
                          </a:solidFill>
                        </a:rPr>
                        <a:t>response to any question above should prompt a more targeted family history.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dirty="0">
                          <a:solidFill>
                            <a:schemeClr val="tx1">
                              <a:lumMod val="95000"/>
                              <a:lumOff val="5000"/>
                            </a:schemeClr>
                          </a:solidFill>
                        </a:rPr>
                        <a:t>Referral to appropriate specialist may be considered. </a:t>
                      </a:r>
                      <a:r>
                        <a:rPr lang="en-US" sz="1600" b="0" dirty="0">
                          <a:solidFill>
                            <a:schemeClr val="tx1">
                              <a:lumMod val="95000"/>
                              <a:lumOff val="5000"/>
                            </a:schemeClr>
                          </a:solidFill>
                        </a:rPr>
                        <a:t> </a:t>
                      </a:r>
                      <a:endParaRPr lang="en-US" sz="1800" b="0" dirty="0">
                        <a:solidFill>
                          <a:schemeClr val="tx1">
                            <a:lumMod val="95000"/>
                            <a:lumOff val="5000"/>
                          </a:schemeClr>
                        </a:solidFill>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8"/>
                  </a:ext>
                </a:extLst>
              </a:tr>
            </a:tbl>
          </a:graphicData>
        </a:graphic>
      </p:graphicFrame>
      <p:sp>
        <p:nvSpPr>
          <p:cNvPr id="5" name="TextBox 4"/>
          <p:cNvSpPr txBox="1"/>
          <p:nvPr/>
        </p:nvSpPr>
        <p:spPr>
          <a:xfrm>
            <a:off x="7956376" y="3651870"/>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6" name="TextBox 5"/>
          <p:cNvSpPr txBox="1"/>
          <p:nvPr/>
        </p:nvSpPr>
        <p:spPr>
          <a:xfrm>
            <a:off x="8465616" y="1122298"/>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7" name="TextBox 6"/>
          <p:cNvSpPr txBox="1"/>
          <p:nvPr/>
        </p:nvSpPr>
        <p:spPr>
          <a:xfrm>
            <a:off x="8465616" y="2392492"/>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8" name="TextBox 7"/>
          <p:cNvSpPr txBox="1"/>
          <p:nvPr/>
        </p:nvSpPr>
        <p:spPr>
          <a:xfrm>
            <a:off x="8465616" y="1995686"/>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9" name="TextBox 8"/>
          <p:cNvSpPr txBox="1"/>
          <p:nvPr/>
        </p:nvSpPr>
        <p:spPr>
          <a:xfrm>
            <a:off x="8465616" y="2859782"/>
            <a:ext cx="2796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10" name="TextBox 9"/>
          <p:cNvSpPr txBox="1"/>
          <p:nvPr/>
        </p:nvSpPr>
        <p:spPr>
          <a:xfrm>
            <a:off x="8465616" y="3334628"/>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11" name="TextBox 10"/>
          <p:cNvSpPr txBox="1"/>
          <p:nvPr/>
        </p:nvSpPr>
        <p:spPr>
          <a:xfrm>
            <a:off x="8465616" y="4011910"/>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Tree>
    <p:extLst>
      <p:ext uri="{BB962C8B-B14F-4D97-AF65-F5344CB8AC3E}">
        <p14:creationId xmlns:p14="http://schemas.microsoft.com/office/powerpoint/2010/main" val="232028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iterate type="lt">
                                    <p:tmAbs val="0"/>
                                  </p:iterate>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grpId="0" nodeType="afterEffect">
                                  <p:stCondLst>
                                    <p:cond delay="25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1" nodeType="afterEffect">
                                  <p:stCondLst>
                                    <p:cond delay="250"/>
                                  </p:stCondLst>
                                  <p:iterate type="lt">
                                    <p:tmAbs val="0"/>
                                  </p:iterate>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grpId="0" nodeType="afterEffect">
                                  <p:stCondLst>
                                    <p:cond delay="25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1500"/>
                            </p:stCondLst>
                            <p:childTnLst>
                              <p:par>
                                <p:cTn id="26" presetID="34" presetClass="emph" presetSubtype="0" fill="hold" grpId="0" nodeType="afterEffect">
                                  <p:stCondLst>
                                    <p:cond delay="0"/>
                                  </p:stCondLst>
                                  <p:iterate type="lt">
                                    <p:tmPct val="10000"/>
                                  </p:iterate>
                                  <p:childTnLst>
                                    <p:animMotion origin="layout" path="M 0.0 0.0 L 0.0 -0.07213" pathEditMode="relative" ptsTypes="">
                                      <p:cBhvr>
                                        <p:cTn id="27" dur="250" accel="50000" decel="50000" autoRev="1" fill="hold">
                                          <p:stCondLst>
                                            <p:cond delay="0"/>
                                          </p:stCondLst>
                                        </p:cTn>
                                        <p:tgtEl>
                                          <p:spTgt spid="5"/>
                                        </p:tgtEl>
                                        <p:attrNameLst>
                                          <p:attrName>ppt_x</p:attrName>
                                          <p:attrName>ppt_y</p:attrName>
                                        </p:attrNameLst>
                                      </p:cBhvr>
                                    </p:animMotion>
                                    <p:animRot by="1500000">
                                      <p:cBhvr>
                                        <p:cTn id="28" dur="125" fill="hold">
                                          <p:stCondLst>
                                            <p:cond delay="0"/>
                                          </p:stCondLst>
                                        </p:cTn>
                                        <p:tgtEl>
                                          <p:spTgt spid="5"/>
                                        </p:tgtEl>
                                        <p:attrNameLst>
                                          <p:attrName>r</p:attrName>
                                        </p:attrNameLst>
                                      </p:cBhvr>
                                    </p:animRot>
                                    <p:animRot by="-1500000">
                                      <p:cBhvr>
                                        <p:cTn id="29" dur="125" fill="hold">
                                          <p:stCondLst>
                                            <p:cond delay="125"/>
                                          </p:stCondLst>
                                        </p:cTn>
                                        <p:tgtEl>
                                          <p:spTgt spid="5"/>
                                        </p:tgtEl>
                                        <p:attrNameLst>
                                          <p:attrName>r</p:attrName>
                                        </p:attrNameLst>
                                      </p:cBhvr>
                                    </p:animRot>
                                    <p:animRot by="-1500000">
                                      <p:cBhvr>
                                        <p:cTn id="30" dur="125" fill="hold">
                                          <p:stCondLst>
                                            <p:cond delay="250"/>
                                          </p:stCondLst>
                                        </p:cTn>
                                        <p:tgtEl>
                                          <p:spTgt spid="5"/>
                                        </p:tgtEl>
                                        <p:attrNameLst>
                                          <p:attrName>r</p:attrName>
                                        </p:attrNameLst>
                                      </p:cBhvr>
                                    </p:animRot>
                                    <p:animRot by="1500000">
                                      <p:cBhvr>
                                        <p:cTn id="3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gradFill>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656607423"/>
              </p:ext>
            </p:extLst>
          </p:nvPr>
        </p:nvGraphicFramePr>
        <p:xfrm>
          <a:off x="179512" y="843558"/>
          <a:ext cx="8640960" cy="4113880"/>
        </p:xfrm>
        <a:graphic>
          <a:graphicData uri="http://schemas.openxmlformats.org/drawingml/2006/table">
            <a:tbl>
              <a:tblPr firstRow="1" bandRow="1">
                <a:tableStyleId>{5C22544A-7EE6-4342-B048-85BDC9FD1C3A}</a:tableStyleId>
              </a:tblPr>
              <a:tblGrid>
                <a:gridCol w="7245971">
                  <a:extLst>
                    <a:ext uri="{9D8B030D-6E8A-4147-A177-3AD203B41FA5}">
                      <a16:colId xmlns:a16="http://schemas.microsoft.com/office/drawing/2014/main" val="20000"/>
                    </a:ext>
                  </a:extLst>
                </a:gridCol>
                <a:gridCol w="726832">
                  <a:extLst>
                    <a:ext uri="{9D8B030D-6E8A-4147-A177-3AD203B41FA5}">
                      <a16:colId xmlns:a16="http://schemas.microsoft.com/office/drawing/2014/main" val="20001"/>
                    </a:ext>
                  </a:extLst>
                </a:gridCol>
                <a:gridCol w="668157">
                  <a:extLst>
                    <a:ext uri="{9D8B030D-6E8A-4147-A177-3AD203B41FA5}">
                      <a16:colId xmlns:a16="http://schemas.microsoft.com/office/drawing/2014/main" val="20002"/>
                    </a:ext>
                  </a:extLst>
                </a:gridCol>
              </a:tblGrid>
              <a:tr h="366051">
                <a:tc>
                  <a:txBody>
                    <a:bodyPr/>
                    <a:lstStyle/>
                    <a:p>
                      <a:r>
                        <a:rPr lang="en-US" sz="1800" i="1" baseline="0" dirty="0">
                          <a:solidFill>
                            <a:schemeClr val="tx1">
                              <a:lumMod val="95000"/>
                              <a:lumOff val="5000"/>
                            </a:schemeClr>
                          </a:solidFill>
                        </a:rPr>
                        <a:t>IF YES, to #7</a:t>
                      </a:r>
                    </a:p>
                    <a:p>
                      <a:endParaRPr lang="en-US" sz="1800" baseline="0" dirty="0">
                        <a:solidFill>
                          <a:schemeClr val="tx1">
                            <a:lumMod val="95000"/>
                            <a:lumOff val="5000"/>
                          </a:schemeClr>
                        </a:solidFill>
                      </a:endParaRPr>
                    </a:p>
                    <a:p>
                      <a:r>
                        <a:rPr lang="en-US" sz="1800" baseline="0" dirty="0">
                          <a:solidFill>
                            <a:schemeClr val="tx1">
                              <a:lumMod val="95000"/>
                              <a:lumOff val="5000"/>
                            </a:schemeClr>
                          </a:solidFill>
                        </a:rPr>
                        <a:t>Do any of the following apply to your patient or their partner?</a:t>
                      </a:r>
                      <a:endParaRPr lang="en-US" sz="1800" dirty="0">
                        <a:solidFill>
                          <a:schemeClr val="tx1">
                            <a:lumMod val="95000"/>
                            <a:lumOff val="5000"/>
                          </a:schemeClr>
                        </a:solidFill>
                      </a:endParaRP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lumMod val="95000"/>
                            <a:lumOff val="5000"/>
                          </a:schemeClr>
                        </a:solidFill>
                      </a:endParaRPr>
                    </a:p>
                    <a:p>
                      <a:endParaRPr lang="en-US" sz="1800" dirty="0">
                        <a:solidFill>
                          <a:schemeClr val="tx1">
                            <a:lumMod val="95000"/>
                            <a:lumOff val="5000"/>
                          </a:schemeClr>
                        </a:solidFill>
                      </a:endParaRPr>
                    </a:p>
                    <a:p>
                      <a:r>
                        <a:rPr lang="en-US" sz="1800" dirty="0">
                          <a:solidFill>
                            <a:schemeClr val="tx1">
                              <a:lumMod val="95000"/>
                              <a:lumOff val="5000"/>
                            </a:schemeClr>
                          </a:solidFill>
                        </a:rPr>
                        <a:t>Yes</a:t>
                      </a: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lumMod val="95000"/>
                            <a:lumOff val="5000"/>
                          </a:schemeClr>
                        </a:solidFill>
                      </a:endParaRPr>
                    </a:p>
                    <a:p>
                      <a:endParaRPr lang="en-US" sz="1800" dirty="0">
                        <a:solidFill>
                          <a:schemeClr val="tx1">
                            <a:lumMod val="95000"/>
                            <a:lumOff val="5000"/>
                          </a:schemeClr>
                        </a:solidFill>
                      </a:endParaRPr>
                    </a:p>
                    <a:p>
                      <a:r>
                        <a:rPr lang="en-US" sz="1800" dirty="0">
                          <a:solidFill>
                            <a:schemeClr val="tx1">
                              <a:lumMod val="95000"/>
                              <a:lumOff val="5000"/>
                            </a:schemeClr>
                          </a:solidFill>
                        </a:rPr>
                        <a:t>No</a:t>
                      </a: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196736">
                <a:tc>
                  <a:txBody>
                    <a:bodyPr/>
                    <a:lstStyle/>
                    <a:p>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1.  Belongs to any of the following populations:</a:t>
                      </a:r>
                    </a:p>
                    <a:p>
                      <a:pPr marL="531813" indent="-176213">
                        <a:buAutoNum type="alphaLcPeriod"/>
                      </a:pPr>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 Mediterranean, Middle East, South East Asian, Western Pacific, Caribbean or South American………………………………………………………………….. </a:t>
                      </a:r>
                    </a:p>
                    <a:p>
                      <a:pPr marL="531813" indent="-176213">
                        <a:buAutoNum type="alphaLcPeriod"/>
                      </a:pPr>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 Amish, Hutterite, or Mennonite…………………………………………………………….</a:t>
                      </a: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solidFill>
                          <a:schemeClr val="tx1">
                            <a:lumMod val="95000"/>
                            <a:lumOff val="5000"/>
                          </a:schemeClr>
                        </a:solidFill>
                      </a:endParaRP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solidFill>
                          <a:schemeClr val="tx1">
                            <a:lumMod val="95000"/>
                            <a:lumOff val="5000"/>
                          </a:schemeClr>
                        </a:solidFill>
                      </a:endParaRP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171467">
                <a:tc>
                  <a:txBody>
                    <a:bodyPr/>
                    <a:lstStyle/>
                    <a:p>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2.  Comes from the following Canadian regions:</a:t>
                      </a:r>
                    </a:p>
                    <a:p>
                      <a:pPr marL="531813" indent="-176213" algn="l" defTabSz="914400" rtl="0" eaLnBrk="1" latinLnBrk="0" hangingPunct="1">
                        <a:buAutoNum type="alphaLcPeriod"/>
                      </a:pPr>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 Saguenay Lac-Saint-Jean and Charlevoix……………………………………………..</a:t>
                      </a:r>
                    </a:p>
                    <a:p>
                      <a:pPr marL="531813" indent="-176213" algn="l" defTabSz="914400" rtl="0" eaLnBrk="1" latinLnBrk="0" hangingPunct="1">
                        <a:buAutoNum type="alphaLcPeriod"/>
                      </a:pPr>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 Bas-Saint-Laurent and Gaspésie (Quebec), adjoining New Brunswick….</a:t>
                      </a:r>
                    </a:p>
                    <a:p>
                      <a:pPr marL="531813" indent="-176213" algn="l" defTabSz="914400" rtl="0" eaLnBrk="1" latinLnBrk="0" hangingPunct="1">
                        <a:buAutoNum type="alphaLcPeriod"/>
                      </a:pPr>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 Newfoundland………………………………………………………………………………………….</a:t>
                      </a: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solidFill>
                          <a:schemeClr val="tx1">
                            <a:lumMod val="95000"/>
                            <a:lumOff val="5000"/>
                          </a:schemeClr>
                        </a:solidFill>
                      </a:endParaRP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solidFill>
                          <a:schemeClr val="tx1">
                            <a:lumMod val="95000"/>
                            <a:lumOff val="5000"/>
                          </a:schemeClr>
                        </a:solidFill>
                      </a:endParaRP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54181">
                <a:tc>
                  <a:txBody>
                    <a:bodyPr/>
                    <a:lstStyle/>
                    <a:p>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3.  Belongs to the following Canadian indigenous populations:</a:t>
                      </a:r>
                    </a:p>
                    <a:p>
                      <a:pPr marL="531813" indent="-176213" algn="l" defTabSz="914400" rtl="0" eaLnBrk="1" latinLnBrk="0" hangingPunct="1">
                        <a:buAutoNum type="alphaLcPeriod"/>
                      </a:pPr>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 Aboriginal Manitoba……………………………………………………………………………..</a:t>
                      </a:r>
                    </a:p>
                    <a:p>
                      <a:pPr marL="531813" indent="-176213" algn="l" defTabSz="914400" rtl="0" eaLnBrk="1" latinLnBrk="0" hangingPunct="1">
                        <a:buAutoNum type="alphaLcPeriod"/>
                      </a:pPr>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 Cree………………………………………………………………………………………………………</a:t>
                      </a: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solidFill>
                          <a:schemeClr val="tx1">
                            <a:lumMod val="95000"/>
                            <a:lumOff val="5000"/>
                          </a:schemeClr>
                        </a:solidFill>
                      </a:endParaRP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solidFill>
                          <a:schemeClr val="tx1">
                            <a:lumMod val="95000"/>
                            <a:lumOff val="5000"/>
                          </a:schemeClr>
                        </a:solidFill>
                      </a:endParaRP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3" name="TextBox 2"/>
          <p:cNvSpPr txBox="1"/>
          <p:nvPr/>
        </p:nvSpPr>
        <p:spPr>
          <a:xfrm>
            <a:off x="8249592" y="2130410"/>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5" name="TextBox 4"/>
          <p:cNvSpPr txBox="1"/>
          <p:nvPr/>
        </p:nvSpPr>
        <p:spPr>
          <a:xfrm>
            <a:off x="8249592" y="4290650"/>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6" name="TextBox 5"/>
          <p:cNvSpPr txBox="1"/>
          <p:nvPr/>
        </p:nvSpPr>
        <p:spPr>
          <a:xfrm>
            <a:off x="8249592" y="3282538"/>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grpSp>
        <p:nvGrpSpPr>
          <p:cNvPr id="9" name="Group 8"/>
          <p:cNvGrpSpPr/>
          <p:nvPr/>
        </p:nvGrpSpPr>
        <p:grpSpPr>
          <a:xfrm>
            <a:off x="2555776" y="123478"/>
            <a:ext cx="4176000" cy="571500"/>
            <a:chOff x="611560" y="4554252"/>
            <a:chExt cx="4176000" cy="571500"/>
          </a:xfrm>
        </p:grpSpPr>
        <p:sp>
          <p:nvSpPr>
            <p:cNvPr id="10" name="Rounded Rectangle 9"/>
            <p:cNvSpPr/>
            <p:nvPr/>
          </p:nvSpPr>
          <p:spPr>
            <a:xfrm>
              <a:off x="611560" y="4554252"/>
              <a:ext cx="4176000" cy="571500"/>
            </a:xfrm>
            <a:prstGeom prst="roundRect">
              <a:avLst/>
            </a:prstGeom>
            <a:solidFill>
              <a:schemeClr val="accent2">
                <a:lumMod val="40000"/>
                <a:lumOff val="6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schemeClr val="tx1"/>
                  </a:solidFill>
                </a:rPr>
                <a:t>Try to know your local population</a:t>
              </a:r>
            </a:p>
          </p:txBody>
        </p:sp>
        <p:pic>
          <p:nvPicPr>
            <p:cNvPr id="11" name="Picture 2" descr="C:\Users\morrison\AppData\Local\Microsoft\Windows\Temporary Internet Files\Content.IE5\OO78ONHA\120px-Light_bulb_font_awesome.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554252"/>
              <a:ext cx="571500" cy="5715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0416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25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750"/>
                            </p:stCondLst>
                            <p:childTnLst>
                              <p:par>
                                <p:cTn id="15" presetID="1" presetClass="entr" presetSubtype="0" fill="hold" grpId="0" nodeType="afterEffect">
                                  <p:stCondLst>
                                    <p:cond delay="250"/>
                                  </p:stCondLst>
                                  <p:iterate type="lt">
                                    <p:tmAbs val="0"/>
                                  </p:iterate>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38"/>
            <a:ext cx="8229600" cy="857250"/>
          </a:xfrm>
        </p:spPr>
        <p:txBody>
          <a:bodyPr/>
          <a:lstStyle/>
          <a:p>
            <a:r>
              <a:rPr lang="en-CA" sz="4000" dirty="0"/>
              <a:t>Case 1: Preconception</a:t>
            </a:r>
          </a:p>
        </p:txBody>
      </p:sp>
      <p:sp>
        <p:nvSpPr>
          <p:cNvPr id="48" name="TextBox 42"/>
          <p:cNvSpPr txBox="1">
            <a:spLocks noChangeArrowheads="1"/>
          </p:cNvSpPr>
          <p:nvPr/>
        </p:nvSpPr>
        <p:spPr bwMode="auto">
          <a:xfrm>
            <a:off x="4716015" y="2949793"/>
            <a:ext cx="97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n-CA" altLang="en-US" sz="1600" dirty="0"/>
              <a:t>Bridgette</a:t>
            </a:r>
          </a:p>
        </p:txBody>
      </p:sp>
      <p:pic>
        <p:nvPicPr>
          <p:cNvPr id="50"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52" y="3979094"/>
            <a:ext cx="986056" cy="111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29518" y="3388373"/>
            <a:ext cx="2264527" cy="369332"/>
          </a:xfrm>
          <a:prstGeom prst="rect">
            <a:avLst/>
          </a:prstGeom>
          <a:noFill/>
        </p:spPr>
        <p:txBody>
          <a:bodyPr wrap="square" rtlCol="0">
            <a:spAutoFit/>
          </a:bodyPr>
          <a:lstStyle/>
          <a:p>
            <a:r>
              <a:rPr lang="en-CA" dirty="0"/>
              <a:t>[Ashkenazi Jewish]</a:t>
            </a:r>
          </a:p>
        </p:txBody>
      </p:sp>
      <p:sp>
        <p:nvSpPr>
          <p:cNvPr id="52" name="TextBox 51"/>
          <p:cNvSpPr txBox="1"/>
          <p:nvPr/>
        </p:nvSpPr>
        <p:spPr>
          <a:xfrm>
            <a:off x="4464970" y="3388373"/>
            <a:ext cx="2264527" cy="369332"/>
          </a:xfrm>
          <a:prstGeom prst="rect">
            <a:avLst/>
          </a:prstGeom>
          <a:noFill/>
        </p:spPr>
        <p:txBody>
          <a:bodyPr wrap="square" rtlCol="0">
            <a:spAutoFit/>
          </a:bodyPr>
          <a:lstStyle/>
          <a:p>
            <a:r>
              <a:rPr lang="en-CA" dirty="0"/>
              <a:t>French Canadian</a:t>
            </a:r>
          </a:p>
        </p:txBody>
      </p:sp>
      <p:sp>
        <p:nvSpPr>
          <p:cNvPr id="35" name="Oval 25"/>
          <p:cNvSpPr>
            <a:spLocks noChangeArrowheads="1"/>
          </p:cNvSpPr>
          <p:nvPr/>
        </p:nvSpPr>
        <p:spPr bwMode="auto">
          <a:xfrm>
            <a:off x="6073296" y="2544170"/>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6" name="Line 33"/>
          <p:cNvSpPr>
            <a:spLocks noChangeShapeType="1"/>
          </p:cNvSpPr>
          <p:nvPr/>
        </p:nvSpPr>
        <p:spPr bwMode="auto">
          <a:xfrm>
            <a:off x="5192535" y="2033944"/>
            <a:ext cx="0" cy="47805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37" name="Line 30"/>
          <p:cNvSpPr>
            <a:spLocks noChangeShapeType="1"/>
          </p:cNvSpPr>
          <p:nvPr/>
        </p:nvSpPr>
        <p:spPr bwMode="auto">
          <a:xfrm>
            <a:off x="6325296" y="2033944"/>
            <a:ext cx="0" cy="47805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38" name="Line 20"/>
          <p:cNvSpPr>
            <a:spLocks noChangeShapeType="1"/>
          </p:cNvSpPr>
          <p:nvPr/>
        </p:nvSpPr>
        <p:spPr bwMode="auto">
          <a:xfrm>
            <a:off x="5192538" y="2029798"/>
            <a:ext cx="1132761" cy="414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39" name="Rectangle 9"/>
          <p:cNvSpPr>
            <a:spLocks noChangeArrowheads="1"/>
          </p:cNvSpPr>
          <p:nvPr/>
        </p:nvSpPr>
        <p:spPr bwMode="auto">
          <a:xfrm>
            <a:off x="1911665" y="1222613"/>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0" name="Oval 24"/>
          <p:cNvSpPr>
            <a:spLocks noChangeArrowheads="1"/>
          </p:cNvSpPr>
          <p:nvPr/>
        </p:nvSpPr>
        <p:spPr bwMode="auto">
          <a:xfrm>
            <a:off x="3347920" y="1222613"/>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1" name="Line 34"/>
          <p:cNvSpPr>
            <a:spLocks noChangeShapeType="1"/>
          </p:cNvSpPr>
          <p:nvPr/>
        </p:nvSpPr>
        <p:spPr bwMode="auto">
          <a:xfrm>
            <a:off x="2424613" y="1394485"/>
            <a:ext cx="9233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2" name="Rectangle 9"/>
          <p:cNvSpPr>
            <a:spLocks noChangeArrowheads="1"/>
          </p:cNvSpPr>
          <p:nvPr/>
        </p:nvSpPr>
        <p:spPr bwMode="auto">
          <a:xfrm>
            <a:off x="6300248" y="1184721"/>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3" name="Oval 24"/>
          <p:cNvSpPr>
            <a:spLocks noChangeArrowheads="1"/>
          </p:cNvSpPr>
          <p:nvPr/>
        </p:nvSpPr>
        <p:spPr bwMode="auto">
          <a:xfrm>
            <a:off x="4790286" y="1184721"/>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4" name="Line 34"/>
          <p:cNvSpPr>
            <a:spLocks noChangeShapeType="1"/>
          </p:cNvSpPr>
          <p:nvPr/>
        </p:nvSpPr>
        <p:spPr bwMode="auto">
          <a:xfrm>
            <a:off x="5318837" y="1384451"/>
            <a:ext cx="9233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5" name="Line 30"/>
          <p:cNvSpPr>
            <a:spLocks noChangeShapeType="1"/>
          </p:cNvSpPr>
          <p:nvPr/>
        </p:nvSpPr>
        <p:spPr bwMode="auto">
          <a:xfrm>
            <a:off x="5765529" y="1384452"/>
            <a:ext cx="14961" cy="64309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7" name="Line 30"/>
          <p:cNvSpPr>
            <a:spLocks noChangeShapeType="1"/>
          </p:cNvSpPr>
          <p:nvPr/>
        </p:nvSpPr>
        <p:spPr bwMode="auto">
          <a:xfrm flipH="1">
            <a:off x="2909598" y="1428742"/>
            <a:ext cx="6218" cy="1130198"/>
          </a:xfrm>
          <a:prstGeom prst="line">
            <a:avLst/>
          </a:prstGeom>
          <a:noFill/>
          <a:ln w="25400">
            <a:solidFill>
              <a:schemeClr val="tx1"/>
            </a:solidFill>
            <a:prstDash val="sysDash"/>
            <a:round/>
            <a:headEnd/>
            <a:tailEnd/>
          </a:ln>
          <a:extLst>
            <a:ext uri="{909E8E84-426E-40DD-AFC4-6F175D3DCCD1}">
              <a14:hiddenFill xmlns:a14="http://schemas.microsoft.com/office/drawing/2010/main">
                <a:noFill/>
              </a14:hiddenFill>
            </a:ext>
          </a:extLst>
        </p:spPr>
        <p:txBody>
          <a:bodyPr/>
          <a:lstStyle/>
          <a:p>
            <a:endParaRPr lang="en-CA"/>
          </a:p>
        </p:txBody>
      </p:sp>
      <p:sp>
        <p:nvSpPr>
          <p:cNvPr id="49" name="TextBox 41"/>
          <p:cNvSpPr txBox="1">
            <a:spLocks noChangeArrowheads="1"/>
          </p:cNvSpPr>
          <p:nvPr/>
        </p:nvSpPr>
        <p:spPr bwMode="auto">
          <a:xfrm>
            <a:off x="6732243" y="1021690"/>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56</a:t>
            </a:r>
          </a:p>
        </p:txBody>
      </p:sp>
      <p:sp>
        <p:nvSpPr>
          <p:cNvPr id="53" name="TextBox 41"/>
          <p:cNvSpPr txBox="1">
            <a:spLocks noChangeArrowheads="1"/>
          </p:cNvSpPr>
          <p:nvPr/>
        </p:nvSpPr>
        <p:spPr bwMode="auto">
          <a:xfrm>
            <a:off x="5182303" y="1009060"/>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50</a:t>
            </a:r>
          </a:p>
        </p:txBody>
      </p:sp>
      <p:sp>
        <p:nvSpPr>
          <p:cNvPr id="54" name="TextBox 41"/>
          <p:cNvSpPr txBox="1">
            <a:spLocks noChangeArrowheads="1"/>
          </p:cNvSpPr>
          <p:nvPr/>
        </p:nvSpPr>
        <p:spPr bwMode="auto">
          <a:xfrm>
            <a:off x="2338226" y="1059582"/>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50</a:t>
            </a:r>
          </a:p>
        </p:txBody>
      </p:sp>
      <p:sp>
        <p:nvSpPr>
          <p:cNvPr id="55" name="TextBox 41"/>
          <p:cNvSpPr txBox="1">
            <a:spLocks noChangeArrowheads="1"/>
          </p:cNvSpPr>
          <p:nvPr/>
        </p:nvSpPr>
        <p:spPr bwMode="auto">
          <a:xfrm>
            <a:off x="3779912" y="1081068"/>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48</a:t>
            </a:r>
          </a:p>
        </p:txBody>
      </p:sp>
      <p:grpSp>
        <p:nvGrpSpPr>
          <p:cNvPr id="56" name="Group 55"/>
          <p:cNvGrpSpPr/>
          <p:nvPr/>
        </p:nvGrpSpPr>
        <p:grpSpPr>
          <a:xfrm>
            <a:off x="2627784" y="2305205"/>
            <a:ext cx="3240360" cy="983143"/>
            <a:chOff x="2627784" y="3073605"/>
            <a:chExt cx="3240360" cy="1310857"/>
          </a:xfrm>
        </p:grpSpPr>
        <p:sp>
          <p:nvSpPr>
            <p:cNvPr id="57" name="Rectangle 9"/>
            <p:cNvSpPr>
              <a:spLocks noChangeArrowheads="1"/>
            </p:cNvSpPr>
            <p:nvPr/>
          </p:nvSpPr>
          <p:spPr bwMode="auto">
            <a:xfrm>
              <a:off x="2627784" y="3392226"/>
              <a:ext cx="504000" cy="504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58" name="Oval 24"/>
            <p:cNvSpPr>
              <a:spLocks noChangeArrowheads="1"/>
            </p:cNvSpPr>
            <p:nvPr/>
          </p:nvSpPr>
          <p:spPr bwMode="auto">
            <a:xfrm>
              <a:off x="4940535" y="3392226"/>
              <a:ext cx="504000" cy="504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59" name="Line 34"/>
            <p:cNvSpPr>
              <a:spLocks noChangeShapeType="1"/>
            </p:cNvSpPr>
            <p:nvPr/>
          </p:nvSpPr>
          <p:spPr bwMode="auto">
            <a:xfrm>
              <a:off x="3131784" y="3636350"/>
              <a:ext cx="1808751" cy="787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0" name="TextBox 42"/>
            <p:cNvSpPr txBox="1">
              <a:spLocks noChangeArrowheads="1"/>
            </p:cNvSpPr>
            <p:nvPr/>
          </p:nvSpPr>
          <p:spPr bwMode="auto">
            <a:xfrm>
              <a:off x="4716015" y="3933057"/>
              <a:ext cx="972000"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n-CA" altLang="en-US" sz="1600" dirty="0"/>
                <a:t>Bridgette</a:t>
              </a:r>
            </a:p>
          </p:txBody>
        </p:sp>
        <p:sp>
          <p:nvSpPr>
            <p:cNvPr id="61" name="TextBox 41"/>
            <p:cNvSpPr txBox="1">
              <a:spLocks noChangeArrowheads="1"/>
            </p:cNvSpPr>
            <p:nvPr/>
          </p:nvSpPr>
          <p:spPr bwMode="auto">
            <a:xfrm>
              <a:off x="3310095" y="3073605"/>
              <a:ext cx="541825"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27</a:t>
              </a:r>
            </a:p>
          </p:txBody>
        </p:sp>
        <p:sp>
          <p:nvSpPr>
            <p:cNvPr id="62" name="TextBox 41"/>
            <p:cNvSpPr txBox="1">
              <a:spLocks noChangeArrowheads="1"/>
            </p:cNvSpPr>
            <p:nvPr/>
          </p:nvSpPr>
          <p:spPr bwMode="auto">
            <a:xfrm>
              <a:off x="5326319" y="3140966"/>
              <a:ext cx="541825"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27</a:t>
              </a:r>
            </a:p>
          </p:txBody>
        </p:sp>
      </p:grpSp>
      <p:sp>
        <p:nvSpPr>
          <p:cNvPr id="63" name="TextBox 41"/>
          <p:cNvSpPr txBox="1">
            <a:spLocks noChangeArrowheads="1"/>
          </p:cNvSpPr>
          <p:nvPr/>
        </p:nvSpPr>
        <p:spPr bwMode="auto">
          <a:xfrm>
            <a:off x="6516216" y="2355726"/>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31</a:t>
            </a:r>
          </a:p>
        </p:txBody>
      </p:sp>
      <p:cxnSp>
        <p:nvCxnSpPr>
          <p:cNvPr id="67" name="Straight Arrow Connector 66"/>
          <p:cNvCxnSpPr/>
          <p:nvPr/>
        </p:nvCxnSpPr>
        <p:spPr>
          <a:xfrm flipV="1">
            <a:off x="4702571" y="2811205"/>
            <a:ext cx="175430" cy="22193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9" name="Double Bracket 68"/>
          <p:cNvSpPr/>
          <p:nvPr/>
        </p:nvSpPr>
        <p:spPr>
          <a:xfrm>
            <a:off x="2415458" y="2431981"/>
            <a:ext cx="915287" cy="601154"/>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285491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500"/>
                                        <p:tgtEl>
                                          <p:spTgt spid="3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ipe(left)">
                                      <p:cBhvr>
                                        <p:cTn id="16" dur="500"/>
                                        <p:tgtEl>
                                          <p:spTgt spid="6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down)">
                                      <p:cBhvr>
                                        <p:cTn id="30" dur="500"/>
                                        <p:tgtEl>
                                          <p:spTgt spid="5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down)">
                                      <p:cBhvr>
                                        <p:cTn id="33" dur="500"/>
                                        <p:tgtEl>
                                          <p:spTgt spid="5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down)">
                                      <p:cBhvr>
                                        <p:cTn id="39" dur="500"/>
                                        <p:tgtEl>
                                          <p:spTgt spid="3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down)">
                                      <p:cBhvr>
                                        <p:cTn id="42" dur="500"/>
                                        <p:tgtEl>
                                          <p:spTgt spid="4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500"/>
                                        <p:tgtEl>
                                          <p:spTgt spid="4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down)">
                                      <p:cBhvr>
                                        <p:cTn id="48" dur="500"/>
                                        <p:tgtEl>
                                          <p:spTgt spid="4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wipe(down)">
                                      <p:cBhvr>
                                        <p:cTn id="51" dur="500"/>
                                        <p:tgtEl>
                                          <p:spTgt spid="4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down)">
                                      <p:cBhvr>
                                        <p:cTn id="54" dur="500"/>
                                        <p:tgtEl>
                                          <p:spTgt spid="42"/>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wipe(down)">
                                      <p:cBhvr>
                                        <p:cTn id="57" dur="500"/>
                                        <p:tgtEl>
                                          <p:spTgt spid="53"/>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2" grpId="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7" grpId="0" animBg="1"/>
      <p:bldP spid="49" grpId="0"/>
      <p:bldP spid="53" grpId="0"/>
      <p:bldP spid="54" grpId="0"/>
      <p:bldP spid="55" grpId="0"/>
      <p:bldP spid="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a:t>Reproductive genetic carrier screening in Canada</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43" y="1347614"/>
            <a:ext cx="7812562" cy="1799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60040" y="4725021"/>
            <a:ext cx="7884368" cy="307777"/>
          </a:xfrm>
          <a:prstGeom prst="rect">
            <a:avLst/>
          </a:prstGeom>
          <a:noFill/>
        </p:spPr>
        <p:txBody>
          <a:bodyPr wrap="square" rtlCol="0">
            <a:spAutoFit/>
          </a:bodyPr>
          <a:lstStyle/>
          <a:p>
            <a:r>
              <a:rPr lang="en-CA" sz="1400" dirty="0"/>
              <a:t>Geneticseducation.ca &gt; Point of Care tools &gt; Carrier Screening in Canada</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680" y="1347614"/>
            <a:ext cx="4660031" cy="29588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67744" y="3861353"/>
            <a:ext cx="4968552" cy="5105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708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 presetClass="exit" presetSubtype="0" fill="hold" nodeType="withEffect">
                                  <p:stCondLst>
                                    <p:cond delay="0"/>
                                  </p:stCondLst>
                                  <p:childTnLst>
                                    <p:set>
                                      <p:cBhvr>
                                        <p:cTn id="9" dur="1" fill="hold">
                                          <p:stCondLst>
                                            <p:cond delay="0"/>
                                          </p:stCondLst>
                                        </p:cTn>
                                        <p:tgtEl>
                                          <p:spTgt spid="2051"/>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0538"/>
            <a:ext cx="8229600" cy="857250"/>
          </a:xfrm>
        </p:spPr>
        <p:txBody>
          <a:bodyPr/>
          <a:lstStyle/>
          <a:p>
            <a:r>
              <a:rPr lang="en-CA" altLang="en-US" sz="4000" dirty="0"/>
              <a:t>Case 2: Prenatal</a:t>
            </a:r>
          </a:p>
        </p:txBody>
      </p:sp>
      <p:sp>
        <p:nvSpPr>
          <p:cNvPr id="6" name="TextBox 5"/>
          <p:cNvSpPr txBox="1"/>
          <p:nvPr/>
        </p:nvSpPr>
        <p:spPr>
          <a:xfrm>
            <a:off x="251520" y="789553"/>
            <a:ext cx="8719200" cy="430887"/>
          </a:xfrm>
          <a:prstGeom prst="rect">
            <a:avLst/>
          </a:prstGeom>
          <a:solidFill>
            <a:schemeClr val="bg1">
              <a:lumMod val="85000"/>
            </a:schemeClr>
          </a:solidFill>
        </p:spPr>
        <p:txBody>
          <a:bodyPr wrap="square" rtlCol="0">
            <a:spAutoFit/>
          </a:bodyPr>
          <a:lstStyle>
            <a:defPPr>
              <a:defRPr lang="en-CA"/>
            </a:defPPr>
            <a:lvl1pPr>
              <a:defRPr sz="2400"/>
            </a:lvl1pPr>
          </a:lstStyle>
          <a:p>
            <a:r>
              <a:rPr lang="en-CA" sz="2200" dirty="0"/>
              <a:t> Bridgette and her partner are expecting their first baby (</a:t>
            </a:r>
            <a:r>
              <a:rPr lang="en-CA" sz="2200" i="1" dirty="0"/>
              <a:t>3 years later</a:t>
            </a:r>
            <a:r>
              <a:rPr lang="en-CA" sz="2200" dirty="0"/>
              <a:t>)</a:t>
            </a:r>
            <a:endParaRPr lang="en-US" sz="2200" dirty="0"/>
          </a:p>
        </p:txBody>
      </p:sp>
      <p:sp>
        <p:nvSpPr>
          <p:cNvPr id="10" name="TextBox 9"/>
          <p:cNvSpPr txBox="1"/>
          <p:nvPr/>
        </p:nvSpPr>
        <p:spPr>
          <a:xfrm>
            <a:off x="251520" y="1276767"/>
            <a:ext cx="8719200" cy="430887"/>
          </a:xfrm>
          <a:prstGeom prst="rect">
            <a:avLst/>
          </a:prstGeom>
          <a:solidFill>
            <a:schemeClr val="bg1">
              <a:lumMod val="95000"/>
            </a:schemeClr>
          </a:solidFill>
        </p:spPr>
        <p:txBody>
          <a:bodyPr wrap="square" rtlCol="0">
            <a:spAutoFit/>
          </a:bodyPr>
          <a:lstStyle/>
          <a:p>
            <a:r>
              <a:rPr lang="en-CA" sz="2200" dirty="0"/>
              <a:t>She is about 6 weeks’ gestation by LMP</a:t>
            </a:r>
            <a:endParaRPr lang="en-CA" altLang="en-US" sz="2200" dirty="0"/>
          </a:p>
        </p:txBody>
      </p:sp>
      <p:sp>
        <p:nvSpPr>
          <p:cNvPr id="11" name="TextBox 10"/>
          <p:cNvSpPr txBox="1"/>
          <p:nvPr/>
        </p:nvSpPr>
        <p:spPr>
          <a:xfrm>
            <a:off x="251520" y="1802309"/>
            <a:ext cx="8719200" cy="769441"/>
          </a:xfrm>
          <a:prstGeom prst="rect">
            <a:avLst/>
          </a:prstGeom>
          <a:solidFill>
            <a:schemeClr val="bg1">
              <a:lumMod val="85000"/>
            </a:schemeClr>
          </a:solidFill>
        </p:spPr>
        <p:txBody>
          <a:bodyPr wrap="square" rtlCol="0">
            <a:spAutoFit/>
          </a:bodyPr>
          <a:lstStyle/>
          <a:p>
            <a:r>
              <a:rPr lang="en-CA" sz="2200" dirty="0"/>
              <a:t>You provide information regarding prenatal screening (provincial program, NIPT, no test) </a:t>
            </a:r>
            <a:endParaRPr lang="en-CA" altLang="en-US" sz="2200" dirty="0"/>
          </a:p>
        </p:txBody>
      </p:sp>
      <p:sp>
        <p:nvSpPr>
          <p:cNvPr id="15" name="TextBox 14"/>
          <p:cNvSpPr txBox="1"/>
          <p:nvPr/>
        </p:nvSpPr>
        <p:spPr>
          <a:xfrm>
            <a:off x="245288" y="2643758"/>
            <a:ext cx="8719200" cy="430887"/>
          </a:xfrm>
          <a:prstGeom prst="rect">
            <a:avLst/>
          </a:prstGeom>
          <a:solidFill>
            <a:schemeClr val="bg1">
              <a:lumMod val="95000"/>
            </a:schemeClr>
          </a:solidFill>
        </p:spPr>
        <p:txBody>
          <a:bodyPr wrap="square" rtlCol="0">
            <a:spAutoFit/>
          </a:bodyPr>
          <a:lstStyle/>
          <a:p>
            <a:r>
              <a:rPr lang="en-CA" sz="2200" dirty="0"/>
              <a:t>Update the pregnancy and family history</a:t>
            </a:r>
            <a:endParaRPr lang="en-CA" altLang="en-US" sz="2200" dirty="0"/>
          </a:p>
        </p:txBody>
      </p:sp>
      <p:pic>
        <p:nvPicPr>
          <p:cNvPr id="16"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939902"/>
            <a:ext cx="548634" cy="1131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5478" y="2236926"/>
            <a:ext cx="3681018" cy="2813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978694" y="4438429"/>
            <a:ext cx="4071567" cy="584775"/>
          </a:xfrm>
          <a:prstGeom prst="rect">
            <a:avLst/>
          </a:prstGeom>
          <a:noFill/>
        </p:spPr>
        <p:txBody>
          <a:bodyPr wrap="square" rtlCol="0">
            <a:spAutoFit/>
          </a:bodyPr>
          <a:lstStyle/>
          <a:p>
            <a:r>
              <a:rPr lang="en-CA" sz="1600" dirty="0"/>
              <a:t>Geneticseducation.ca &gt; Public resources &gt; Prenatal and preconception genetics</a:t>
            </a:r>
          </a:p>
        </p:txBody>
      </p:sp>
    </p:spTree>
    <p:extLst>
      <p:ext uri="{BB962C8B-B14F-4D97-AF65-F5344CB8AC3E}">
        <p14:creationId xmlns:p14="http://schemas.microsoft.com/office/powerpoint/2010/main" val="298971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419622"/>
            <a:ext cx="8229600" cy="1357659"/>
          </a:xfrm>
        </p:spPr>
        <p:txBody>
          <a:bodyPr/>
          <a:lstStyle/>
          <a:p>
            <a:r>
              <a:rPr lang="en-US" sz="4000" dirty="0"/>
              <a:t>[Preconception]Prenatal family history check list</a:t>
            </a:r>
          </a:p>
        </p:txBody>
      </p:sp>
      <p:sp>
        <p:nvSpPr>
          <p:cNvPr id="8" name="Rectangle 7"/>
          <p:cNvSpPr/>
          <p:nvPr/>
        </p:nvSpPr>
        <p:spPr>
          <a:xfrm>
            <a:off x="3848472" y="2859782"/>
            <a:ext cx="1371600" cy="1371600"/>
          </a:xfrm>
          <a:prstGeom prst="rect">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3848472" y="2859782"/>
            <a:ext cx="1371600" cy="1371600"/>
          </a:xfrm>
          <a:prstGeom prst="mathMultiply">
            <a:avLst/>
          </a:prstGeom>
          <a:gradFill>
            <a:gsLst>
              <a:gs pos="0">
                <a:schemeClr val="accent4">
                  <a:lumMod val="75000"/>
                </a:schemeClr>
              </a:gs>
              <a:gs pos="50000">
                <a:schemeClr val="accent4">
                  <a:lumMod val="60000"/>
                  <a:lumOff val="4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08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5143500"/>
          </a:xfrm>
          <a:prstGeom prst="rect">
            <a:avLst/>
          </a:prstGeom>
          <a:gradFill>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110622500"/>
              </p:ext>
            </p:extLst>
          </p:nvPr>
        </p:nvGraphicFramePr>
        <p:xfrm>
          <a:off x="251519" y="66542"/>
          <a:ext cx="8712969" cy="4823892"/>
        </p:xfrm>
        <a:graphic>
          <a:graphicData uri="http://schemas.openxmlformats.org/drawingml/2006/table">
            <a:tbl>
              <a:tblPr/>
              <a:tblGrid>
                <a:gridCol w="7560841">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tblGrid>
              <a:tr h="520739">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lumMod val="95000"/>
                              <a:lumOff val="5000"/>
                            </a:schemeClr>
                          </a:solidFill>
                          <a:effectLst/>
                          <a:latin typeface="Calibri" pitchFamily="34" charset="0"/>
                          <a:cs typeface="Arial" charset="0"/>
                        </a:rPr>
                        <a:t>Do any of the following apply to your patient, their partner, or their close family members?</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lumMod val="95000"/>
                              <a:lumOff val="5000"/>
                            </a:schemeClr>
                          </a:solidFill>
                          <a:effectLst/>
                          <a:latin typeface="Calibri" pitchFamily="34" charset="0"/>
                          <a:cs typeface="Arial" charset="0"/>
                        </a:rPr>
                        <a:t>Yes</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lumMod val="95000"/>
                              <a:lumOff val="5000"/>
                            </a:schemeClr>
                          </a:solidFill>
                          <a:effectLst/>
                          <a:latin typeface="Calibri" pitchFamily="34" charset="0"/>
                          <a:cs typeface="Arial" charset="0"/>
                        </a:rPr>
                        <a:t>No</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81893">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1. Inherited condition or chromosomal disorder?</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Genetic disorder (e.g. neurofibromatosis, cystic fibrosis)</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Muscular disorder (e.g. Duchenne or Becker muscular dystrophy)</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Bleeding disorder (e.g. hemophilia)</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Down syndrome or a familial chromosomal translocation</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00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2. Physical difference present at birth (e.g. cleft lip, heart defect)</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altLang="en-US" sz="1800" b="0" i="0" u="none" strike="noStrike" cap="none" normalizeH="0" baseline="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6716">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3. Intellectual disability, developmental delay and/or autism</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6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5. Other major health concerns such as cardiomyopathy, neurological disease, epilepsy, hearing loss, and psychiatric disorders</a:t>
                      </a:r>
                      <a:endParaRPr kumimoji="0" lang="en-US" alt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6716">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6. History of consanguinity</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200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7. Ashkenazi Jewish ancestry</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4200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8.  From a population qualifying for additional screening</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20739">
                <a:tc gridSpan="3">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lumMod val="95000"/>
                              <a:lumOff val="5000"/>
                            </a:schemeClr>
                          </a:solidFill>
                        </a:rPr>
                        <a:t>A</a:t>
                      </a:r>
                      <a:r>
                        <a:rPr lang="en-US" sz="1600" b="0" baseline="0" dirty="0">
                          <a:solidFill>
                            <a:schemeClr val="tx1">
                              <a:lumMod val="95000"/>
                              <a:lumOff val="5000"/>
                            </a:schemeClr>
                          </a:solidFill>
                        </a:rPr>
                        <a:t> ‘</a:t>
                      </a:r>
                      <a:r>
                        <a:rPr lang="en-US" sz="1600" b="1" baseline="0" dirty="0">
                          <a:solidFill>
                            <a:schemeClr val="tx1">
                              <a:lumMod val="95000"/>
                              <a:lumOff val="5000"/>
                            </a:schemeClr>
                          </a:solidFill>
                        </a:rPr>
                        <a:t>Yes’ </a:t>
                      </a:r>
                      <a:r>
                        <a:rPr lang="en-US" sz="1600" b="0" baseline="0" dirty="0">
                          <a:solidFill>
                            <a:schemeClr val="tx1">
                              <a:lumMod val="95000"/>
                              <a:lumOff val="5000"/>
                            </a:schemeClr>
                          </a:solidFill>
                        </a:rPr>
                        <a:t>response to any question above should prompt a more targeted family history.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dirty="0">
                          <a:solidFill>
                            <a:schemeClr val="tx1">
                              <a:lumMod val="95000"/>
                              <a:lumOff val="5000"/>
                            </a:schemeClr>
                          </a:solidFill>
                        </a:rPr>
                        <a:t>Referral to appropriate specialist may be considered. </a:t>
                      </a:r>
                      <a:r>
                        <a:rPr lang="en-US" sz="1600" b="0" dirty="0">
                          <a:solidFill>
                            <a:schemeClr val="tx1">
                              <a:lumMod val="95000"/>
                              <a:lumOff val="5000"/>
                            </a:schemeClr>
                          </a:solidFill>
                        </a:rPr>
                        <a:t> </a:t>
                      </a:r>
                      <a:endParaRPr lang="en-US" sz="1800" b="0" dirty="0">
                        <a:solidFill>
                          <a:schemeClr val="tx1">
                            <a:lumMod val="95000"/>
                            <a:lumOff val="5000"/>
                          </a:schemeClr>
                        </a:solidFill>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8"/>
                  </a:ext>
                </a:extLst>
              </a:tr>
            </a:tbl>
          </a:graphicData>
        </a:graphic>
      </p:graphicFrame>
      <p:sp>
        <p:nvSpPr>
          <p:cNvPr id="5" name="TextBox 4"/>
          <p:cNvSpPr txBox="1"/>
          <p:nvPr/>
        </p:nvSpPr>
        <p:spPr>
          <a:xfrm>
            <a:off x="7956376" y="3651870"/>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6" name="TextBox 5"/>
          <p:cNvSpPr txBox="1"/>
          <p:nvPr/>
        </p:nvSpPr>
        <p:spPr>
          <a:xfrm>
            <a:off x="8470800" y="1050290"/>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8" name="TextBox 7"/>
          <p:cNvSpPr txBox="1"/>
          <p:nvPr/>
        </p:nvSpPr>
        <p:spPr>
          <a:xfrm>
            <a:off x="7956376" y="2392492"/>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9" name="TextBox 8"/>
          <p:cNvSpPr txBox="1"/>
          <p:nvPr/>
        </p:nvSpPr>
        <p:spPr>
          <a:xfrm>
            <a:off x="8470800" y="2058402"/>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10" name="TextBox 9"/>
          <p:cNvSpPr txBox="1"/>
          <p:nvPr/>
        </p:nvSpPr>
        <p:spPr>
          <a:xfrm>
            <a:off x="8460432" y="2787774"/>
            <a:ext cx="2796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11" name="TextBox 10"/>
          <p:cNvSpPr txBox="1"/>
          <p:nvPr/>
        </p:nvSpPr>
        <p:spPr>
          <a:xfrm>
            <a:off x="8470800" y="3291830"/>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12" name="TextBox 11"/>
          <p:cNvSpPr txBox="1"/>
          <p:nvPr/>
        </p:nvSpPr>
        <p:spPr>
          <a:xfrm>
            <a:off x="8470800" y="4011910"/>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Tree>
    <p:extLst>
      <p:ext uri="{BB962C8B-B14F-4D97-AF65-F5344CB8AC3E}">
        <p14:creationId xmlns:p14="http://schemas.microsoft.com/office/powerpoint/2010/main" val="127544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iterate type="lt">
                                    <p:tmAbs val="0"/>
                                  </p:iterate>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grpId="0" nodeType="afterEffect">
                                  <p:stCondLst>
                                    <p:cond delay="25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1000"/>
                            </p:stCondLst>
                            <p:childTnLst>
                              <p:par>
                                <p:cTn id="20" presetID="34" presetClass="emph" presetSubtype="0" fill="hold" grpId="2" nodeType="after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8"/>
                                        </p:tgtEl>
                                        <p:attrNameLst>
                                          <p:attrName>ppt_x</p:attrName>
                                          <p:attrName>ppt_y</p:attrName>
                                        </p:attrNameLst>
                                      </p:cBhvr>
                                    </p:animMotion>
                                    <p:animRot by="1500000">
                                      <p:cBhvr>
                                        <p:cTn id="22" dur="125" fill="hold">
                                          <p:stCondLst>
                                            <p:cond delay="0"/>
                                          </p:stCondLst>
                                        </p:cTn>
                                        <p:tgtEl>
                                          <p:spTgt spid="8"/>
                                        </p:tgtEl>
                                        <p:attrNameLst>
                                          <p:attrName>r</p:attrName>
                                        </p:attrNameLst>
                                      </p:cBhvr>
                                    </p:animRot>
                                    <p:animRot by="-1500000">
                                      <p:cBhvr>
                                        <p:cTn id="23" dur="125" fill="hold">
                                          <p:stCondLst>
                                            <p:cond delay="125"/>
                                          </p:stCondLst>
                                        </p:cTn>
                                        <p:tgtEl>
                                          <p:spTgt spid="8"/>
                                        </p:tgtEl>
                                        <p:attrNameLst>
                                          <p:attrName>r</p:attrName>
                                        </p:attrNameLst>
                                      </p:cBhvr>
                                    </p:animRot>
                                    <p:animRot by="-1500000">
                                      <p:cBhvr>
                                        <p:cTn id="24" dur="125" fill="hold">
                                          <p:stCondLst>
                                            <p:cond delay="250"/>
                                          </p:stCondLst>
                                        </p:cTn>
                                        <p:tgtEl>
                                          <p:spTgt spid="8"/>
                                        </p:tgtEl>
                                        <p:attrNameLst>
                                          <p:attrName>r</p:attrName>
                                        </p:attrNameLst>
                                      </p:cBhvr>
                                    </p:animRot>
                                    <p:animRot by="1500000">
                                      <p:cBhvr>
                                        <p:cTn id="25"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8" grpId="2"/>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25"/>
          <p:cNvSpPr>
            <a:spLocks noChangeArrowheads="1"/>
          </p:cNvSpPr>
          <p:nvPr/>
        </p:nvSpPr>
        <p:spPr bwMode="auto">
          <a:xfrm>
            <a:off x="6073296" y="2544170"/>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27" name="Line 33"/>
          <p:cNvSpPr>
            <a:spLocks noChangeShapeType="1"/>
          </p:cNvSpPr>
          <p:nvPr/>
        </p:nvSpPr>
        <p:spPr bwMode="auto">
          <a:xfrm>
            <a:off x="5192535" y="2033944"/>
            <a:ext cx="0" cy="47805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5" name="Line 30"/>
          <p:cNvSpPr>
            <a:spLocks noChangeShapeType="1"/>
          </p:cNvSpPr>
          <p:nvPr/>
        </p:nvSpPr>
        <p:spPr bwMode="auto">
          <a:xfrm>
            <a:off x="6325296" y="2033944"/>
            <a:ext cx="0" cy="47805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6" name="Line 20"/>
          <p:cNvSpPr>
            <a:spLocks noChangeShapeType="1"/>
          </p:cNvSpPr>
          <p:nvPr/>
        </p:nvSpPr>
        <p:spPr bwMode="auto">
          <a:xfrm>
            <a:off x="5192538" y="2029798"/>
            <a:ext cx="1132761" cy="414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8" name="Rectangle 9"/>
          <p:cNvSpPr>
            <a:spLocks noChangeArrowheads="1"/>
          </p:cNvSpPr>
          <p:nvPr/>
        </p:nvSpPr>
        <p:spPr bwMode="auto">
          <a:xfrm>
            <a:off x="1911665" y="1222613"/>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9" name="Oval 24"/>
          <p:cNvSpPr>
            <a:spLocks noChangeArrowheads="1"/>
          </p:cNvSpPr>
          <p:nvPr/>
        </p:nvSpPr>
        <p:spPr bwMode="auto">
          <a:xfrm>
            <a:off x="3347920" y="1222613"/>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50" name="Line 34"/>
          <p:cNvSpPr>
            <a:spLocks noChangeShapeType="1"/>
          </p:cNvSpPr>
          <p:nvPr/>
        </p:nvSpPr>
        <p:spPr bwMode="auto">
          <a:xfrm>
            <a:off x="2424613" y="1394485"/>
            <a:ext cx="9233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51" name="Rectangle 9"/>
          <p:cNvSpPr>
            <a:spLocks noChangeArrowheads="1"/>
          </p:cNvSpPr>
          <p:nvPr/>
        </p:nvSpPr>
        <p:spPr bwMode="auto">
          <a:xfrm>
            <a:off x="6300248" y="1184721"/>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52" name="Oval 24"/>
          <p:cNvSpPr>
            <a:spLocks noChangeArrowheads="1"/>
          </p:cNvSpPr>
          <p:nvPr/>
        </p:nvSpPr>
        <p:spPr bwMode="auto">
          <a:xfrm>
            <a:off x="4790286" y="1184721"/>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53" name="Line 34"/>
          <p:cNvSpPr>
            <a:spLocks noChangeShapeType="1"/>
          </p:cNvSpPr>
          <p:nvPr/>
        </p:nvSpPr>
        <p:spPr bwMode="auto">
          <a:xfrm>
            <a:off x="5318837" y="1384451"/>
            <a:ext cx="9233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54" name="Line 30"/>
          <p:cNvSpPr>
            <a:spLocks noChangeShapeType="1"/>
          </p:cNvSpPr>
          <p:nvPr/>
        </p:nvSpPr>
        <p:spPr bwMode="auto">
          <a:xfrm>
            <a:off x="5765529" y="1384452"/>
            <a:ext cx="14961" cy="64309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55" name="Line 30"/>
          <p:cNvSpPr>
            <a:spLocks noChangeShapeType="1"/>
          </p:cNvSpPr>
          <p:nvPr/>
        </p:nvSpPr>
        <p:spPr bwMode="auto">
          <a:xfrm flipH="1">
            <a:off x="2909598" y="1428742"/>
            <a:ext cx="6218" cy="1130198"/>
          </a:xfrm>
          <a:prstGeom prst="line">
            <a:avLst/>
          </a:prstGeom>
          <a:noFill/>
          <a:ln w="25400">
            <a:solidFill>
              <a:schemeClr val="tx1"/>
            </a:solidFill>
            <a:prstDash val="sysDash"/>
            <a:round/>
            <a:headEnd/>
            <a:tailEnd/>
          </a:ln>
          <a:extLst>
            <a:ext uri="{909E8E84-426E-40DD-AFC4-6F175D3DCCD1}">
              <a14:hiddenFill xmlns:a14="http://schemas.microsoft.com/office/drawing/2010/main">
                <a:noFill/>
              </a14:hiddenFill>
            </a:ext>
          </a:extLst>
        </p:spPr>
        <p:txBody>
          <a:bodyPr/>
          <a:lstStyle/>
          <a:p>
            <a:endParaRPr lang="en-CA"/>
          </a:p>
        </p:txBody>
      </p:sp>
      <p:sp>
        <p:nvSpPr>
          <p:cNvPr id="59" name="TextBox 41"/>
          <p:cNvSpPr txBox="1">
            <a:spLocks noChangeArrowheads="1"/>
          </p:cNvSpPr>
          <p:nvPr/>
        </p:nvSpPr>
        <p:spPr bwMode="auto">
          <a:xfrm>
            <a:off x="6732243" y="1021690"/>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59</a:t>
            </a:r>
          </a:p>
        </p:txBody>
      </p:sp>
      <p:sp>
        <p:nvSpPr>
          <p:cNvPr id="60" name="TextBox 41"/>
          <p:cNvSpPr txBox="1">
            <a:spLocks noChangeArrowheads="1"/>
          </p:cNvSpPr>
          <p:nvPr/>
        </p:nvSpPr>
        <p:spPr bwMode="auto">
          <a:xfrm>
            <a:off x="5182303" y="987574"/>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53</a:t>
            </a:r>
          </a:p>
        </p:txBody>
      </p:sp>
      <p:sp>
        <p:nvSpPr>
          <p:cNvPr id="63" name="TextBox 41"/>
          <p:cNvSpPr txBox="1">
            <a:spLocks noChangeArrowheads="1"/>
          </p:cNvSpPr>
          <p:nvPr/>
        </p:nvSpPr>
        <p:spPr bwMode="auto">
          <a:xfrm>
            <a:off x="2338226" y="1059582"/>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53</a:t>
            </a:r>
          </a:p>
        </p:txBody>
      </p:sp>
      <p:sp>
        <p:nvSpPr>
          <p:cNvPr id="64" name="TextBox 41"/>
          <p:cNvSpPr txBox="1">
            <a:spLocks noChangeArrowheads="1"/>
          </p:cNvSpPr>
          <p:nvPr/>
        </p:nvSpPr>
        <p:spPr bwMode="auto">
          <a:xfrm>
            <a:off x="3779912" y="1081068"/>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51</a:t>
            </a:r>
          </a:p>
        </p:txBody>
      </p:sp>
      <p:grpSp>
        <p:nvGrpSpPr>
          <p:cNvPr id="3" name="Group 2"/>
          <p:cNvGrpSpPr/>
          <p:nvPr/>
        </p:nvGrpSpPr>
        <p:grpSpPr>
          <a:xfrm>
            <a:off x="2627784" y="2305205"/>
            <a:ext cx="3240360" cy="983143"/>
            <a:chOff x="2627784" y="3073605"/>
            <a:chExt cx="3240360" cy="1310857"/>
          </a:xfrm>
        </p:grpSpPr>
        <p:sp>
          <p:nvSpPr>
            <p:cNvPr id="8" name="Rectangle 9"/>
            <p:cNvSpPr>
              <a:spLocks noChangeArrowheads="1"/>
            </p:cNvSpPr>
            <p:nvPr/>
          </p:nvSpPr>
          <p:spPr bwMode="auto">
            <a:xfrm>
              <a:off x="2627784" y="3392226"/>
              <a:ext cx="504000" cy="504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8" name="Oval 24"/>
            <p:cNvSpPr>
              <a:spLocks noChangeArrowheads="1"/>
            </p:cNvSpPr>
            <p:nvPr/>
          </p:nvSpPr>
          <p:spPr bwMode="auto">
            <a:xfrm>
              <a:off x="4940535" y="3392226"/>
              <a:ext cx="504000" cy="504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28" name="Line 34"/>
            <p:cNvSpPr>
              <a:spLocks noChangeShapeType="1"/>
            </p:cNvSpPr>
            <p:nvPr/>
          </p:nvSpPr>
          <p:spPr bwMode="auto">
            <a:xfrm>
              <a:off x="3131784" y="3636350"/>
              <a:ext cx="1808751" cy="787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58" name="TextBox 42"/>
            <p:cNvSpPr txBox="1">
              <a:spLocks noChangeArrowheads="1"/>
            </p:cNvSpPr>
            <p:nvPr/>
          </p:nvSpPr>
          <p:spPr bwMode="auto">
            <a:xfrm>
              <a:off x="4716015" y="3933057"/>
              <a:ext cx="972000"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n-CA" altLang="en-US" sz="1600" dirty="0"/>
                <a:t>Bridgette</a:t>
              </a:r>
            </a:p>
          </p:txBody>
        </p:sp>
        <p:sp>
          <p:nvSpPr>
            <p:cNvPr id="61" name="TextBox 41"/>
            <p:cNvSpPr txBox="1">
              <a:spLocks noChangeArrowheads="1"/>
            </p:cNvSpPr>
            <p:nvPr/>
          </p:nvSpPr>
          <p:spPr bwMode="auto">
            <a:xfrm>
              <a:off x="3310095" y="3073605"/>
              <a:ext cx="541825"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30</a:t>
              </a:r>
            </a:p>
          </p:txBody>
        </p:sp>
        <p:sp>
          <p:nvSpPr>
            <p:cNvPr id="65" name="TextBox 41"/>
            <p:cNvSpPr txBox="1">
              <a:spLocks noChangeArrowheads="1"/>
            </p:cNvSpPr>
            <p:nvPr/>
          </p:nvSpPr>
          <p:spPr bwMode="auto">
            <a:xfrm>
              <a:off x="5326319" y="3140966"/>
              <a:ext cx="541825"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30</a:t>
              </a:r>
            </a:p>
          </p:txBody>
        </p:sp>
      </p:grpSp>
      <p:sp>
        <p:nvSpPr>
          <p:cNvPr id="66" name="TextBox 41"/>
          <p:cNvSpPr txBox="1">
            <a:spLocks noChangeArrowheads="1"/>
          </p:cNvSpPr>
          <p:nvPr/>
        </p:nvSpPr>
        <p:spPr bwMode="auto">
          <a:xfrm>
            <a:off x="6516216" y="2355726"/>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34</a:t>
            </a:r>
          </a:p>
        </p:txBody>
      </p:sp>
      <p:cxnSp>
        <p:nvCxnSpPr>
          <p:cNvPr id="71" name="Straight Arrow Connector 70"/>
          <p:cNvCxnSpPr/>
          <p:nvPr/>
        </p:nvCxnSpPr>
        <p:spPr>
          <a:xfrm flipV="1">
            <a:off x="4702571" y="2811205"/>
            <a:ext cx="175430" cy="22193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4" name="Group 3"/>
          <p:cNvGrpSpPr/>
          <p:nvPr/>
        </p:nvGrpSpPr>
        <p:grpSpPr>
          <a:xfrm>
            <a:off x="3869383" y="2727264"/>
            <a:ext cx="910019" cy="1155148"/>
            <a:chOff x="3869383" y="2727264"/>
            <a:chExt cx="910019" cy="1155148"/>
          </a:xfrm>
        </p:grpSpPr>
        <p:sp>
          <p:nvSpPr>
            <p:cNvPr id="68" name="Rectangle 9"/>
            <p:cNvSpPr>
              <a:spLocks noChangeArrowheads="1"/>
            </p:cNvSpPr>
            <p:nvPr/>
          </p:nvSpPr>
          <p:spPr bwMode="auto">
            <a:xfrm rot="2700000">
              <a:off x="3869383" y="3346423"/>
              <a:ext cx="432000" cy="432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69" name="Line 30"/>
            <p:cNvSpPr>
              <a:spLocks noChangeShapeType="1"/>
            </p:cNvSpPr>
            <p:nvPr/>
          </p:nvSpPr>
          <p:spPr bwMode="auto">
            <a:xfrm>
              <a:off x="4067944" y="2727264"/>
              <a:ext cx="0" cy="47805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0" name="TextBox 41"/>
            <p:cNvSpPr txBox="1">
              <a:spLocks noChangeArrowheads="1"/>
            </p:cNvSpPr>
            <p:nvPr/>
          </p:nvSpPr>
          <p:spPr bwMode="auto">
            <a:xfrm>
              <a:off x="4237577" y="3543858"/>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6W</a:t>
              </a:r>
            </a:p>
          </p:txBody>
        </p:sp>
        <p:sp>
          <p:nvSpPr>
            <p:cNvPr id="2" name="TextBox 1"/>
            <p:cNvSpPr txBox="1"/>
            <p:nvPr/>
          </p:nvSpPr>
          <p:spPr>
            <a:xfrm>
              <a:off x="3940320" y="3363838"/>
              <a:ext cx="703688" cy="400110"/>
            </a:xfrm>
            <a:prstGeom prst="rect">
              <a:avLst/>
            </a:prstGeom>
            <a:noFill/>
          </p:spPr>
          <p:txBody>
            <a:bodyPr wrap="square" rtlCol="0">
              <a:spAutoFit/>
            </a:bodyPr>
            <a:lstStyle/>
            <a:p>
              <a:r>
                <a:rPr lang="en-CA" sz="2000" dirty="0"/>
                <a:t>P</a:t>
              </a:r>
              <a:endParaRPr lang="en-CA" dirty="0"/>
            </a:p>
          </p:txBody>
        </p:sp>
      </p:grpSp>
      <p:sp>
        <p:nvSpPr>
          <p:cNvPr id="119" name="Double Bracket 118"/>
          <p:cNvSpPr/>
          <p:nvPr/>
        </p:nvSpPr>
        <p:spPr>
          <a:xfrm>
            <a:off x="2415458" y="2431981"/>
            <a:ext cx="915287" cy="601154"/>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37" name="Title 1"/>
          <p:cNvSpPr txBox="1">
            <a:spLocks/>
          </p:cNvSpPr>
          <p:nvPr/>
        </p:nvSpPr>
        <p:spPr bwMode="auto">
          <a:xfrm>
            <a:off x="457200" y="-2053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pitchFamily="-1" charset="-128"/>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CA" altLang="en-US" sz="4000"/>
              <a:t>Case 2: Prenatal</a:t>
            </a:r>
            <a:endParaRPr lang="en-CA" altLang="en-US" sz="4000" dirty="0"/>
          </a:p>
        </p:txBody>
      </p:sp>
      <p:pic>
        <p:nvPicPr>
          <p:cNvPr id="38"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939902"/>
            <a:ext cx="548634" cy="1131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5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Line 30"/>
          <p:cNvSpPr>
            <a:spLocks noChangeShapeType="1"/>
          </p:cNvSpPr>
          <p:nvPr/>
        </p:nvSpPr>
        <p:spPr bwMode="auto">
          <a:xfrm>
            <a:off x="6300248" y="2949793"/>
            <a:ext cx="12524" cy="75608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83" name="TextBox 41"/>
          <p:cNvSpPr txBox="1">
            <a:spLocks noChangeArrowheads="1"/>
          </p:cNvSpPr>
          <p:nvPr/>
        </p:nvSpPr>
        <p:spPr bwMode="auto">
          <a:xfrm>
            <a:off x="6516219" y="3543858"/>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a:t>
            </a:r>
          </a:p>
        </p:txBody>
      </p:sp>
      <p:sp>
        <p:nvSpPr>
          <p:cNvPr id="85" name="TextBox 42"/>
          <p:cNvSpPr txBox="1">
            <a:spLocks noChangeArrowheads="1"/>
          </p:cNvSpPr>
          <p:nvPr/>
        </p:nvSpPr>
        <p:spPr bwMode="auto">
          <a:xfrm>
            <a:off x="5580115" y="4086820"/>
            <a:ext cx="3672405" cy="1077218"/>
          </a:xfrm>
          <a:prstGeom prst="rect">
            <a:avLst/>
          </a:prstGeom>
          <a:solidFill>
            <a:schemeClr val="bg1"/>
          </a:solidFill>
          <a:ln>
            <a:noFill/>
          </a:ln>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342900" indent="-342900" eaLnBrk="1" hangingPunct="1">
              <a:spcBef>
                <a:spcPct val="0"/>
              </a:spcBef>
              <a:buFont typeface="Arial" panose="020B0604020202020204" pitchFamily="34" charset="0"/>
              <a:buChar char="•"/>
            </a:pPr>
            <a:r>
              <a:rPr lang="en-CA" altLang="en-US" sz="1600" dirty="0"/>
              <a:t>?ASD</a:t>
            </a:r>
          </a:p>
          <a:p>
            <a:pPr marL="342900" indent="-342900" eaLnBrk="1" hangingPunct="1">
              <a:spcBef>
                <a:spcPct val="0"/>
              </a:spcBef>
              <a:buFont typeface="Arial" panose="020B0604020202020204" pitchFamily="34" charset="0"/>
              <a:buChar char="•"/>
            </a:pPr>
            <a:r>
              <a:rPr lang="en-CA" altLang="en-US" sz="1600" dirty="0"/>
              <a:t>Developmental delay</a:t>
            </a:r>
          </a:p>
          <a:p>
            <a:pPr marL="342900" indent="-342900" eaLnBrk="1" hangingPunct="1">
              <a:spcBef>
                <a:spcPct val="0"/>
              </a:spcBef>
              <a:buFont typeface="Arial" panose="020B0604020202020204" pitchFamily="34" charset="0"/>
              <a:buChar char="•"/>
            </a:pPr>
            <a:r>
              <a:rPr lang="en-CA" altLang="en-US" sz="1600" dirty="0"/>
              <a:t>Appointment with developmental pediatrician pending</a:t>
            </a:r>
          </a:p>
        </p:txBody>
      </p:sp>
      <p:sp>
        <p:nvSpPr>
          <p:cNvPr id="90" name="Rectangle 89"/>
          <p:cNvSpPr/>
          <p:nvPr/>
        </p:nvSpPr>
        <p:spPr>
          <a:xfrm>
            <a:off x="2860926" y="3913268"/>
            <a:ext cx="2433360" cy="9807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Consider urgent referral to Genetics</a:t>
            </a:r>
          </a:p>
        </p:txBody>
      </p:sp>
      <p:pic>
        <p:nvPicPr>
          <p:cNvPr id="5122" name="Picture 2" descr="C:\Users\Shawna\AppData\Local\Microsoft\Windows\INetCache\IE\JPWDZW32\j043474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698" y="3675753"/>
            <a:ext cx="785242" cy="588932"/>
          </a:xfrm>
          <a:prstGeom prst="rect">
            <a:avLst/>
          </a:prstGeom>
          <a:noFill/>
          <a:extLst>
            <a:ext uri="{909E8E84-426E-40DD-AFC4-6F175D3DCCD1}">
              <a14:hiddenFill xmlns:a14="http://schemas.microsoft.com/office/drawing/2010/main">
                <a:solidFill>
                  <a:srgbClr val="FFFFFF"/>
                </a:solidFill>
              </a14:hiddenFill>
            </a:ext>
          </a:extLst>
        </p:spPr>
      </p:pic>
      <p:sp>
        <p:nvSpPr>
          <p:cNvPr id="57" name="Oval 25"/>
          <p:cNvSpPr>
            <a:spLocks noChangeArrowheads="1"/>
          </p:cNvSpPr>
          <p:nvPr/>
        </p:nvSpPr>
        <p:spPr bwMode="auto">
          <a:xfrm>
            <a:off x="6073296" y="2544170"/>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58" name="Line 33"/>
          <p:cNvSpPr>
            <a:spLocks noChangeShapeType="1"/>
          </p:cNvSpPr>
          <p:nvPr/>
        </p:nvSpPr>
        <p:spPr bwMode="auto">
          <a:xfrm>
            <a:off x="5192535" y="2033944"/>
            <a:ext cx="0" cy="47805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8" name="Line 30"/>
          <p:cNvSpPr>
            <a:spLocks noChangeShapeType="1"/>
          </p:cNvSpPr>
          <p:nvPr/>
        </p:nvSpPr>
        <p:spPr bwMode="auto">
          <a:xfrm>
            <a:off x="6325296" y="2033944"/>
            <a:ext cx="0" cy="47805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9" name="Line 20"/>
          <p:cNvSpPr>
            <a:spLocks noChangeShapeType="1"/>
          </p:cNvSpPr>
          <p:nvPr/>
        </p:nvSpPr>
        <p:spPr bwMode="auto">
          <a:xfrm>
            <a:off x="5192538" y="2029798"/>
            <a:ext cx="1132761" cy="414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0" name="Rectangle 9"/>
          <p:cNvSpPr>
            <a:spLocks noChangeArrowheads="1"/>
          </p:cNvSpPr>
          <p:nvPr/>
        </p:nvSpPr>
        <p:spPr bwMode="auto">
          <a:xfrm>
            <a:off x="1911665" y="1222613"/>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1" name="Oval 24"/>
          <p:cNvSpPr>
            <a:spLocks noChangeArrowheads="1"/>
          </p:cNvSpPr>
          <p:nvPr/>
        </p:nvSpPr>
        <p:spPr bwMode="auto">
          <a:xfrm>
            <a:off x="3347920" y="1222613"/>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2" name="Line 34"/>
          <p:cNvSpPr>
            <a:spLocks noChangeShapeType="1"/>
          </p:cNvSpPr>
          <p:nvPr/>
        </p:nvSpPr>
        <p:spPr bwMode="auto">
          <a:xfrm>
            <a:off x="2424613" y="1394485"/>
            <a:ext cx="9233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3" name="Rectangle 9"/>
          <p:cNvSpPr>
            <a:spLocks noChangeArrowheads="1"/>
          </p:cNvSpPr>
          <p:nvPr/>
        </p:nvSpPr>
        <p:spPr bwMode="auto">
          <a:xfrm>
            <a:off x="6300248" y="1184721"/>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8" name="Oval 24"/>
          <p:cNvSpPr>
            <a:spLocks noChangeArrowheads="1"/>
          </p:cNvSpPr>
          <p:nvPr/>
        </p:nvSpPr>
        <p:spPr bwMode="auto">
          <a:xfrm>
            <a:off x="4790286" y="1184721"/>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81" name="Line 34"/>
          <p:cNvSpPr>
            <a:spLocks noChangeShapeType="1"/>
          </p:cNvSpPr>
          <p:nvPr/>
        </p:nvSpPr>
        <p:spPr bwMode="auto">
          <a:xfrm>
            <a:off x="5318837" y="1384451"/>
            <a:ext cx="9233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82" name="Line 30"/>
          <p:cNvSpPr>
            <a:spLocks noChangeShapeType="1"/>
          </p:cNvSpPr>
          <p:nvPr/>
        </p:nvSpPr>
        <p:spPr bwMode="auto">
          <a:xfrm>
            <a:off x="5765529" y="1384452"/>
            <a:ext cx="14961" cy="64309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84" name="Line 30"/>
          <p:cNvSpPr>
            <a:spLocks noChangeShapeType="1"/>
          </p:cNvSpPr>
          <p:nvPr/>
        </p:nvSpPr>
        <p:spPr bwMode="auto">
          <a:xfrm flipH="1">
            <a:off x="2909598" y="1428742"/>
            <a:ext cx="6218" cy="1130198"/>
          </a:xfrm>
          <a:prstGeom prst="line">
            <a:avLst/>
          </a:prstGeom>
          <a:noFill/>
          <a:ln w="25400">
            <a:solidFill>
              <a:schemeClr val="tx1"/>
            </a:solidFill>
            <a:prstDash val="sysDash"/>
            <a:round/>
            <a:headEnd/>
            <a:tailEnd/>
          </a:ln>
          <a:extLst>
            <a:ext uri="{909E8E84-426E-40DD-AFC4-6F175D3DCCD1}">
              <a14:hiddenFill xmlns:a14="http://schemas.microsoft.com/office/drawing/2010/main">
                <a:noFill/>
              </a14:hiddenFill>
            </a:ext>
          </a:extLst>
        </p:spPr>
        <p:txBody>
          <a:bodyPr/>
          <a:lstStyle/>
          <a:p>
            <a:endParaRPr lang="en-CA"/>
          </a:p>
        </p:txBody>
      </p:sp>
      <p:sp>
        <p:nvSpPr>
          <p:cNvPr id="86" name="TextBox 41"/>
          <p:cNvSpPr txBox="1">
            <a:spLocks noChangeArrowheads="1"/>
          </p:cNvSpPr>
          <p:nvPr/>
        </p:nvSpPr>
        <p:spPr bwMode="auto">
          <a:xfrm>
            <a:off x="6732243" y="1021690"/>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59</a:t>
            </a:r>
          </a:p>
        </p:txBody>
      </p:sp>
      <p:sp>
        <p:nvSpPr>
          <p:cNvPr id="87" name="TextBox 41"/>
          <p:cNvSpPr txBox="1">
            <a:spLocks noChangeArrowheads="1"/>
          </p:cNvSpPr>
          <p:nvPr/>
        </p:nvSpPr>
        <p:spPr bwMode="auto">
          <a:xfrm>
            <a:off x="5182303" y="987574"/>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53</a:t>
            </a:r>
          </a:p>
        </p:txBody>
      </p:sp>
      <p:sp>
        <p:nvSpPr>
          <p:cNvPr id="88" name="TextBox 41"/>
          <p:cNvSpPr txBox="1">
            <a:spLocks noChangeArrowheads="1"/>
          </p:cNvSpPr>
          <p:nvPr/>
        </p:nvSpPr>
        <p:spPr bwMode="auto">
          <a:xfrm>
            <a:off x="2338226" y="1059582"/>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53</a:t>
            </a:r>
          </a:p>
        </p:txBody>
      </p:sp>
      <p:sp>
        <p:nvSpPr>
          <p:cNvPr id="89" name="TextBox 41"/>
          <p:cNvSpPr txBox="1">
            <a:spLocks noChangeArrowheads="1"/>
          </p:cNvSpPr>
          <p:nvPr/>
        </p:nvSpPr>
        <p:spPr bwMode="auto">
          <a:xfrm>
            <a:off x="3779912" y="1081068"/>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51</a:t>
            </a:r>
          </a:p>
        </p:txBody>
      </p:sp>
      <p:grpSp>
        <p:nvGrpSpPr>
          <p:cNvPr id="91" name="Group 90"/>
          <p:cNvGrpSpPr/>
          <p:nvPr/>
        </p:nvGrpSpPr>
        <p:grpSpPr>
          <a:xfrm>
            <a:off x="2627784" y="2305205"/>
            <a:ext cx="3240360" cy="983143"/>
            <a:chOff x="2627784" y="3073605"/>
            <a:chExt cx="3240360" cy="1310857"/>
          </a:xfrm>
        </p:grpSpPr>
        <p:sp>
          <p:nvSpPr>
            <p:cNvPr id="99" name="Rectangle 9"/>
            <p:cNvSpPr>
              <a:spLocks noChangeArrowheads="1"/>
            </p:cNvSpPr>
            <p:nvPr/>
          </p:nvSpPr>
          <p:spPr bwMode="auto">
            <a:xfrm>
              <a:off x="2627784" y="3392226"/>
              <a:ext cx="504000" cy="504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00" name="Oval 24"/>
            <p:cNvSpPr>
              <a:spLocks noChangeArrowheads="1"/>
            </p:cNvSpPr>
            <p:nvPr/>
          </p:nvSpPr>
          <p:spPr bwMode="auto">
            <a:xfrm>
              <a:off x="4940535" y="3392226"/>
              <a:ext cx="504000" cy="504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01" name="Line 34"/>
            <p:cNvSpPr>
              <a:spLocks noChangeShapeType="1"/>
            </p:cNvSpPr>
            <p:nvPr/>
          </p:nvSpPr>
          <p:spPr bwMode="auto">
            <a:xfrm>
              <a:off x="3131784" y="3636350"/>
              <a:ext cx="1808751" cy="787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2" name="TextBox 42"/>
            <p:cNvSpPr txBox="1">
              <a:spLocks noChangeArrowheads="1"/>
            </p:cNvSpPr>
            <p:nvPr/>
          </p:nvSpPr>
          <p:spPr bwMode="auto">
            <a:xfrm>
              <a:off x="4716015" y="3933057"/>
              <a:ext cx="972000"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n-CA" altLang="en-US" sz="1600" dirty="0"/>
                <a:t>Bridgette</a:t>
              </a:r>
            </a:p>
          </p:txBody>
        </p:sp>
        <p:sp>
          <p:nvSpPr>
            <p:cNvPr id="103" name="TextBox 41"/>
            <p:cNvSpPr txBox="1">
              <a:spLocks noChangeArrowheads="1"/>
            </p:cNvSpPr>
            <p:nvPr/>
          </p:nvSpPr>
          <p:spPr bwMode="auto">
            <a:xfrm>
              <a:off x="3310095" y="3073605"/>
              <a:ext cx="541825"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30</a:t>
              </a:r>
            </a:p>
          </p:txBody>
        </p:sp>
        <p:sp>
          <p:nvSpPr>
            <p:cNvPr id="104" name="TextBox 41"/>
            <p:cNvSpPr txBox="1">
              <a:spLocks noChangeArrowheads="1"/>
            </p:cNvSpPr>
            <p:nvPr/>
          </p:nvSpPr>
          <p:spPr bwMode="auto">
            <a:xfrm>
              <a:off x="5326319" y="3140966"/>
              <a:ext cx="541825"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30</a:t>
              </a:r>
            </a:p>
          </p:txBody>
        </p:sp>
      </p:grpSp>
      <p:sp>
        <p:nvSpPr>
          <p:cNvPr id="105" name="TextBox 41"/>
          <p:cNvSpPr txBox="1">
            <a:spLocks noChangeArrowheads="1"/>
          </p:cNvSpPr>
          <p:nvPr/>
        </p:nvSpPr>
        <p:spPr bwMode="auto">
          <a:xfrm>
            <a:off x="6516216" y="2355726"/>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34</a:t>
            </a:r>
          </a:p>
        </p:txBody>
      </p:sp>
      <p:cxnSp>
        <p:nvCxnSpPr>
          <p:cNvPr id="109" name="Straight Arrow Connector 108"/>
          <p:cNvCxnSpPr/>
          <p:nvPr/>
        </p:nvCxnSpPr>
        <p:spPr>
          <a:xfrm flipV="1">
            <a:off x="4702571" y="2811205"/>
            <a:ext cx="175430" cy="22193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1" name="Double Bracket 110"/>
          <p:cNvSpPr/>
          <p:nvPr/>
        </p:nvSpPr>
        <p:spPr>
          <a:xfrm>
            <a:off x="2415458" y="2431981"/>
            <a:ext cx="915287" cy="601154"/>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80" name="Rectangle 21"/>
          <p:cNvSpPr>
            <a:spLocks noChangeArrowheads="1"/>
          </p:cNvSpPr>
          <p:nvPr/>
        </p:nvSpPr>
        <p:spPr bwMode="auto">
          <a:xfrm>
            <a:off x="6073296" y="3724268"/>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41" name="Title 1"/>
          <p:cNvSpPr>
            <a:spLocks noGrp="1"/>
          </p:cNvSpPr>
          <p:nvPr>
            <p:ph type="title"/>
          </p:nvPr>
        </p:nvSpPr>
        <p:spPr>
          <a:xfrm>
            <a:off x="457200" y="-20538"/>
            <a:ext cx="8229600" cy="857250"/>
          </a:xfrm>
        </p:spPr>
        <p:txBody>
          <a:bodyPr/>
          <a:lstStyle/>
          <a:p>
            <a:r>
              <a:rPr lang="en-CA" altLang="en-US" sz="4000" dirty="0"/>
              <a:t>Case 2: Prenatal</a:t>
            </a:r>
          </a:p>
        </p:txBody>
      </p:sp>
      <p:pic>
        <p:nvPicPr>
          <p:cNvPr id="4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3939902"/>
            <a:ext cx="548634" cy="1131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0" name="Group 39"/>
          <p:cNvGrpSpPr/>
          <p:nvPr/>
        </p:nvGrpSpPr>
        <p:grpSpPr>
          <a:xfrm>
            <a:off x="3869383" y="2727264"/>
            <a:ext cx="910019" cy="1155148"/>
            <a:chOff x="3869383" y="2727264"/>
            <a:chExt cx="910019" cy="1155148"/>
          </a:xfrm>
        </p:grpSpPr>
        <p:sp>
          <p:nvSpPr>
            <p:cNvPr id="43" name="Rectangle 9"/>
            <p:cNvSpPr>
              <a:spLocks noChangeArrowheads="1"/>
            </p:cNvSpPr>
            <p:nvPr/>
          </p:nvSpPr>
          <p:spPr bwMode="auto">
            <a:xfrm rot="2700000">
              <a:off x="3869383" y="3346423"/>
              <a:ext cx="432000" cy="432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4" name="Line 30"/>
            <p:cNvSpPr>
              <a:spLocks noChangeShapeType="1"/>
            </p:cNvSpPr>
            <p:nvPr/>
          </p:nvSpPr>
          <p:spPr bwMode="auto">
            <a:xfrm>
              <a:off x="4067944" y="2727264"/>
              <a:ext cx="0" cy="47805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5" name="TextBox 41"/>
            <p:cNvSpPr txBox="1">
              <a:spLocks noChangeArrowheads="1"/>
            </p:cNvSpPr>
            <p:nvPr/>
          </p:nvSpPr>
          <p:spPr bwMode="auto">
            <a:xfrm>
              <a:off x="4237577" y="3543858"/>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6W</a:t>
              </a:r>
            </a:p>
          </p:txBody>
        </p:sp>
        <p:sp>
          <p:nvSpPr>
            <p:cNvPr id="46" name="TextBox 45"/>
            <p:cNvSpPr txBox="1"/>
            <p:nvPr/>
          </p:nvSpPr>
          <p:spPr>
            <a:xfrm>
              <a:off x="3940320" y="3363838"/>
              <a:ext cx="703688" cy="400110"/>
            </a:xfrm>
            <a:prstGeom prst="rect">
              <a:avLst/>
            </a:prstGeom>
            <a:noFill/>
          </p:spPr>
          <p:txBody>
            <a:bodyPr wrap="square" rtlCol="0">
              <a:spAutoFit/>
            </a:bodyPr>
            <a:lstStyle/>
            <a:p>
              <a:r>
                <a:rPr lang="en-CA" sz="2000" dirty="0"/>
                <a:t>P</a:t>
              </a:r>
              <a:endParaRPr lang="en-CA" dirty="0"/>
            </a:p>
          </p:txBody>
        </p:sp>
      </p:grpSp>
    </p:spTree>
    <p:extLst>
      <p:ext uri="{BB962C8B-B14F-4D97-AF65-F5344CB8AC3E}">
        <p14:creationId xmlns:p14="http://schemas.microsoft.com/office/powerpoint/2010/main" val="379530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052565"/>
            <a:ext cx="7438950" cy="2535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699792" y="2916631"/>
            <a:ext cx="5400600" cy="7315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102" y="892112"/>
            <a:ext cx="7153274" cy="1103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092895" y="4753476"/>
            <a:ext cx="7727577" cy="338554"/>
          </a:xfrm>
          <a:prstGeom prst="rect">
            <a:avLst/>
          </a:prstGeom>
          <a:noFill/>
        </p:spPr>
        <p:txBody>
          <a:bodyPr wrap="square" rtlCol="0">
            <a:spAutoFit/>
          </a:bodyPr>
          <a:lstStyle/>
          <a:p>
            <a:r>
              <a:rPr lang="en-CA" sz="1600" dirty="0"/>
              <a:t>Geneticseducation.ca &gt; Point of Care tools &gt; Carrier screening in Canada</a:t>
            </a:r>
          </a:p>
        </p:txBody>
      </p:sp>
      <p:sp>
        <p:nvSpPr>
          <p:cNvPr id="8" name="Title 1"/>
          <p:cNvSpPr>
            <a:spLocks noGrp="1"/>
          </p:cNvSpPr>
          <p:nvPr>
            <p:ph type="title"/>
          </p:nvPr>
        </p:nvSpPr>
        <p:spPr>
          <a:xfrm>
            <a:off x="457200" y="-20538"/>
            <a:ext cx="8229600" cy="857250"/>
          </a:xfrm>
        </p:spPr>
        <p:txBody>
          <a:bodyPr/>
          <a:lstStyle/>
          <a:p>
            <a:r>
              <a:rPr lang="en-CA" altLang="en-US" sz="4000" dirty="0"/>
              <a:t>Case 2: Prenatal</a:t>
            </a:r>
          </a:p>
        </p:txBody>
      </p:sp>
    </p:spTree>
    <p:extLst>
      <p:ext uri="{BB962C8B-B14F-4D97-AF65-F5344CB8AC3E}">
        <p14:creationId xmlns:p14="http://schemas.microsoft.com/office/powerpoint/2010/main" val="65942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250"/>
                                  </p:stCondLst>
                                  <p:childTnLst>
                                    <p:animEffect transition="out" filter="fade">
                                      <p:cBhvr>
                                        <p:cTn id="6" dur="750" tmFilter="0, 0; .2, .5; .8, .5; 1, 0"/>
                                        <p:tgtEl>
                                          <p:spTgt spid="4"/>
                                        </p:tgtEl>
                                      </p:cBhvr>
                                    </p:animEffect>
                                    <p:animScale>
                                      <p:cBhvr>
                                        <p:cTn id="7" dur="375"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pPr marL="514350" indent="-514350">
              <a:buFont typeface="+mj-lt"/>
              <a:buAutoNum type="arabicPeriod"/>
            </a:pPr>
            <a:r>
              <a:rPr lang="en-US" sz="2800" dirty="0"/>
              <a:t>Identify patients whose family history suggests an increased risk of a genetic condition</a:t>
            </a:r>
          </a:p>
          <a:p>
            <a:pPr marL="514350" indent="-514350">
              <a:buFont typeface="+mj-lt"/>
              <a:buAutoNum type="arabicPeriod"/>
            </a:pPr>
            <a:r>
              <a:rPr lang="en-US" sz="2800" dirty="0"/>
              <a:t>Modify screening and management to improve patient outcomes</a:t>
            </a:r>
          </a:p>
          <a:p>
            <a:pPr marL="514350" indent="-514350">
              <a:buFont typeface="+mj-lt"/>
              <a:buAutoNum type="arabicPeriod"/>
            </a:pPr>
            <a:r>
              <a:rPr lang="en-US" sz="2800" dirty="0"/>
              <a:t>Find high quality genomics educational resources appropriate for primary care</a:t>
            </a:r>
          </a:p>
        </p:txBody>
      </p:sp>
    </p:spTree>
    <p:extLst>
      <p:ext uri="{BB962C8B-B14F-4D97-AF65-F5344CB8AC3E}">
        <p14:creationId xmlns:p14="http://schemas.microsoft.com/office/powerpoint/2010/main" val="416251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fragile x syndro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0861" y="51470"/>
            <a:ext cx="7965635" cy="49555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55976" y="141480"/>
            <a:ext cx="4896544" cy="637580"/>
          </a:xfrm>
        </p:spPr>
        <p:txBody>
          <a:bodyPr/>
          <a:lstStyle/>
          <a:p>
            <a:r>
              <a:rPr lang="en-CA" sz="3200" dirty="0">
                <a:solidFill>
                  <a:schemeClr val="bg1"/>
                </a:solidFill>
              </a:rPr>
              <a:t>Fragile X syndrome</a:t>
            </a:r>
          </a:p>
        </p:txBody>
      </p:sp>
      <p:sp>
        <p:nvSpPr>
          <p:cNvPr id="3" name="Rectangle 2"/>
          <p:cNvSpPr/>
          <p:nvPr/>
        </p:nvSpPr>
        <p:spPr>
          <a:xfrm>
            <a:off x="3779912" y="807554"/>
            <a:ext cx="5313288" cy="324036"/>
          </a:xfrm>
          <a:prstGeom prst="rect">
            <a:avLst/>
          </a:prstGeom>
          <a:solidFill>
            <a:schemeClr val="bg1">
              <a:lumMod val="9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Most common inherited form of intellectual disability</a:t>
            </a:r>
          </a:p>
        </p:txBody>
      </p:sp>
      <p:sp>
        <p:nvSpPr>
          <p:cNvPr id="6" name="Rectangle 5"/>
          <p:cNvSpPr/>
          <p:nvPr/>
        </p:nvSpPr>
        <p:spPr>
          <a:xfrm>
            <a:off x="5325070" y="1182942"/>
            <a:ext cx="3711426" cy="308688"/>
          </a:xfrm>
          <a:prstGeom prst="rect">
            <a:avLst/>
          </a:prstGeom>
          <a:solidFill>
            <a:schemeClr val="bg1">
              <a:lumMod val="9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 in 4,000 boys and 1 in 6,000 girls </a:t>
            </a:r>
          </a:p>
        </p:txBody>
      </p:sp>
      <p:sp>
        <p:nvSpPr>
          <p:cNvPr id="10" name="Rectangle 9"/>
          <p:cNvSpPr/>
          <p:nvPr/>
        </p:nvSpPr>
        <p:spPr>
          <a:xfrm>
            <a:off x="5325070" y="1581640"/>
            <a:ext cx="3711426" cy="558062"/>
          </a:xfrm>
          <a:prstGeom prst="rect">
            <a:avLst/>
          </a:prstGeom>
          <a:solidFill>
            <a:schemeClr val="bg1">
              <a:lumMod val="9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Global developmental delay &amp; intellectual disability</a:t>
            </a:r>
          </a:p>
        </p:txBody>
      </p:sp>
      <p:sp>
        <p:nvSpPr>
          <p:cNvPr id="11" name="Rectangle 10"/>
          <p:cNvSpPr/>
          <p:nvPr/>
        </p:nvSpPr>
        <p:spPr>
          <a:xfrm>
            <a:off x="5325070" y="2211710"/>
            <a:ext cx="3711426" cy="576064"/>
          </a:xfrm>
          <a:prstGeom prst="rect">
            <a:avLst/>
          </a:prstGeom>
          <a:solidFill>
            <a:schemeClr val="bg1">
              <a:lumMod val="9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25% will have autism spectrum disorder</a:t>
            </a:r>
          </a:p>
        </p:txBody>
      </p:sp>
      <p:sp>
        <p:nvSpPr>
          <p:cNvPr id="12" name="Rectangle 11"/>
          <p:cNvSpPr/>
          <p:nvPr/>
        </p:nvSpPr>
        <p:spPr>
          <a:xfrm>
            <a:off x="5325070" y="2859782"/>
            <a:ext cx="3711426" cy="936104"/>
          </a:xfrm>
          <a:prstGeom prst="rect">
            <a:avLst/>
          </a:prstGeom>
          <a:solidFill>
            <a:schemeClr val="bg1">
              <a:lumMod val="9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Of children with autism spectrum disorder, 1-5% will have a fragile X syndrome diagnosis</a:t>
            </a:r>
          </a:p>
        </p:txBody>
      </p:sp>
    </p:spTree>
    <p:extLst>
      <p:ext uri="{BB962C8B-B14F-4D97-AF65-F5344CB8AC3E}">
        <p14:creationId xmlns:p14="http://schemas.microsoft.com/office/powerpoint/2010/main" val="348888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500"/>
                            </p:stCondLst>
                            <p:childTnLst>
                              <p:par>
                                <p:cTn id="21" presetID="10" presetClass="entr" presetSubtype="0" fill="hold" grpId="0" nodeType="afterEffect">
                                  <p:stCondLst>
                                    <p:cond delay="2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5700"/>
            <a:ext cx="8229600" cy="857250"/>
          </a:xfrm>
        </p:spPr>
        <p:txBody>
          <a:bodyPr/>
          <a:lstStyle/>
          <a:p>
            <a:r>
              <a:rPr lang="en-CA" sz="4000" dirty="0"/>
              <a:t>Case 3: Pediatrics</a:t>
            </a:r>
          </a:p>
        </p:txBody>
      </p:sp>
      <p:pic>
        <p:nvPicPr>
          <p:cNvPr id="34"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3883416"/>
            <a:ext cx="864093" cy="1280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251520" y="843558"/>
            <a:ext cx="8719200" cy="430887"/>
          </a:xfrm>
          <a:prstGeom prst="rect">
            <a:avLst/>
          </a:prstGeom>
          <a:solidFill>
            <a:schemeClr val="bg1">
              <a:lumMod val="85000"/>
            </a:schemeClr>
          </a:solidFill>
        </p:spPr>
        <p:txBody>
          <a:bodyPr wrap="square" rtlCol="0">
            <a:spAutoFit/>
          </a:bodyPr>
          <a:lstStyle>
            <a:defPPr>
              <a:defRPr lang="en-CA"/>
            </a:defPPr>
            <a:lvl1pPr>
              <a:defRPr sz="2400"/>
            </a:lvl1pPr>
          </a:lstStyle>
          <a:p>
            <a:r>
              <a:rPr lang="en-CA" sz="2200" dirty="0"/>
              <a:t>Carlos, 15, is a competitive hockey player in great health</a:t>
            </a:r>
            <a:endParaRPr lang="en-US" sz="2200" dirty="0"/>
          </a:p>
        </p:txBody>
      </p:sp>
      <p:sp>
        <p:nvSpPr>
          <p:cNvPr id="37" name="TextBox 36"/>
          <p:cNvSpPr txBox="1"/>
          <p:nvPr/>
        </p:nvSpPr>
        <p:spPr>
          <a:xfrm>
            <a:off x="251520" y="1347614"/>
            <a:ext cx="8719200" cy="430887"/>
          </a:xfrm>
          <a:prstGeom prst="rect">
            <a:avLst/>
          </a:prstGeom>
          <a:solidFill>
            <a:schemeClr val="bg1">
              <a:lumMod val="95000"/>
            </a:schemeClr>
          </a:solidFill>
        </p:spPr>
        <p:txBody>
          <a:bodyPr wrap="square" rtlCol="0">
            <a:spAutoFit/>
          </a:bodyPr>
          <a:lstStyle>
            <a:defPPr>
              <a:defRPr lang="en-CA"/>
            </a:defPPr>
            <a:lvl1pPr>
              <a:defRPr sz="2400"/>
            </a:lvl1pPr>
          </a:lstStyle>
          <a:p>
            <a:r>
              <a:rPr lang="en-CA" altLang="en-US" sz="2200" dirty="0"/>
              <a:t>He is here for a health assessment</a:t>
            </a:r>
          </a:p>
        </p:txBody>
      </p:sp>
      <p:sp>
        <p:nvSpPr>
          <p:cNvPr id="38" name="TextBox 37"/>
          <p:cNvSpPr txBox="1"/>
          <p:nvPr/>
        </p:nvSpPr>
        <p:spPr>
          <a:xfrm>
            <a:off x="251520" y="1851670"/>
            <a:ext cx="8719200" cy="430887"/>
          </a:xfrm>
          <a:prstGeom prst="rect">
            <a:avLst/>
          </a:prstGeom>
          <a:solidFill>
            <a:schemeClr val="bg1">
              <a:lumMod val="85000"/>
            </a:schemeClr>
          </a:solidFill>
        </p:spPr>
        <p:txBody>
          <a:bodyPr wrap="square" rtlCol="0">
            <a:spAutoFit/>
          </a:bodyPr>
          <a:lstStyle>
            <a:defPPr>
              <a:defRPr lang="en-CA"/>
            </a:defPPr>
            <a:lvl1pPr>
              <a:defRPr sz="2200"/>
            </a:lvl1pPr>
          </a:lstStyle>
          <a:p>
            <a:r>
              <a:rPr lang="en-CA" dirty="0"/>
              <a:t>Carlos has no questions or concerns</a:t>
            </a:r>
            <a:endParaRPr lang="en-CA" altLang="en-US" dirty="0"/>
          </a:p>
        </p:txBody>
      </p:sp>
      <p:sp>
        <p:nvSpPr>
          <p:cNvPr id="39" name="TextBox 38"/>
          <p:cNvSpPr txBox="1"/>
          <p:nvPr/>
        </p:nvSpPr>
        <p:spPr>
          <a:xfrm>
            <a:off x="251520" y="2355726"/>
            <a:ext cx="8719200" cy="769441"/>
          </a:xfrm>
          <a:prstGeom prst="rect">
            <a:avLst/>
          </a:prstGeom>
          <a:solidFill>
            <a:schemeClr val="bg1">
              <a:lumMod val="95000"/>
            </a:schemeClr>
          </a:solidFill>
        </p:spPr>
        <p:txBody>
          <a:bodyPr wrap="square" rtlCol="0">
            <a:spAutoFit/>
          </a:bodyPr>
          <a:lstStyle>
            <a:defPPr>
              <a:defRPr lang="en-CA"/>
            </a:defPPr>
            <a:lvl1pPr>
              <a:defRPr sz="2200"/>
            </a:lvl1pPr>
          </a:lstStyle>
          <a:p>
            <a:r>
              <a:rPr lang="en-CA" dirty="0"/>
              <a:t>However his father raises concerns about a recent trip to the ER where Carlos was treated following fainting spell during a game</a:t>
            </a:r>
            <a:endParaRPr lang="en-CA" altLang="en-US" dirty="0"/>
          </a:p>
        </p:txBody>
      </p:sp>
      <p:sp>
        <p:nvSpPr>
          <p:cNvPr id="9" name="TextBox 8"/>
          <p:cNvSpPr txBox="1"/>
          <p:nvPr/>
        </p:nvSpPr>
        <p:spPr>
          <a:xfrm>
            <a:off x="251520" y="3219822"/>
            <a:ext cx="8719200" cy="769441"/>
          </a:xfrm>
          <a:prstGeom prst="rect">
            <a:avLst/>
          </a:prstGeom>
          <a:solidFill>
            <a:schemeClr val="bg1">
              <a:lumMod val="85000"/>
            </a:schemeClr>
          </a:solidFill>
        </p:spPr>
        <p:txBody>
          <a:bodyPr wrap="square" rtlCol="0">
            <a:spAutoFit/>
          </a:bodyPr>
          <a:lstStyle>
            <a:defPPr>
              <a:defRPr lang="en-CA"/>
            </a:defPPr>
            <a:lvl1pPr>
              <a:defRPr sz="2400"/>
            </a:lvl1pPr>
          </a:lstStyle>
          <a:p>
            <a:r>
              <a:rPr lang="en-CA" altLang="en-US" sz="2200" dirty="0"/>
              <a:t>Carlos’s parents divorced 10 years ago, his father does his best to report the family history</a:t>
            </a:r>
          </a:p>
        </p:txBody>
      </p:sp>
    </p:spTree>
    <p:extLst>
      <p:ext uri="{BB962C8B-B14F-4D97-AF65-F5344CB8AC3E}">
        <p14:creationId xmlns:p14="http://schemas.microsoft.com/office/powerpoint/2010/main" val="256658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5143500"/>
          </a:xfrm>
          <a:prstGeom prst="rect">
            <a:avLst/>
          </a:prstGeom>
          <a:gradFill>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903068175"/>
              </p:ext>
            </p:extLst>
          </p:nvPr>
        </p:nvGraphicFramePr>
        <p:xfrm>
          <a:off x="251520" y="597918"/>
          <a:ext cx="8640960" cy="4413638"/>
        </p:xfrm>
        <a:graphic>
          <a:graphicData uri="http://schemas.openxmlformats.org/drawingml/2006/table">
            <a:tbl>
              <a:tblPr firstRow="1" bandRow="1">
                <a:tableStyleId>{5C22544A-7EE6-4342-B048-85BDC9FD1C3A}</a:tableStyleId>
              </a:tblPr>
              <a:tblGrid>
                <a:gridCol w="7458956">
                  <a:extLst>
                    <a:ext uri="{9D8B030D-6E8A-4147-A177-3AD203B41FA5}">
                      <a16:colId xmlns:a16="http://schemas.microsoft.com/office/drawing/2014/main" val="20000"/>
                    </a:ext>
                  </a:extLst>
                </a:gridCol>
                <a:gridCol w="549607">
                  <a:extLst>
                    <a:ext uri="{9D8B030D-6E8A-4147-A177-3AD203B41FA5}">
                      <a16:colId xmlns:a16="http://schemas.microsoft.com/office/drawing/2014/main" val="20001"/>
                    </a:ext>
                  </a:extLst>
                </a:gridCol>
                <a:gridCol w="632397">
                  <a:extLst>
                    <a:ext uri="{9D8B030D-6E8A-4147-A177-3AD203B41FA5}">
                      <a16:colId xmlns:a16="http://schemas.microsoft.com/office/drawing/2014/main" val="20002"/>
                    </a:ext>
                  </a:extLst>
                </a:gridCol>
              </a:tblGrid>
              <a:tr h="7175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lumMod val="95000"/>
                              <a:lumOff val="5000"/>
                            </a:schemeClr>
                          </a:solidFill>
                        </a:rPr>
                        <a:t>Do any of the following criteria apply to your patient or their family members (maternal and paternal)?</a:t>
                      </a:r>
                      <a:endParaRPr lang="en-US" sz="1800" dirty="0">
                        <a:solidFill>
                          <a:schemeClr val="tx1">
                            <a:lumMod val="95000"/>
                            <a:lumOff val="5000"/>
                          </a:schemeClr>
                        </a:solidFill>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lumMod val="95000"/>
                              <a:lumOff val="5000"/>
                            </a:schemeClr>
                          </a:solidFill>
                        </a:rPr>
                        <a:t>Yes</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lumMod val="95000"/>
                              <a:lumOff val="5000"/>
                            </a:schemeClr>
                          </a:solidFill>
                        </a:rPr>
                        <a:t>No</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99865">
                <a:tc>
                  <a:txBody>
                    <a:bodyPr/>
                    <a:lstStyle/>
                    <a:p>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1. Intellectual disability / developmental delay / autism spectrum disorder</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998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rPr>
                        <a:t>2.  History of a physical difference present at birth (e.g. cleft lip)</a:t>
                      </a:r>
                      <a:endPar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8340">
                <a:tc>
                  <a:txBody>
                    <a:bodyPr/>
                    <a:lstStyle/>
                    <a:p>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3.  Death before age 50</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18340">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4.  Cancer diagnosis before age 50</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endParaRPr kumimoji="0" lang="en-US" altLang="en-US" sz="16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endParaRPr kumimoji="0" lang="en-US" altLang="en-US" sz="16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18340">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startAt="5"/>
                        <a:tabLst/>
                        <a:defRPr/>
                      </a:pPr>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Early heart disease (&lt;55y men, &lt;65y women)</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18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rPr>
                        <a:t>6.  Inherited condition</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801833">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lumMod val="95000"/>
                              <a:lumOff val="5000"/>
                            </a:schemeClr>
                          </a:solidFill>
                        </a:rPr>
                        <a:t>A</a:t>
                      </a:r>
                      <a:r>
                        <a:rPr lang="en-US" sz="1600" b="0" baseline="0" dirty="0">
                          <a:solidFill>
                            <a:schemeClr val="tx1">
                              <a:lumMod val="95000"/>
                              <a:lumOff val="5000"/>
                            </a:schemeClr>
                          </a:solidFill>
                        </a:rPr>
                        <a:t> ‘</a:t>
                      </a:r>
                      <a:r>
                        <a:rPr lang="en-US" sz="1600" b="1" baseline="0" dirty="0">
                          <a:solidFill>
                            <a:schemeClr val="tx1">
                              <a:lumMod val="95000"/>
                              <a:lumOff val="5000"/>
                            </a:schemeClr>
                          </a:solidFill>
                        </a:rPr>
                        <a:t>Yes’ </a:t>
                      </a:r>
                      <a:r>
                        <a:rPr lang="en-US" sz="1600" b="0" baseline="0" dirty="0">
                          <a:solidFill>
                            <a:schemeClr val="tx1">
                              <a:lumMod val="95000"/>
                              <a:lumOff val="5000"/>
                            </a:schemeClr>
                          </a:solidFill>
                        </a:rPr>
                        <a:t>response to any question above should prompt a more targeted family history, including additional relatives, details about the diagnosis including age of diagnosis.  Referral to appropriate specialist may be considered. </a:t>
                      </a:r>
                      <a:r>
                        <a:rPr lang="en-US" sz="1600" b="0" dirty="0">
                          <a:solidFill>
                            <a:schemeClr val="tx1">
                              <a:lumMod val="95000"/>
                              <a:lumOff val="5000"/>
                            </a:schemeClr>
                          </a:solidFill>
                        </a:rPr>
                        <a:t> </a:t>
                      </a:r>
                      <a:endParaRPr lang="en-US" sz="1800" b="0" dirty="0">
                        <a:solidFill>
                          <a:schemeClr val="tx1">
                            <a:lumMod val="95000"/>
                            <a:lumOff val="5000"/>
                          </a:schemeClr>
                        </a:solidFill>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800" dirty="0"/>
                    </a:p>
                  </a:txBody>
                  <a:tcPr marT="45729" marB="45729"/>
                </a:tc>
                <a:tc hMerge="1">
                  <a:txBody>
                    <a:bodyPr/>
                    <a:lstStyle/>
                    <a:p>
                      <a:endParaRPr lang="en-US" sz="1800" dirty="0"/>
                    </a:p>
                  </a:txBody>
                  <a:tcPr marT="45729" marB="45729"/>
                </a:tc>
                <a:extLst>
                  <a:ext uri="{0D108BD9-81ED-4DB2-BD59-A6C34878D82A}">
                    <a16:rowId xmlns:a16="http://schemas.microsoft.com/office/drawing/2014/main" val="10007"/>
                  </a:ext>
                </a:extLst>
              </a:tr>
            </a:tbl>
          </a:graphicData>
        </a:graphic>
      </p:graphicFrame>
      <p:sp>
        <p:nvSpPr>
          <p:cNvPr id="5" name="Title 1"/>
          <p:cNvSpPr>
            <a:spLocks noGrp="1"/>
          </p:cNvSpPr>
          <p:nvPr>
            <p:ph type="title"/>
          </p:nvPr>
        </p:nvSpPr>
        <p:spPr>
          <a:xfrm>
            <a:off x="179512" y="-157708"/>
            <a:ext cx="8802687" cy="857250"/>
          </a:xfrm>
        </p:spPr>
        <p:txBody>
          <a:bodyPr/>
          <a:lstStyle/>
          <a:p>
            <a:r>
              <a:rPr lang="en-US" altLang="en-US" sz="2800" dirty="0"/>
              <a:t>Key family history questions for pediatric patients</a:t>
            </a:r>
            <a:endParaRPr lang="en-US" altLang="en-US" sz="2400" dirty="0"/>
          </a:p>
        </p:txBody>
      </p:sp>
      <p:sp>
        <p:nvSpPr>
          <p:cNvPr id="6" name="TextBox 5"/>
          <p:cNvSpPr txBox="1"/>
          <p:nvPr/>
        </p:nvSpPr>
        <p:spPr>
          <a:xfrm>
            <a:off x="8388424" y="2139702"/>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7" name="TextBox 6"/>
          <p:cNvSpPr txBox="1"/>
          <p:nvPr/>
        </p:nvSpPr>
        <p:spPr>
          <a:xfrm>
            <a:off x="8388424" y="1347614"/>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8" name="TextBox 7"/>
          <p:cNvSpPr txBox="1"/>
          <p:nvPr/>
        </p:nvSpPr>
        <p:spPr>
          <a:xfrm>
            <a:off x="7740352" y="2527920"/>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9" name="TextBox 8"/>
          <p:cNvSpPr txBox="1"/>
          <p:nvPr/>
        </p:nvSpPr>
        <p:spPr>
          <a:xfrm>
            <a:off x="8388424" y="2897252"/>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10" name="TextBox 9"/>
          <p:cNvSpPr txBox="1"/>
          <p:nvPr/>
        </p:nvSpPr>
        <p:spPr>
          <a:xfrm>
            <a:off x="8388424" y="3795886"/>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11" name="TextBox 10"/>
          <p:cNvSpPr txBox="1"/>
          <p:nvPr/>
        </p:nvSpPr>
        <p:spPr>
          <a:xfrm>
            <a:off x="7740352" y="3435846"/>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pic>
        <p:nvPicPr>
          <p:cNvPr id="12" name="Picture 2" descr="C:\Users\Shawna\AppData\Local\Microsoft\Windows\INetCache\IE\JPWDZW32\j043474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316" y="2509034"/>
            <a:ext cx="392621" cy="2944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Shawna\AppData\Local\Microsoft\Windows\INetCache\IE\JPWDZW32\j043474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392" y="3357404"/>
            <a:ext cx="392621" cy="294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82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4282624"/>
            <a:ext cx="594729" cy="88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4" name="TextBox 41"/>
          <p:cNvSpPr txBox="1">
            <a:spLocks noChangeArrowheads="1"/>
          </p:cNvSpPr>
          <p:nvPr/>
        </p:nvSpPr>
        <p:spPr bwMode="auto">
          <a:xfrm>
            <a:off x="6910495" y="2288224"/>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40s</a:t>
            </a:r>
          </a:p>
        </p:txBody>
      </p:sp>
      <p:sp>
        <p:nvSpPr>
          <p:cNvPr id="10" name="Oval 22"/>
          <p:cNvSpPr>
            <a:spLocks noChangeArrowheads="1"/>
          </p:cNvSpPr>
          <p:nvPr/>
        </p:nvSpPr>
        <p:spPr bwMode="auto">
          <a:xfrm>
            <a:off x="3865269" y="3851780"/>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2" name="Line 30"/>
          <p:cNvSpPr>
            <a:spLocks noChangeShapeType="1"/>
          </p:cNvSpPr>
          <p:nvPr/>
        </p:nvSpPr>
        <p:spPr bwMode="auto">
          <a:xfrm>
            <a:off x="3004814" y="3327834"/>
            <a:ext cx="0" cy="540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 name="Line 31"/>
          <p:cNvSpPr>
            <a:spLocks noChangeShapeType="1"/>
          </p:cNvSpPr>
          <p:nvPr/>
        </p:nvSpPr>
        <p:spPr bwMode="auto">
          <a:xfrm>
            <a:off x="4093637" y="3313973"/>
            <a:ext cx="0" cy="53780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8" name="Line 20"/>
          <p:cNvSpPr>
            <a:spLocks noChangeShapeType="1"/>
          </p:cNvSpPr>
          <p:nvPr/>
        </p:nvSpPr>
        <p:spPr bwMode="auto">
          <a:xfrm>
            <a:off x="2984511" y="3307576"/>
            <a:ext cx="2072903" cy="639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9" name="Rectangle 9"/>
          <p:cNvSpPr>
            <a:spLocks noChangeArrowheads="1"/>
          </p:cNvSpPr>
          <p:nvPr/>
        </p:nvSpPr>
        <p:spPr bwMode="auto">
          <a:xfrm>
            <a:off x="2767250" y="3851780"/>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20" name="Oval 24"/>
          <p:cNvSpPr>
            <a:spLocks noChangeArrowheads="1"/>
          </p:cNvSpPr>
          <p:nvPr/>
        </p:nvSpPr>
        <p:spPr bwMode="auto">
          <a:xfrm>
            <a:off x="4340903" y="2464751"/>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21" name="Line 34"/>
          <p:cNvSpPr>
            <a:spLocks noChangeShapeType="1"/>
          </p:cNvSpPr>
          <p:nvPr/>
        </p:nvSpPr>
        <p:spPr bwMode="auto">
          <a:xfrm>
            <a:off x="3417599" y="2636624"/>
            <a:ext cx="9233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6" name="Line 30"/>
          <p:cNvSpPr>
            <a:spLocks noChangeShapeType="1"/>
          </p:cNvSpPr>
          <p:nvPr/>
        </p:nvSpPr>
        <p:spPr bwMode="auto">
          <a:xfrm>
            <a:off x="3879252" y="2670880"/>
            <a:ext cx="14961" cy="64309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30" name="TextBox 41"/>
          <p:cNvSpPr txBox="1">
            <a:spLocks noChangeArrowheads="1"/>
          </p:cNvSpPr>
          <p:nvPr/>
        </p:nvSpPr>
        <p:spPr bwMode="auto">
          <a:xfrm>
            <a:off x="3238087" y="3597864"/>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15</a:t>
            </a:r>
          </a:p>
        </p:txBody>
      </p:sp>
      <p:sp>
        <p:nvSpPr>
          <p:cNvPr id="60" name="Rectangle 9"/>
          <p:cNvSpPr>
            <a:spLocks noChangeArrowheads="1"/>
          </p:cNvSpPr>
          <p:nvPr/>
        </p:nvSpPr>
        <p:spPr bwMode="auto">
          <a:xfrm>
            <a:off x="1691680" y="3851780"/>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61" name="Line 34"/>
          <p:cNvSpPr>
            <a:spLocks noChangeShapeType="1"/>
          </p:cNvSpPr>
          <p:nvPr/>
        </p:nvSpPr>
        <p:spPr bwMode="auto">
          <a:xfrm>
            <a:off x="1992512" y="2663007"/>
            <a:ext cx="9233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2" name="Line 31"/>
          <p:cNvSpPr>
            <a:spLocks noChangeShapeType="1"/>
          </p:cNvSpPr>
          <p:nvPr/>
        </p:nvSpPr>
        <p:spPr bwMode="auto">
          <a:xfrm>
            <a:off x="1970938" y="2653751"/>
            <a:ext cx="21571" cy="119802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3" name="TextBox 41"/>
          <p:cNvSpPr txBox="1">
            <a:spLocks noChangeArrowheads="1"/>
          </p:cNvSpPr>
          <p:nvPr/>
        </p:nvSpPr>
        <p:spPr bwMode="auto">
          <a:xfrm>
            <a:off x="4263589" y="3665065"/>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13</a:t>
            </a:r>
          </a:p>
        </p:txBody>
      </p:sp>
      <p:sp>
        <p:nvSpPr>
          <p:cNvPr id="64" name="TextBox 41"/>
          <p:cNvSpPr txBox="1">
            <a:spLocks noChangeArrowheads="1"/>
          </p:cNvSpPr>
          <p:nvPr/>
        </p:nvSpPr>
        <p:spPr bwMode="auto">
          <a:xfrm>
            <a:off x="2051723" y="3570245"/>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6</a:t>
            </a:r>
          </a:p>
        </p:txBody>
      </p:sp>
      <p:sp>
        <p:nvSpPr>
          <p:cNvPr id="65" name="TextBox 41"/>
          <p:cNvSpPr txBox="1">
            <a:spLocks noChangeArrowheads="1"/>
          </p:cNvSpPr>
          <p:nvPr/>
        </p:nvSpPr>
        <p:spPr bwMode="auto">
          <a:xfrm>
            <a:off x="2698400" y="4316058"/>
            <a:ext cx="175779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Carlos</a:t>
            </a:r>
          </a:p>
          <a:p>
            <a:pPr eaLnBrk="1" hangingPunct="1">
              <a:spcBef>
                <a:spcPct val="0"/>
              </a:spcBef>
              <a:buFontTx/>
              <a:buNone/>
            </a:pPr>
            <a:r>
              <a:rPr lang="en-CA" altLang="en-US" sz="1400" i="1" dirty="0"/>
              <a:t>Syncope during hockey match</a:t>
            </a:r>
          </a:p>
        </p:txBody>
      </p:sp>
      <p:cxnSp>
        <p:nvCxnSpPr>
          <p:cNvPr id="66" name="Straight Arrow Connector 65"/>
          <p:cNvCxnSpPr/>
          <p:nvPr/>
        </p:nvCxnSpPr>
        <p:spPr>
          <a:xfrm flipV="1">
            <a:off x="2555776" y="4254788"/>
            <a:ext cx="175430" cy="22193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8" name="Group 7"/>
          <p:cNvGrpSpPr/>
          <p:nvPr/>
        </p:nvGrpSpPr>
        <p:grpSpPr>
          <a:xfrm>
            <a:off x="3772106" y="2517745"/>
            <a:ext cx="244208" cy="226293"/>
            <a:chOff x="6362300" y="3068960"/>
            <a:chExt cx="244208" cy="301724"/>
          </a:xfrm>
        </p:grpSpPr>
        <p:cxnSp>
          <p:nvCxnSpPr>
            <p:cNvPr id="27" name="Straight Connector 26"/>
            <p:cNvCxnSpPr/>
            <p:nvPr/>
          </p:nvCxnSpPr>
          <p:spPr>
            <a:xfrm flipH="1">
              <a:off x="6362300" y="3068960"/>
              <a:ext cx="162300" cy="229716"/>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H="1">
              <a:off x="6444208" y="3140968"/>
              <a:ext cx="162300" cy="229716"/>
            </a:xfrm>
            <a:prstGeom prst="line">
              <a:avLst/>
            </a:prstGeom>
          </p:spPr>
          <p:style>
            <a:lnRef idx="1">
              <a:schemeClr val="dk1"/>
            </a:lnRef>
            <a:fillRef idx="0">
              <a:schemeClr val="dk1"/>
            </a:fillRef>
            <a:effectRef idx="0">
              <a:schemeClr val="dk1"/>
            </a:effectRef>
            <a:fontRef idx="minor">
              <a:schemeClr val="tx1"/>
            </a:fontRef>
          </p:style>
        </p:cxnSp>
      </p:grpSp>
      <p:sp>
        <p:nvSpPr>
          <p:cNvPr id="33" name="Oval 24"/>
          <p:cNvSpPr>
            <a:spLocks noChangeArrowheads="1"/>
          </p:cNvSpPr>
          <p:nvPr/>
        </p:nvSpPr>
        <p:spPr bwMode="auto">
          <a:xfrm>
            <a:off x="7221223" y="1168607"/>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5" name="Line 34"/>
          <p:cNvSpPr>
            <a:spLocks noChangeShapeType="1"/>
          </p:cNvSpPr>
          <p:nvPr/>
        </p:nvSpPr>
        <p:spPr bwMode="auto">
          <a:xfrm>
            <a:off x="6297919" y="1340480"/>
            <a:ext cx="9233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36" name="TextBox 41"/>
          <p:cNvSpPr txBox="1">
            <a:spLocks noChangeArrowheads="1"/>
          </p:cNvSpPr>
          <p:nvPr/>
        </p:nvSpPr>
        <p:spPr bwMode="auto">
          <a:xfrm>
            <a:off x="6372202" y="1005576"/>
            <a:ext cx="57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d.40</a:t>
            </a:r>
          </a:p>
        </p:txBody>
      </p:sp>
      <p:sp>
        <p:nvSpPr>
          <p:cNvPr id="37" name="TextBox 41"/>
          <p:cNvSpPr txBox="1">
            <a:spLocks noChangeArrowheads="1"/>
          </p:cNvSpPr>
          <p:nvPr/>
        </p:nvSpPr>
        <p:spPr bwMode="auto">
          <a:xfrm>
            <a:off x="7630575" y="1009060"/>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68</a:t>
            </a:r>
          </a:p>
        </p:txBody>
      </p:sp>
      <p:sp>
        <p:nvSpPr>
          <p:cNvPr id="38" name="Rectangle 9"/>
          <p:cNvSpPr>
            <a:spLocks noChangeArrowheads="1"/>
          </p:cNvSpPr>
          <p:nvPr/>
        </p:nvSpPr>
        <p:spPr bwMode="auto">
          <a:xfrm>
            <a:off x="5796136" y="1177863"/>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2" name="Oval 24"/>
          <p:cNvSpPr>
            <a:spLocks noChangeArrowheads="1"/>
          </p:cNvSpPr>
          <p:nvPr/>
        </p:nvSpPr>
        <p:spPr bwMode="auto">
          <a:xfrm>
            <a:off x="6552276" y="2463738"/>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3" name="Rectangle 9"/>
          <p:cNvSpPr>
            <a:spLocks noChangeArrowheads="1"/>
          </p:cNvSpPr>
          <p:nvPr/>
        </p:nvSpPr>
        <p:spPr bwMode="auto">
          <a:xfrm>
            <a:off x="7760958" y="2463780"/>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4" name="Oval 24"/>
          <p:cNvSpPr>
            <a:spLocks noChangeArrowheads="1"/>
          </p:cNvSpPr>
          <p:nvPr/>
        </p:nvSpPr>
        <p:spPr bwMode="auto">
          <a:xfrm>
            <a:off x="6552276" y="3792023"/>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5" name="Oval 24"/>
          <p:cNvSpPr>
            <a:spLocks noChangeArrowheads="1"/>
          </p:cNvSpPr>
          <p:nvPr/>
        </p:nvSpPr>
        <p:spPr bwMode="auto">
          <a:xfrm>
            <a:off x="2324679" y="1168607"/>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6" name="Line 34"/>
          <p:cNvSpPr>
            <a:spLocks noChangeShapeType="1"/>
          </p:cNvSpPr>
          <p:nvPr/>
        </p:nvSpPr>
        <p:spPr bwMode="auto">
          <a:xfrm>
            <a:off x="1401372" y="1340480"/>
            <a:ext cx="9233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7" name="TextBox 41"/>
          <p:cNvSpPr txBox="1">
            <a:spLocks noChangeArrowheads="1"/>
          </p:cNvSpPr>
          <p:nvPr/>
        </p:nvSpPr>
        <p:spPr bwMode="auto">
          <a:xfrm>
            <a:off x="1293871" y="915566"/>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88</a:t>
            </a:r>
          </a:p>
        </p:txBody>
      </p:sp>
      <p:sp>
        <p:nvSpPr>
          <p:cNvPr id="48" name="TextBox 41"/>
          <p:cNvSpPr txBox="1">
            <a:spLocks noChangeArrowheads="1"/>
          </p:cNvSpPr>
          <p:nvPr/>
        </p:nvSpPr>
        <p:spPr bwMode="auto">
          <a:xfrm>
            <a:off x="2771800" y="987574"/>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83</a:t>
            </a:r>
          </a:p>
        </p:txBody>
      </p:sp>
      <p:sp>
        <p:nvSpPr>
          <p:cNvPr id="49" name="Rectangle 9"/>
          <p:cNvSpPr>
            <a:spLocks noChangeArrowheads="1"/>
          </p:cNvSpPr>
          <p:nvPr/>
        </p:nvSpPr>
        <p:spPr bwMode="auto">
          <a:xfrm>
            <a:off x="899592" y="1177863"/>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50" name="Line 31"/>
          <p:cNvSpPr>
            <a:spLocks noChangeShapeType="1"/>
          </p:cNvSpPr>
          <p:nvPr/>
        </p:nvSpPr>
        <p:spPr bwMode="auto">
          <a:xfrm>
            <a:off x="3167816" y="1989410"/>
            <a:ext cx="3268" cy="49108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51" name="Line 30"/>
          <p:cNvSpPr>
            <a:spLocks noChangeShapeType="1"/>
          </p:cNvSpPr>
          <p:nvPr/>
        </p:nvSpPr>
        <p:spPr bwMode="auto">
          <a:xfrm>
            <a:off x="4572000" y="1977684"/>
            <a:ext cx="0" cy="540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52" name="Line 31"/>
          <p:cNvSpPr>
            <a:spLocks noChangeShapeType="1"/>
          </p:cNvSpPr>
          <p:nvPr/>
        </p:nvSpPr>
        <p:spPr bwMode="auto">
          <a:xfrm>
            <a:off x="6759572" y="1326128"/>
            <a:ext cx="44704" cy="113072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53" name="Line 20"/>
          <p:cNvSpPr>
            <a:spLocks noChangeShapeType="1"/>
          </p:cNvSpPr>
          <p:nvPr/>
        </p:nvSpPr>
        <p:spPr bwMode="auto">
          <a:xfrm flipV="1">
            <a:off x="4575967" y="1977041"/>
            <a:ext cx="3452419"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56" name="Line 31"/>
          <p:cNvSpPr>
            <a:spLocks noChangeShapeType="1"/>
          </p:cNvSpPr>
          <p:nvPr/>
        </p:nvSpPr>
        <p:spPr bwMode="auto">
          <a:xfrm>
            <a:off x="7990075" y="1977685"/>
            <a:ext cx="0" cy="47981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57" name="Oval 24"/>
          <p:cNvSpPr>
            <a:spLocks noChangeArrowheads="1"/>
          </p:cNvSpPr>
          <p:nvPr/>
        </p:nvSpPr>
        <p:spPr bwMode="auto">
          <a:xfrm>
            <a:off x="4805411" y="3851780"/>
            <a:ext cx="504000" cy="378000"/>
          </a:xfrm>
          <a:prstGeom prst="rect">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11" name="Straight Connector 10"/>
          <p:cNvCxnSpPr/>
          <p:nvPr/>
        </p:nvCxnSpPr>
        <p:spPr>
          <a:xfrm flipV="1">
            <a:off x="4710392" y="3759883"/>
            <a:ext cx="681913" cy="623947"/>
          </a:xfrm>
          <a:prstGeom prst="line">
            <a:avLst/>
          </a:prstGeom>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flipV="1">
            <a:off x="5690290" y="1029703"/>
            <a:ext cx="681913" cy="623947"/>
          </a:xfrm>
          <a:prstGeom prst="line">
            <a:avLst/>
          </a:prstGeom>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flipV="1">
            <a:off x="7687429" y="2345921"/>
            <a:ext cx="681913" cy="623947"/>
          </a:xfrm>
          <a:prstGeom prst="line">
            <a:avLst/>
          </a:prstGeom>
        </p:spPr>
        <p:style>
          <a:lnRef idx="1">
            <a:schemeClr val="dk1"/>
          </a:lnRef>
          <a:fillRef idx="0">
            <a:schemeClr val="dk1"/>
          </a:fillRef>
          <a:effectRef idx="0">
            <a:schemeClr val="dk1"/>
          </a:effectRef>
          <a:fontRef idx="minor">
            <a:schemeClr val="tx1"/>
          </a:fontRef>
        </p:style>
      </p:cxnSp>
      <p:sp>
        <p:nvSpPr>
          <p:cNvPr id="68" name="TextBox 41"/>
          <p:cNvSpPr txBox="1">
            <a:spLocks noChangeArrowheads="1"/>
          </p:cNvSpPr>
          <p:nvPr/>
        </p:nvSpPr>
        <p:spPr bwMode="auto">
          <a:xfrm>
            <a:off x="4616691" y="4365752"/>
            <a:ext cx="122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SIDS, </a:t>
            </a:r>
          </a:p>
          <a:p>
            <a:pPr eaLnBrk="1" hangingPunct="1">
              <a:spcBef>
                <a:spcPct val="0"/>
              </a:spcBef>
              <a:buFontTx/>
              <a:buNone/>
            </a:pPr>
            <a:r>
              <a:rPr lang="en-CA" altLang="en-US" sz="1400" dirty="0"/>
              <a:t>11 years ago</a:t>
            </a:r>
          </a:p>
        </p:txBody>
      </p:sp>
      <p:sp>
        <p:nvSpPr>
          <p:cNvPr id="69" name="Line 31"/>
          <p:cNvSpPr>
            <a:spLocks noChangeShapeType="1"/>
          </p:cNvSpPr>
          <p:nvPr/>
        </p:nvSpPr>
        <p:spPr bwMode="auto">
          <a:xfrm>
            <a:off x="5104270" y="3327835"/>
            <a:ext cx="0" cy="53780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1" name="Line 31"/>
          <p:cNvSpPr>
            <a:spLocks noChangeShapeType="1"/>
          </p:cNvSpPr>
          <p:nvPr/>
        </p:nvSpPr>
        <p:spPr bwMode="auto">
          <a:xfrm>
            <a:off x="6793494" y="2831883"/>
            <a:ext cx="21571" cy="999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2" name="TextBox 71"/>
          <p:cNvSpPr txBox="1"/>
          <p:nvPr/>
        </p:nvSpPr>
        <p:spPr>
          <a:xfrm>
            <a:off x="6660232" y="3860925"/>
            <a:ext cx="703688" cy="369332"/>
          </a:xfrm>
          <a:prstGeom prst="rect">
            <a:avLst/>
          </a:prstGeom>
          <a:noFill/>
        </p:spPr>
        <p:txBody>
          <a:bodyPr wrap="square" rtlCol="0">
            <a:spAutoFit/>
          </a:bodyPr>
          <a:lstStyle/>
          <a:p>
            <a:r>
              <a:rPr lang="en-CA" dirty="0"/>
              <a:t>2</a:t>
            </a:r>
          </a:p>
        </p:txBody>
      </p:sp>
      <p:sp>
        <p:nvSpPr>
          <p:cNvPr id="73" name="Rectangle 9"/>
          <p:cNvSpPr>
            <a:spLocks noChangeArrowheads="1"/>
          </p:cNvSpPr>
          <p:nvPr/>
        </p:nvSpPr>
        <p:spPr bwMode="auto">
          <a:xfrm rot="2700000">
            <a:off x="7841506" y="3826407"/>
            <a:ext cx="432000" cy="432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4" name="Line 31"/>
          <p:cNvSpPr>
            <a:spLocks noChangeShapeType="1"/>
          </p:cNvSpPr>
          <p:nvPr/>
        </p:nvSpPr>
        <p:spPr bwMode="auto">
          <a:xfrm>
            <a:off x="7990077" y="2802101"/>
            <a:ext cx="38309" cy="97938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5" name="TextBox 74"/>
          <p:cNvSpPr txBox="1"/>
          <p:nvPr/>
        </p:nvSpPr>
        <p:spPr>
          <a:xfrm>
            <a:off x="7900760" y="3867894"/>
            <a:ext cx="703688" cy="369332"/>
          </a:xfrm>
          <a:prstGeom prst="rect">
            <a:avLst/>
          </a:prstGeom>
          <a:noFill/>
        </p:spPr>
        <p:txBody>
          <a:bodyPr wrap="square" rtlCol="0">
            <a:spAutoFit/>
          </a:bodyPr>
          <a:lstStyle/>
          <a:p>
            <a:r>
              <a:rPr lang="en-CA" dirty="0"/>
              <a:t>4</a:t>
            </a:r>
          </a:p>
        </p:txBody>
      </p:sp>
      <p:sp>
        <p:nvSpPr>
          <p:cNvPr id="77" name="Oval 24"/>
          <p:cNvSpPr>
            <a:spLocks noChangeArrowheads="1"/>
          </p:cNvSpPr>
          <p:nvPr/>
        </p:nvSpPr>
        <p:spPr bwMode="auto">
          <a:xfrm>
            <a:off x="467542" y="2480494"/>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8" name="Rectangle 9"/>
          <p:cNvSpPr>
            <a:spLocks noChangeArrowheads="1"/>
          </p:cNvSpPr>
          <p:nvPr/>
        </p:nvSpPr>
        <p:spPr bwMode="auto">
          <a:xfrm rot="2700000">
            <a:off x="570971" y="3910565"/>
            <a:ext cx="432000" cy="432000"/>
          </a:xfrm>
          <a:prstGeom prst="rect">
            <a:avLst/>
          </a:prstGeom>
          <a:solidFill>
            <a:schemeClr val="bg1"/>
          </a:solidFill>
          <a:ln w="25400">
            <a:solidFill>
              <a:schemeClr val="tx1"/>
            </a:solidFill>
            <a:miter lim="800000"/>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9" name="Line 31"/>
          <p:cNvSpPr>
            <a:spLocks noChangeShapeType="1"/>
          </p:cNvSpPr>
          <p:nvPr/>
        </p:nvSpPr>
        <p:spPr bwMode="auto">
          <a:xfrm>
            <a:off x="719542" y="2886259"/>
            <a:ext cx="38309" cy="97938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81" name="Line 20"/>
          <p:cNvSpPr>
            <a:spLocks noChangeShapeType="1"/>
          </p:cNvSpPr>
          <p:nvPr/>
        </p:nvSpPr>
        <p:spPr bwMode="auto">
          <a:xfrm flipV="1">
            <a:off x="719541" y="1978075"/>
            <a:ext cx="2433521"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82" name="Line 30"/>
          <p:cNvSpPr>
            <a:spLocks noChangeShapeType="1"/>
          </p:cNvSpPr>
          <p:nvPr/>
        </p:nvSpPr>
        <p:spPr bwMode="auto">
          <a:xfrm>
            <a:off x="719541" y="1989410"/>
            <a:ext cx="0" cy="540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83" name="Line 30"/>
          <p:cNvSpPr>
            <a:spLocks noChangeShapeType="1"/>
          </p:cNvSpPr>
          <p:nvPr/>
        </p:nvSpPr>
        <p:spPr bwMode="auto">
          <a:xfrm>
            <a:off x="1863025" y="1383650"/>
            <a:ext cx="0" cy="540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84" name="TextBox 41"/>
          <p:cNvSpPr txBox="1">
            <a:spLocks noChangeArrowheads="1"/>
          </p:cNvSpPr>
          <p:nvPr/>
        </p:nvSpPr>
        <p:spPr bwMode="auto">
          <a:xfrm>
            <a:off x="8244408" y="2319766"/>
            <a:ext cx="612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d.33</a:t>
            </a:r>
          </a:p>
        </p:txBody>
      </p:sp>
      <p:sp>
        <p:nvSpPr>
          <p:cNvPr id="85" name="TextBox 41"/>
          <p:cNvSpPr txBox="1">
            <a:spLocks noChangeArrowheads="1"/>
          </p:cNvSpPr>
          <p:nvPr/>
        </p:nvSpPr>
        <p:spPr bwMode="auto">
          <a:xfrm>
            <a:off x="8100392" y="2911576"/>
            <a:ext cx="9155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?MI or seizure</a:t>
            </a:r>
          </a:p>
        </p:txBody>
      </p:sp>
      <p:sp>
        <p:nvSpPr>
          <p:cNvPr id="86" name="TextBox 41"/>
          <p:cNvSpPr txBox="1">
            <a:spLocks noChangeArrowheads="1"/>
          </p:cNvSpPr>
          <p:nvPr/>
        </p:nvSpPr>
        <p:spPr bwMode="auto">
          <a:xfrm>
            <a:off x="5957483" y="1513116"/>
            <a:ext cx="8467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MI</a:t>
            </a:r>
          </a:p>
        </p:txBody>
      </p:sp>
      <p:sp>
        <p:nvSpPr>
          <p:cNvPr id="87" name="Title 1"/>
          <p:cNvSpPr>
            <a:spLocks noGrp="1"/>
          </p:cNvSpPr>
          <p:nvPr>
            <p:ph type="title"/>
          </p:nvPr>
        </p:nvSpPr>
        <p:spPr>
          <a:xfrm>
            <a:off x="467544" y="-85700"/>
            <a:ext cx="8229600" cy="857250"/>
          </a:xfrm>
        </p:spPr>
        <p:txBody>
          <a:bodyPr/>
          <a:lstStyle/>
          <a:p>
            <a:r>
              <a:rPr lang="en-CA" sz="4000" dirty="0"/>
              <a:t>Case 3: Pediatrics</a:t>
            </a:r>
          </a:p>
        </p:txBody>
      </p:sp>
      <p:sp>
        <p:nvSpPr>
          <p:cNvPr id="88" name="TextBox 41"/>
          <p:cNvSpPr txBox="1">
            <a:spLocks noChangeArrowheads="1"/>
          </p:cNvSpPr>
          <p:nvPr/>
        </p:nvSpPr>
        <p:spPr bwMode="auto">
          <a:xfrm>
            <a:off x="861823" y="2265334"/>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48</a:t>
            </a:r>
          </a:p>
        </p:txBody>
      </p:sp>
      <p:sp>
        <p:nvSpPr>
          <p:cNvPr id="89" name="TextBox 41"/>
          <p:cNvSpPr txBox="1">
            <a:spLocks noChangeArrowheads="1"/>
          </p:cNvSpPr>
          <p:nvPr/>
        </p:nvSpPr>
        <p:spPr bwMode="auto">
          <a:xfrm>
            <a:off x="2123728" y="1513116"/>
            <a:ext cx="20439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Dementia dx 80</a:t>
            </a:r>
          </a:p>
        </p:txBody>
      </p:sp>
      <p:sp>
        <p:nvSpPr>
          <p:cNvPr id="90" name="TextBox 41"/>
          <p:cNvSpPr txBox="1">
            <a:spLocks noChangeArrowheads="1"/>
          </p:cNvSpPr>
          <p:nvPr/>
        </p:nvSpPr>
        <p:spPr bwMode="auto">
          <a:xfrm>
            <a:off x="683568" y="2809260"/>
            <a:ext cx="1048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Thyroid</a:t>
            </a:r>
          </a:p>
        </p:txBody>
      </p:sp>
      <p:grpSp>
        <p:nvGrpSpPr>
          <p:cNvPr id="6" name="Group 5"/>
          <p:cNvGrpSpPr/>
          <p:nvPr/>
        </p:nvGrpSpPr>
        <p:grpSpPr>
          <a:xfrm>
            <a:off x="1564783" y="2355386"/>
            <a:ext cx="1279022" cy="1960672"/>
            <a:chOff x="1564783" y="2355386"/>
            <a:chExt cx="1279022" cy="1960672"/>
          </a:xfrm>
          <a:solidFill>
            <a:schemeClr val="bg1"/>
          </a:solidFill>
        </p:grpSpPr>
        <p:sp>
          <p:nvSpPr>
            <p:cNvPr id="4" name="Rectangle 3"/>
            <p:cNvSpPr/>
            <p:nvPr/>
          </p:nvSpPr>
          <p:spPr>
            <a:xfrm>
              <a:off x="1564783" y="2456856"/>
              <a:ext cx="889382" cy="185920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1979712" y="2355386"/>
              <a:ext cx="864093" cy="5764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 name="Group 6"/>
          <p:cNvGrpSpPr/>
          <p:nvPr/>
        </p:nvGrpSpPr>
        <p:grpSpPr>
          <a:xfrm>
            <a:off x="4139955" y="3252764"/>
            <a:ext cx="1540972" cy="1573692"/>
            <a:chOff x="4139955" y="3252764"/>
            <a:chExt cx="1540972" cy="1573692"/>
          </a:xfrm>
          <a:solidFill>
            <a:schemeClr val="bg1"/>
          </a:solidFill>
        </p:grpSpPr>
        <p:sp>
          <p:nvSpPr>
            <p:cNvPr id="92" name="Rectangle 91"/>
            <p:cNvSpPr/>
            <p:nvPr/>
          </p:nvSpPr>
          <p:spPr>
            <a:xfrm>
              <a:off x="4139955" y="3252764"/>
              <a:ext cx="1008000" cy="216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3" name="Rectangle 92"/>
            <p:cNvSpPr/>
            <p:nvPr/>
          </p:nvSpPr>
          <p:spPr>
            <a:xfrm>
              <a:off x="4672927" y="3386456"/>
              <a:ext cx="1008000" cy="1440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04" name="Group 103"/>
          <p:cNvGrpSpPr/>
          <p:nvPr/>
        </p:nvGrpSpPr>
        <p:grpSpPr>
          <a:xfrm>
            <a:off x="4500448" y="1015973"/>
            <a:ext cx="4355960" cy="3499993"/>
            <a:chOff x="4500448" y="1023734"/>
            <a:chExt cx="4355960" cy="3499993"/>
          </a:xfrm>
          <a:solidFill>
            <a:schemeClr val="bg1"/>
          </a:solidFill>
        </p:grpSpPr>
        <p:sp>
          <p:nvSpPr>
            <p:cNvPr id="105" name="Rectangle 104"/>
            <p:cNvSpPr/>
            <p:nvPr/>
          </p:nvSpPr>
          <p:spPr>
            <a:xfrm rot="5400000">
              <a:off x="5850448" y="-326266"/>
              <a:ext cx="1404000" cy="4104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6" name="Rectangle 105"/>
            <p:cNvSpPr/>
            <p:nvPr/>
          </p:nvSpPr>
          <p:spPr>
            <a:xfrm>
              <a:off x="6508076" y="2166259"/>
              <a:ext cx="2348332" cy="235746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54" name="TextBox 41"/>
          <p:cNvSpPr txBox="1">
            <a:spLocks noChangeArrowheads="1"/>
          </p:cNvSpPr>
          <p:nvPr/>
        </p:nvSpPr>
        <p:spPr bwMode="auto">
          <a:xfrm>
            <a:off x="4716016" y="2211710"/>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45</a:t>
            </a:r>
          </a:p>
        </p:txBody>
      </p:sp>
      <p:sp>
        <p:nvSpPr>
          <p:cNvPr id="70" name="TextBox 41"/>
          <p:cNvSpPr txBox="1">
            <a:spLocks noChangeArrowheads="1"/>
          </p:cNvSpPr>
          <p:nvPr/>
        </p:nvSpPr>
        <p:spPr bwMode="auto">
          <a:xfrm>
            <a:off x="4572000" y="2768610"/>
            <a:ext cx="22833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Syncopal episodes</a:t>
            </a:r>
          </a:p>
          <a:p>
            <a:pPr eaLnBrk="1" hangingPunct="1">
              <a:spcBef>
                <a:spcPct val="0"/>
              </a:spcBef>
              <a:buFontTx/>
              <a:buNone/>
            </a:pPr>
            <a:r>
              <a:rPr lang="en-CA" altLang="en-US" sz="1400" dirty="0"/>
              <a:t>Thought to be stress related</a:t>
            </a:r>
          </a:p>
        </p:txBody>
      </p:sp>
      <p:sp>
        <p:nvSpPr>
          <p:cNvPr id="80" name="TextBox 79"/>
          <p:cNvSpPr txBox="1"/>
          <p:nvPr/>
        </p:nvSpPr>
        <p:spPr>
          <a:xfrm>
            <a:off x="630225" y="3952052"/>
            <a:ext cx="703688" cy="369332"/>
          </a:xfrm>
          <a:prstGeom prst="rect">
            <a:avLst/>
          </a:prstGeom>
          <a:noFill/>
        </p:spPr>
        <p:txBody>
          <a:bodyPr wrap="square" rtlCol="0">
            <a:spAutoFit/>
          </a:bodyPr>
          <a:lstStyle/>
          <a:p>
            <a:r>
              <a:rPr lang="en-CA" dirty="0"/>
              <a:t>2</a:t>
            </a:r>
          </a:p>
        </p:txBody>
      </p:sp>
      <p:grpSp>
        <p:nvGrpSpPr>
          <p:cNvPr id="95" name="Group 94"/>
          <p:cNvGrpSpPr/>
          <p:nvPr/>
        </p:nvGrpSpPr>
        <p:grpSpPr>
          <a:xfrm>
            <a:off x="404488" y="987574"/>
            <a:ext cx="3214287" cy="3458524"/>
            <a:chOff x="404488" y="973512"/>
            <a:chExt cx="3214287" cy="3458524"/>
          </a:xfrm>
          <a:solidFill>
            <a:schemeClr val="bg1"/>
          </a:solidFill>
        </p:grpSpPr>
        <p:sp>
          <p:nvSpPr>
            <p:cNvPr id="96" name="Rectangle 95"/>
            <p:cNvSpPr/>
            <p:nvPr/>
          </p:nvSpPr>
          <p:spPr>
            <a:xfrm>
              <a:off x="404488" y="1913150"/>
              <a:ext cx="999103" cy="251888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7" name="Rectangle 96"/>
            <p:cNvSpPr/>
            <p:nvPr/>
          </p:nvSpPr>
          <p:spPr>
            <a:xfrm rot="5400000">
              <a:off x="1335002" y="150841"/>
              <a:ext cx="1461101" cy="310644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59" name="Rectangle 9"/>
          <p:cNvSpPr>
            <a:spLocks noChangeArrowheads="1"/>
          </p:cNvSpPr>
          <p:nvPr/>
        </p:nvSpPr>
        <p:spPr bwMode="auto">
          <a:xfrm>
            <a:off x="2915816" y="2474007"/>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1" name="TextBox 41"/>
          <p:cNvSpPr txBox="1">
            <a:spLocks noChangeArrowheads="1"/>
          </p:cNvSpPr>
          <p:nvPr/>
        </p:nvSpPr>
        <p:spPr bwMode="auto">
          <a:xfrm>
            <a:off x="3347864" y="2211710"/>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50</a:t>
            </a:r>
          </a:p>
        </p:txBody>
      </p:sp>
      <p:pic>
        <p:nvPicPr>
          <p:cNvPr id="91"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41" y="4334647"/>
            <a:ext cx="348088" cy="26106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2532474"/>
            <a:ext cx="348088" cy="26106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4215653"/>
            <a:ext cx="348088" cy="26106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4448" y="2727778"/>
            <a:ext cx="348088" cy="26106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3" y="1425330"/>
            <a:ext cx="348088" cy="261066"/>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193" y="3908799"/>
            <a:ext cx="2103522" cy="1183231"/>
          </a:xfrm>
          <a:prstGeom prst="rect">
            <a:avLst/>
          </a:prstGeom>
        </p:spPr>
      </p:pic>
    </p:spTree>
    <p:extLst>
      <p:ext uri="{BB962C8B-B14F-4D97-AF65-F5344CB8AC3E}">
        <p14:creationId xmlns:p14="http://schemas.microsoft.com/office/powerpoint/2010/main" val="121601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250"/>
                                  </p:stCondLst>
                                  <p:childTnLst>
                                    <p:set>
                                      <p:cBhvr>
                                        <p:cTn id="15" dur="1" fill="hold">
                                          <p:stCondLst>
                                            <p:cond delay="0"/>
                                          </p:stCondLst>
                                        </p:cTn>
                                        <p:tgtEl>
                                          <p:spTgt spid="91"/>
                                        </p:tgtEl>
                                        <p:attrNameLst>
                                          <p:attrName>style.visibility</p:attrName>
                                        </p:attrNameLst>
                                      </p:cBhvr>
                                      <p:to>
                                        <p:strVal val="visible"/>
                                      </p:to>
                                    </p:set>
                                    <p:animEffect transition="in" filter="fade">
                                      <p:cBhvr>
                                        <p:cTn id="16" dur="250"/>
                                        <p:tgtEl>
                                          <p:spTgt spid="9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8"/>
                                        </p:tgtEl>
                                        <p:attrNameLst>
                                          <p:attrName>style.visibility</p:attrName>
                                        </p:attrNameLst>
                                      </p:cBhvr>
                                      <p:to>
                                        <p:strVal val="visible"/>
                                      </p:to>
                                    </p:set>
                                    <p:animEffect transition="in" filter="fade">
                                      <p:cBhvr>
                                        <p:cTn id="20" dur="250"/>
                                        <p:tgtEl>
                                          <p:spTgt spid="98"/>
                                        </p:tgtEl>
                                      </p:cBhvr>
                                    </p:animEffect>
                                  </p:childTnLst>
                                </p:cTn>
                              </p:par>
                            </p:childTnLst>
                          </p:cTn>
                        </p:par>
                        <p:par>
                          <p:cTn id="21" fill="hold">
                            <p:stCondLst>
                              <p:cond delay="1250"/>
                            </p:stCondLst>
                            <p:childTnLst>
                              <p:par>
                                <p:cTn id="22" presetID="10" presetClass="entr" presetSubtype="0" fill="hold" nodeType="after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fade">
                                      <p:cBhvr>
                                        <p:cTn id="24" dur="250"/>
                                        <p:tgtEl>
                                          <p:spTgt spid="9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95"/>
                                        </p:tgtEl>
                                      </p:cBhvr>
                                    </p:animEffect>
                                    <p:set>
                                      <p:cBhvr>
                                        <p:cTn id="29" dur="1" fill="hold">
                                          <p:stCondLst>
                                            <p:cond delay="499"/>
                                          </p:stCondLst>
                                        </p:cTn>
                                        <p:tgtEl>
                                          <p:spTgt spid="9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xit" presetSubtype="8" fill="hold" nodeType="clickEffect">
                                  <p:stCondLst>
                                    <p:cond delay="0"/>
                                  </p:stCondLst>
                                  <p:childTnLst>
                                    <p:animEffect transition="out" filter="wipe(left)">
                                      <p:cBhvr>
                                        <p:cTn id="33" dur="500"/>
                                        <p:tgtEl>
                                          <p:spTgt spid="104"/>
                                        </p:tgtEl>
                                      </p:cBhvr>
                                    </p:animEffect>
                                    <p:set>
                                      <p:cBhvr>
                                        <p:cTn id="34" dur="1" fill="hold">
                                          <p:stCondLst>
                                            <p:cond delay="499"/>
                                          </p:stCondLst>
                                        </p:cTn>
                                        <p:tgtEl>
                                          <p:spTgt spid="104"/>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500"/>
                                  </p:stCondLst>
                                  <p:childTnLst>
                                    <p:set>
                                      <p:cBhvr>
                                        <p:cTn id="37" dur="1" fill="hold">
                                          <p:stCondLst>
                                            <p:cond delay="0"/>
                                          </p:stCondLst>
                                        </p:cTn>
                                        <p:tgtEl>
                                          <p:spTgt spid="100"/>
                                        </p:tgtEl>
                                        <p:attrNameLst>
                                          <p:attrName>style.visibility</p:attrName>
                                        </p:attrNameLst>
                                      </p:cBhvr>
                                      <p:to>
                                        <p:strVal val="visible"/>
                                      </p:to>
                                    </p:set>
                                    <p:animEffect transition="in" filter="fade">
                                      <p:cBhvr>
                                        <p:cTn id="38" dur="500"/>
                                        <p:tgtEl>
                                          <p:spTgt spid="100"/>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fade">
                                      <p:cBhvr>
                                        <p:cTn id="42" dur="500"/>
                                        <p:tgtEl>
                                          <p:spTgt spid="101"/>
                                        </p:tgtEl>
                                      </p:cBhvr>
                                    </p:animEffect>
                                  </p:childTnLst>
                                </p:cTn>
                              </p:par>
                              <p:par>
                                <p:cTn id="43" presetID="21" presetClass="entr" presetSubtype="1" fill="hold" nodeType="with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wheel(1)">
                                      <p:cBhvr>
                                        <p:cTn id="45"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298169" y="915566"/>
            <a:ext cx="8496945" cy="523220"/>
          </a:xfrm>
          <a:prstGeom prst="rect">
            <a:avLst/>
          </a:prstGeom>
        </p:spPr>
        <p:txBody>
          <a:bodyPr wrap="square">
            <a:spAutoFit/>
          </a:bodyPr>
          <a:lstStyle/>
          <a:p>
            <a:pPr>
              <a:defRPr/>
            </a:pPr>
            <a:r>
              <a:rPr lang="en-AU" sz="2800" dirty="0"/>
              <a:t>It occurs in approximately 1 in 2,000 to 1 in 2,500 people</a:t>
            </a:r>
            <a:endParaRPr lang="en-CA" altLang="en-US" sz="2800" dirty="0"/>
          </a:p>
        </p:txBody>
      </p:sp>
      <p:sp>
        <p:nvSpPr>
          <p:cNvPr id="6" name="Rectangle 5"/>
          <p:cNvSpPr/>
          <p:nvPr/>
        </p:nvSpPr>
        <p:spPr>
          <a:xfrm>
            <a:off x="298169" y="1491630"/>
            <a:ext cx="8496945" cy="523220"/>
          </a:xfrm>
          <a:prstGeom prst="rect">
            <a:avLst/>
          </a:prstGeom>
        </p:spPr>
        <p:txBody>
          <a:bodyPr wrap="square">
            <a:spAutoFit/>
          </a:bodyPr>
          <a:lstStyle/>
          <a:p>
            <a:pPr>
              <a:defRPr/>
            </a:pPr>
            <a:r>
              <a:rPr lang="en-AU" sz="2800" dirty="0"/>
              <a:t>Most forms of long QT syndrome (LQTS) are hereditary</a:t>
            </a:r>
            <a:endParaRPr lang="en-CA" altLang="en-US" sz="2800" dirty="0"/>
          </a:p>
        </p:txBody>
      </p:sp>
      <p:sp>
        <p:nvSpPr>
          <p:cNvPr id="7" name="Rectangle 6"/>
          <p:cNvSpPr/>
          <p:nvPr/>
        </p:nvSpPr>
        <p:spPr>
          <a:xfrm>
            <a:off x="298169" y="2139702"/>
            <a:ext cx="8666319" cy="523220"/>
          </a:xfrm>
          <a:prstGeom prst="rect">
            <a:avLst/>
          </a:prstGeom>
        </p:spPr>
        <p:txBody>
          <a:bodyPr wrap="square">
            <a:spAutoFit/>
          </a:bodyPr>
          <a:lstStyle/>
          <a:p>
            <a:pPr>
              <a:defRPr/>
            </a:pPr>
            <a:r>
              <a:rPr lang="en-CA" altLang="en-US" sz="2800" dirty="0"/>
              <a:t>LQTS is usually autosomal dominant</a:t>
            </a:r>
          </a:p>
        </p:txBody>
      </p:sp>
      <p:sp>
        <p:nvSpPr>
          <p:cNvPr id="8" name="Rectangle 7"/>
          <p:cNvSpPr/>
          <p:nvPr/>
        </p:nvSpPr>
        <p:spPr>
          <a:xfrm>
            <a:off x="298169" y="2859782"/>
            <a:ext cx="5587674" cy="523220"/>
          </a:xfrm>
          <a:prstGeom prst="rect">
            <a:avLst/>
          </a:prstGeom>
        </p:spPr>
        <p:txBody>
          <a:bodyPr wrap="square">
            <a:spAutoFit/>
          </a:bodyPr>
          <a:lstStyle/>
          <a:p>
            <a:pPr>
              <a:defRPr/>
            </a:pPr>
            <a:r>
              <a:rPr lang="en-CA" altLang="en-US" sz="2800" dirty="0"/>
              <a:t>Treatable if diagnosed </a:t>
            </a:r>
          </a:p>
        </p:txBody>
      </p:sp>
      <p:sp>
        <p:nvSpPr>
          <p:cNvPr id="9" name="TextBox 8"/>
          <p:cNvSpPr txBox="1"/>
          <p:nvPr/>
        </p:nvSpPr>
        <p:spPr>
          <a:xfrm>
            <a:off x="-23315" y="4515966"/>
            <a:ext cx="4682650" cy="584775"/>
          </a:xfrm>
          <a:prstGeom prst="rect">
            <a:avLst/>
          </a:prstGeom>
          <a:noFill/>
        </p:spPr>
        <p:txBody>
          <a:bodyPr wrap="square" rtlCol="0">
            <a:spAutoFit/>
          </a:bodyPr>
          <a:lstStyle/>
          <a:p>
            <a:r>
              <a:rPr lang="en-CA" sz="1600" dirty="0"/>
              <a:t>Geneticseducation.ca &gt; Point of Care tools &gt; </a:t>
            </a:r>
            <a:r>
              <a:rPr lang="en-CA" sz="1600" dirty="0" err="1"/>
              <a:t>Cardiogenetics</a:t>
            </a:r>
            <a:endParaRPr lang="en-CA" sz="1600" dirty="0"/>
          </a:p>
        </p:txBody>
      </p: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92" t="2206" r="2682"/>
          <a:stretch/>
        </p:blipFill>
        <p:spPr bwMode="auto">
          <a:xfrm>
            <a:off x="4692150" y="2624764"/>
            <a:ext cx="4344346" cy="2467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a:spLocks noGrp="1"/>
          </p:cNvSpPr>
          <p:nvPr>
            <p:ph type="title"/>
          </p:nvPr>
        </p:nvSpPr>
        <p:spPr>
          <a:xfrm>
            <a:off x="457200" y="58316"/>
            <a:ext cx="8229600" cy="857250"/>
          </a:xfrm>
        </p:spPr>
        <p:txBody>
          <a:bodyPr/>
          <a:lstStyle/>
          <a:p>
            <a:r>
              <a:rPr lang="en-CA" sz="4000" dirty="0"/>
              <a:t>Long QT syndrome</a:t>
            </a:r>
          </a:p>
        </p:txBody>
      </p:sp>
      <p:sp>
        <p:nvSpPr>
          <p:cNvPr id="12" name="Rounded Rectangle 11"/>
          <p:cNvSpPr/>
          <p:nvPr/>
        </p:nvSpPr>
        <p:spPr>
          <a:xfrm>
            <a:off x="3923928" y="2644030"/>
            <a:ext cx="5184576" cy="244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n-CA" sz="2400" dirty="0">
                <a:solidFill>
                  <a:schemeClr val="tx1"/>
                </a:solidFill>
                <a:ea typeface="ＭＳ Ｐゴシック" pitchFamily="-1" charset="-128"/>
              </a:rPr>
              <a:t>~ 20% of families with a clinically firm diagnosis of LQTS do not have a detectable pathogenic variant.</a:t>
            </a:r>
          </a:p>
          <a:p>
            <a:r>
              <a:rPr lang="en-CA" sz="2400" dirty="0">
                <a:solidFill>
                  <a:schemeClr val="tx1"/>
                </a:solidFill>
                <a:ea typeface="ＭＳ Ｐゴシック" pitchFamily="-1" charset="-128"/>
              </a:rPr>
              <a:t> </a:t>
            </a:r>
          </a:p>
          <a:p>
            <a:r>
              <a:rPr lang="en-CA" sz="2400" dirty="0">
                <a:solidFill>
                  <a:schemeClr val="tx1"/>
                </a:solidFill>
                <a:ea typeface="ＭＳ Ｐゴシック" pitchFamily="-1" charset="-128"/>
              </a:rPr>
              <a:t>Family history guides screening.</a:t>
            </a:r>
          </a:p>
        </p:txBody>
      </p:sp>
      <p:cxnSp>
        <p:nvCxnSpPr>
          <p:cNvPr id="14" name="Straight Connector 13"/>
          <p:cNvCxnSpPr/>
          <p:nvPr/>
        </p:nvCxnSpPr>
        <p:spPr>
          <a:xfrm>
            <a:off x="6372200" y="3651870"/>
            <a:ext cx="83514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65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38"/>
            <a:ext cx="8229600" cy="857250"/>
          </a:xfrm>
        </p:spPr>
        <p:txBody>
          <a:bodyPr/>
          <a:lstStyle/>
          <a:p>
            <a:r>
              <a:rPr lang="en-CA" sz="4000" dirty="0"/>
              <a:t>Case 4: Adult</a:t>
            </a:r>
          </a:p>
        </p:txBody>
      </p:sp>
      <p:pic>
        <p:nvPicPr>
          <p:cNvPr id="4" name="Picture 1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556" t="6198" r="32888" b="8400"/>
          <a:stretch/>
        </p:blipFill>
        <p:spPr bwMode="auto">
          <a:xfrm>
            <a:off x="179512" y="3867894"/>
            <a:ext cx="420616"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1520" y="922390"/>
            <a:ext cx="8719200" cy="430887"/>
          </a:xfrm>
          <a:prstGeom prst="rect">
            <a:avLst/>
          </a:prstGeom>
          <a:solidFill>
            <a:schemeClr val="bg1">
              <a:lumMod val="85000"/>
            </a:schemeClr>
          </a:solidFill>
        </p:spPr>
        <p:txBody>
          <a:bodyPr wrap="square" rtlCol="0">
            <a:spAutoFit/>
          </a:bodyPr>
          <a:lstStyle>
            <a:defPPr>
              <a:defRPr lang="en-CA"/>
            </a:defPPr>
            <a:lvl1pPr>
              <a:defRPr sz="2400"/>
            </a:lvl1pPr>
          </a:lstStyle>
          <a:p>
            <a:r>
              <a:rPr lang="en-CA" sz="2200" dirty="0"/>
              <a:t>Darlene is a healthy, 45 year old, mother of two.</a:t>
            </a:r>
            <a:endParaRPr lang="en-US" sz="2200" dirty="0"/>
          </a:p>
        </p:txBody>
      </p:sp>
      <p:sp>
        <p:nvSpPr>
          <p:cNvPr id="6" name="TextBox 5"/>
          <p:cNvSpPr txBox="1"/>
          <p:nvPr/>
        </p:nvSpPr>
        <p:spPr>
          <a:xfrm>
            <a:off x="251520" y="1420783"/>
            <a:ext cx="8719200" cy="769441"/>
          </a:xfrm>
          <a:prstGeom prst="rect">
            <a:avLst/>
          </a:prstGeom>
          <a:solidFill>
            <a:schemeClr val="bg1">
              <a:lumMod val="95000"/>
            </a:schemeClr>
          </a:solidFill>
        </p:spPr>
        <p:txBody>
          <a:bodyPr wrap="square" rtlCol="0">
            <a:spAutoFit/>
          </a:bodyPr>
          <a:lstStyle>
            <a:defPPr>
              <a:defRPr lang="en-CA"/>
            </a:defPPr>
            <a:lvl1pPr>
              <a:defRPr sz="2400"/>
            </a:lvl1pPr>
          </a:lstStyle>
          <a:p>
            <a:r>
              <a:rPr lang="en-CA" altLang="en-US" sz="2200" dirty="0"/>
              <a:t>She expresses relief about recent direct-to-consumer genetic test results because -</a:t>
            </a:r>
          </a:p>
        </p:txBody>
      </p:sp>
      <p:sp>
        <p:nvSpPr>
          <p:cNvPr id="9" name="TextBox 8"/>
          <p:cNvSpPr txBox="1"/>
          <p:nvPr/>
        </p:nvSpPr>
        <p:spPr>
          <a:xfrm>
            <a:off x="245288" y="2284879"/>
            <a:ext cx="8719200" cy="430887"/>
          </a:xfrm>
          <a:prstGeom prst="rect">
            <a:avLst/>
          </a:prstGeom>
          <a:solidFill>
            <a:schemeClr val="bg1">
              <a:lumMod val="85000"/>
            </a:schemeClr>
          </a:solidFill>
        </p:spPr>
        <p:txBody>
          <a:bodyPr wrap="square" rtlCol="0">
            <a:spAutoFit/>
          </a:bodyPr>
          <a:lstStyle>
            <a:defPPr>
              <a:defRPr lang="en-CA"/>
            </a:defPPr>
            <a:lvl1pPr>
              <a:defRPr sz="2400"/>
            </a:lvl1pPr>
          </a:lstStyle>
          <a:p>
            <a:pPr indent="1163638"/>
            <a:r>
              <a:rPr lang="en-CA" altLang="en-US" sz="2200" i="1" dirty="0"/>
              <a:t>she does not have the breast cancer gene.</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28" y="2810678"/>
            <a:ext cx="2718048" cy="1489264"/>
          </a:xfrm>
          <a:prstGeom prst="rect">
            <a:avLst/>
          </a:prstGeom>
        </p:spPr>
      </p:pic>
      <p:grpSp>
        <p:nvGrpSpPr>
          <p:cNvPr id="12" name="Group 11"/>
          <p:cNvGrpSpPr/>
          <p:nvPr/>
        </p:nvGrpSpPr>
        <p:grpSpPr>
          <a:xfrm>
            <a:off x="3508771" y="2978705"/>
            <a:ext cx="7183909" cy="1598236"/>
            <a:chOff x="3508771" y="2978705"/>
            <a:chExt cx="7183909" cy="1598236"/>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8771" y="2978705"/>
              <a:ext cx="5455717" cy="1500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635456" y="4299942"/>
              <a:ext cx="3057224" cy="276999"/>
            </a:xfrm>
            <a:prstGeom prst="rect">
              <a:avLst/>
            </a:prstGeom>
            <a:noFill/>
          </p:spPr>
          <p:txBody>
            <a:bodyPr wrap="square" rtlCol="0">
              <a:spAutoFit/>
            </a:bodyPr>
            <a:lstStyle/>
            <a:p>
              <a:r>
                <a:rPr lang="en-CA" sz="1200" dirty="0"/>
                <a:t>Mygenecounsel.com</a:t>
              </a:r>
            </a:p>
          </p:txBody>
        </p:sp>
      </p:grpSp>
    </p:spTree>
    <p:extLst>
      <p:ext uri="{BB962C8B-B14F-4D97-AF65-F5344CB8AC3E}">
        <p14:creationId xmlns:p14="http://schemas.microsoft.com/office/powerpoint/2010/main" val="314500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1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12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5143500"/>
          </a:xfrm>
          <a:prstGeom prst="rect">
            <a:avLst/>
          </a:prstGeom>
          <a:gradFill>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843499746"/>
              </p:ext>
            </p:extLst>
          </p:nvPr>
        </p:nvGraphicFramePr>
        <p:xfrm>
          <a:off x="467544" y="617883"/>
          <a:ext cx="8284840" cy="3571096"/>
        </p:xfrm>
        <a:graphic>
          <a:graphicData uri="http://schemas.openxmlformats.org/drawingml/2006/table">
            <a:tbl>
              <a:tblPr firstRow="1" bandRow="1">
                <a:tableStyleId>{5C22544A-7EE6-4342-B048-85BDC9FD1C3A}</a:tableStyleId>
              </a:tblPr>
              <a:tblGrid>
                <a:gridCol w="7046405">
                  <a:extLst>
                    <a:ext uri="{9D8B030D-6E8A-4147-A177-3AD203B41FA5}">
                      <a16:colId xmlns:a16="http://schemas.microsoft.com/office/drawing/2014/main" val="20000"/>
                    </a:ext>
                  </a:extLst>
                </a:gridCol>
                <a:gridCol w="655480">
                  <a:extLst>
                    <a:ext uri="{9D8B030D-6E8A-4147-A177-3AD203B41FA5}">
                      <a16:colId xmlns:a16="http://schemas.microsoft.com/office/drawing/2014/main" val="20001"/>
                    </a:ext>
                  </a:extLst>
                </a:gridCol>
                <a:gridCol w="582955">
                  <a:extLst>
                    <a:ext uri="{9D8B030D-6E8A-4147-A177-3AD203B41FA5}">
                      <a16:colId xmlns:a16="http://schemas.microsoft.com/office/drawing/2014/main" val="20002"/>
                    </a:ext>
                  </a:extLst>
                </a:gridCol>
              </a:tblGrid>
              <a:tr h="7656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lumMod val="95000"/>
                              <a:lumOff val="5000"/>
                            </a:schemeClr>
                          </a:solidFill>
                        </a:rPr>
                        <a:t>Do any of the following criteria apply to your patient or their family members?</a:t>
                      </a:r>
                      <a:endParaRPr lang="en-US" sz="1800" dirty="0">
                        <a:solidFill>
                          <a:schemeClr val="tx1">
                            <a:lumMod val="95000"/>
                            <a:lumOff val="5000"/>
                          </a:schemeClr>
                        </a:solidFill>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lumMod val="95000"/>
                              <a:lumOff val="5000"/>
                            </a:schemeClr>
                          </a:solidFill>
                        </a:rPr>
                        <a:t>Yes</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lumMod val="95000"/>
                              <a:lumOff val="5000"/>
                            </a:schemeClr>
                          </a:solidFill>
                        </a:rPr>
                        <a:t>No</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rPr>
                        <a:t>1.  History of a physical difference present at birth (e.g. cleft lip)</a:t>
                      </a:r>
                      <a:endParaRPr kumimoji="0" 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6000">
                <a:tc>
                  <a:txBody>
                    <a:bodyPr/>
                    <a:lstStyle/>
                    <a:p>
                      <a:r>
                        <a:rPr kumimoji="0" 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2.  Death before age 50</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endParaRPr kumimoji="0" lang="en-US" altLang="en-US" sz="18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endParaRPr kumimoji="0" lang="en-US" altLang="en-US" sz="18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96000">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3.  Cancer diagnosis before age 50</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4.  Early heart disease (&lt;55y men, &lt;65y women)</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rPr>
                        <a:t>5.  Inherited condition</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855617">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lumMod val="95000"/>
                              <a:lumOff val="5000"/>
                            </a:schemeClr>
                          </a:solidFill>
                        </a:rPr>
                        <a:t>A</a:t>
                      </a:r>
                      <a:r>
                        <a:rPr lang="en-US" sz="1600" b="0" baseline="0" dirty="0">
                          <a:solidFill>
                            <a:schemeClr val="tx1">
                              <a:lumMod val="95000"/>
                              <a:lumOff val="5000"/>
                            </a:schemeClr>
                          </a:solidFill>
                        </a:rPr>
                        <a:t> ‘</a:t>
                      </a:r>
                      <a:r>
                        <a:rPr lang="en-US" sz="1600" b="1" baseline="0" dirty="0">
                          <a:solidFill>
                            <a:schemeClr val="tx1">
                              <a:lumMod val="95000"/>
                              <a:lumOff val="5000"/>
                            </a:schemeClr>
                          </a:solidFill>
                        </a:rPr>
                        <a:t>Yes’ </a:t>
                      </a:r>
                      <a:r>
                        <a:rPr lang="en-US" sz="1600" b="0" baseline="0" dirty="0">
                          <a:solidFill>
                            <a:schemeClr val="tx1">
                              <a:lumMod val="95000"/>
                              <a:lumOff val="5000"/>
                            </a:schemeClr>
                          </a:solidFill>
                        </a:rPr>
                        <a:t>response to any question above should prompt a more targeted family history, including additional relatives, details about the diagnosis including age of diagnosis.  Referral to appropriate specialist may be considered. </a:t>
                      </a:r>
                      <a:r>
                        <a:rPr lang="en-US" sz="1600" b="0" dirty="0">
                          <a:solidFill>
                            <a:schemeClr val="tx1">
                              <a:lumMod val="95000"/>
                              <a:lumOff val="5000"/>
                            </a:schemeClr>
                          </a:solidFill>
                        </a:rPr>
                        <a:t> </a:t>
                      </a:r>
                      <a:endParaRPr lang="en-US" sz="1800" b="0" dirty="0">
                        <a:solidFill>
                          <a:schemeClr val="tx1">
                            <a:lumMod val="95000"/>
                            <a:lumOff val="5000"/>
                          </a:schemeClr>
                        </a:solidFill>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800" dirty="0"/>
                    </a:p>
                  </a:txBody>
                  <a:tcPr marT="45729" marB="45729"/>
                </a:tc>
                <a:tc hMerge="1">
                  <a:txBody>
                    <a:bodyPr/>
                    <a:lstStyle/>
                    <a:p>
                      <a:endParaRPr lang="en-US" sz="1800" dirty="0"/>
                    </a:p>
                  </a:txBody>
                  <a:tcPr marT="45729" marB="45729"/>
                </a:tc>
                <a:extLst>
                  <a:ext uri="{0D108BD9-81ED-4DB2-BD59-A6C34878D82A}">
                    <a16:rowId xmlns:a16="http://schemas.microsoft.com/office/drawing/2014/main" val="10006"/>
                  </a:ext>
                </a:extLst>
              </a:tr>
            </a:tbl>
          </a:graphicData>
        </a:graphic>
      </p:graphicFrame>
      <p:sp>
        <p:nvSpPr>
          <p:cNvPr id="6" name="Title 1"/>
          <p:cNvSpPr>
            <a:spLocks noGrp="1"/>
          </p:cNvSpPr>
          <p:nvPr>
            <p:ph type="title"/>
          </p:nvPr>
        </p:nvSpPr>
        <p:spPr>
          <a:xfrm>
            <a:off x="179512" y="-157708"/>
            <a:ext cx="8802687" cy="857250"/>
          </a:xfrm>
        </p:spPr>
        <p:txBody>
          <a:bodyPr/>
          <a:lstStyle/>
          <a:p>
            <a:r>
              <a:rPr lang="en-US" altLang="en-US" sz="2800" dirty="0"/>
              <a:t>Key family history questions for adult patients</a:t>
            </a:r>
            <a:endParaRPr lang="en-US" altLang="en-US" sz="2400" dirty="0"/>
          </a:p>
        </p:txBody>
      </p:sp>
      <p:sp>
        <p:nvSpPr>
          <p:cNvPr id="4" name="TextBox 3"/>
          <p:cNvSpPr txBox="1"/>
          <p:nvPr/>
        </p:nvSpPr>
        <p:spPr>
          <a:xfrm>
            <a:off x="8316416" y="1707654"/>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7" name="TextBox 6"/>
          <p:cNvSpPr txBox="1"/>
          <p:nvPr/>
        </p:nvSpPr>
        <p:spPr>
          <a:xfrm>
            <a:off x="8316416" y="1347614"/>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8" name="TextBox 7"/>
          <p:cNvSpPr txBox="1"/>
          <p:nvPr/>
        </p:nvSpPr>
        <p:spPr>
          <a:xfrm>
            <a:off x="7596336" y="2205635"/>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9" name="TextBox 8"/>
          <p:cNvSpPr txBox="1"/>
          <p:nvPr/>
        </p:nvSpPr>
        <p:spPr>
          <a:xfrm>
            <a:off x="8316416" y="2499742"/>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10" name="TextBox 9"/>
          <p:cNvSpPr txBox="1"/>
          <p:nvPr/>
        </p:nvSpPr>
        <p:spPr>
          <a:xfrm>
            <a:off x="8316416" y="2931790"/>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pic>
        <p:nvPicPr>
          <p:cNvPr id="11" name="Picture 2" descr="C:\Users\Shawna\AppData\Local\Microsoft\Windows\INetCache\IE\JPWDZW32\j043474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1787" y="2139702"/>
            <a:ext cx="392621" cy="294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22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38"/>
            <a:ext cx="8229600" cy="857250"/>
          </a:xfrm>
        </p:spPr>
        <p:txBody>
          <a:bodyPr/>
          <a:lstStyle/>
          <a:p>
            <a:r>
              <a:rPr lang="en-CA" sz="4000" dirty="0"/>
              <a:t>Case 4: Adult</a:t>
            </a:r>
          </a:p>
        </p:txBody>
      </p:sp>
      <p:sp>
        <p:nvSpPr>
          <p:cNvPr id="4" name="Oval 22"/>
          <p:cNvSpPr>
            <a:spLocks noChangeArrowheads="1"/>
          </p:cNvSpPr>
          <p:nvPr/>
        </p:nvSpPr>
        <p:spPr bwMode="auto">
          <a:xfrm>
            <a:off x="3447708" y="4306399"/>
            <a:ext cx="504000" cy="378000"/>
          </a:xfrm>
          <a:prstGeom prst="rect">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8" name="Rectangle 9"/>
          <p:cNvSpPr>
            <a:spLocks noChangeArrowheads="1"/>
          </p:cNvSpPr>
          <p:nvPr/>
        </p:nvSpPr>
        <p:spPr bwMode="auto">
          <a:xfrm>
            <a:off x="1694376" y="2481081"/>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9" name="Oval 24"/>
          <p:cNvSpPr>
            <a:spLocks noChangeArrowheads="1"/>
          </p:cNvSpPr>
          <p:nvPr/>
        </p:nvSpPr>
        <p:spPr bwMode="auto">
          <a:xfrm>
            <a:off x="3447708" y="3229181"/>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4" name="TextBox 41"/>
          <p:cNvSpPr txBox="1">
            <a:spLocks noChangeArrowheads="1"/>
          </p:cNvSpPr>
          <p:nvPr/>
        </p:nvSpPr>
        <p:spPr bwMode="auto">
          <a:xfrm>
            <a:off x="3779912" y="3003798"/>
            <a:ext cx="541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45</a:t>
            </a:r>
          </a:p>
        </p:txBody>
      </p:sp>
      <p:sp>
        <p:nvSpPr>
          <p:cNvPr id="15" name="Rectangle 9"/>
          <p:cNvSpPr>
            <a:spLocks noChangeArrowheads="1"/>
          </p:cNvSpPr>
          <p:nvPr/>
        </p:nvSpPr>
        <p:spPr bwMode="auto">
          <a:xfrm>
            <a:off x="5652176" y="2481782"/>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21" name="Straight Arrow Connector 20"/>
          <p:cNvCxnSpPr/>
          <p:nvPr/>
        </p:nvCxnSpPr>
        <p:spPr>
          <a:xfrm flipV="1">
            <a:off x="3331457" y="3625574"/>
            <a:ext cx="175430" cy="22193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5" name="Oval 24"/>
          <p:cNvSpPr>
            <a:spLocks noChangeArrowheads="1"/>
          </p:cNvSpPr>
          <p:nvPr/>
        </p:nvSpPr>
        <p:spPr bwMode="auto">
          <a:xfrm>
            <a:off x="7956432" y="2481782"/>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p>
            <a:endParaRPr lang="en-US" altLang="en-US"/>
          </a:p>
        </p:txBody>
      </p:sp>
      <p:sp>
        <p:nvSpPr>
          <p:cNvPr id="26" name="Oval 24"/>
          <p:cNvSpPr>
            <a:spLocks noChangeArrowheads="1"/>
          </p:cNvSpPr>
          <p:nvPr/>
        </p:nvSpPr>
        <p:spPr bwMode="auto">
          <a:xfrm>
            <a:off x="6876312" y="2481782"/>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29" name="Rectangle 9"/>
          <p:cNvSpPr>
            <a:spLocks noChangeArrowheads="1"/>
          </p:cNvSpPr>
          <p:nvPr/>
        </p:nvSpPr>
        <p:spPr bwMode="auto">
          <a:xfrm>
            <a:off x="2843808" y="2481081"/>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0" name="Oval 24"/>
          <p:cNvSpPr>
            <a:spLocks noChangeArrowheads="1"/>
          </p:cNvSpPr>
          <p:nvPr/>
        </p:nvSpPr>
        <p:spPr bwMode="auto">
          <a:xfrm>
            <a:off x="4079093" y="2481081"/>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39" name="Straight Connector 38"/>
          <p:cNvCxnSpPr/>
          <p:nvPr/>
        </p:nvCxnSpPr>
        <p:spPr>
          <a:xfrm>
            <a:off x="3327722" y="2643758"/>
            <a:ext cx="751373" cy="0"/>
          </a:xfrm>
          <a:prstGeom prst="line">
            <a:avLst/>
          </a:prstGeom>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3563888" y="4362658"/>
            <a:ext cx="703688" cy="369332"/>
          </a:xfrm>
          <a:prstGeom prst="rect">
            <a:avLst/>
          </a:prstGeom>
          <a:noFill/>
        </p:spPr>
        <p:txBody>
          <a:bodyPr wrap="square" rtlCol="0">
            <a:spAutoFit/>
          </a:bodyPr>
          <a:lstStyle/>
          <a:p>
            <a:r>
              <a:rPr lang="en-CA" dirty="0"/>
              <a:t>3</a:t>
            </a:r>
          </a:p>
        </p:txBody>
      </p:sp>
      <p:sp>
        <p:nvSpPr>
          <p:cNvPr id="23" name="TextBox 41"/>
          <p:cNvSpPr txBox="1">
            <a:spLocks noChangeArrowheads="1"/>
          </p:cNvSpPr>
          <p:nvPr/>
        </p:nvSpPr>
        <p:spPr bwMode="auto">
          <a:xfrm>
            <a:off x="2123728" y="2263973"/>
            <a:ext cx="541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95</a:t>
            </a:r>
          </a:p>
        </p:txBody>
      </p:sp>
      <p:sp>
        <p:nvSpPr>
          <p:cNvPr id="24" name="TextBox 41"/>
          <p:cNvSpPr txBox="1">
            <a:spLocks noChangeArrowheads="1"/>
          </p:cNvSpPr>
          <p:nvPr/>
        </p:nvSpPr>
        <p:spPr bwMode="auto">
          <a:xfrm>
            <a:off x="3347936" y="2278881"/>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d.82</a:t>
            </a:r>
          </a:p>
        </p:txBody>
      </p:sp>
      <p:sp>
        <p:nvSpPr>
          <p:cNvPr id="27" name="TextBox 41"/>
          <p:cNvSpPr txBox="1">
            <a:spLocks noChangeArrowheads="1"/>
          </p:cNvSpPr>
          <p:nvPr/>
        </p:nvSpPr>
        <p:spPr bwMode="auto">
          <a:xfrm>
            <a:off x="4499992" y="2309658"/>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74</a:t>
            </a:r>
          </a:p>
        </p:txBody>
      </p:sp>
      <p:sp>
        <p:nvSpPr>
          <p:cNvPr id="31" name="TextBox 41"/>
          <p:cNvSpPr txBox="1">
            <a:spLocks noChangeArrowheads="1"/>
          </p:cNvSpPr>
          <p:nvPr/>
        </p:nvSpPr>
        <p:spPr bwMode="auto">
          <a:xfrm>
            <a:off x="6084248" y="2278881"/>
            <a:ext cx="72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d.78</a:t>
            </a:r>
          </a:p>
        </p:txBody>
      </p:sp>
      <p:sp>
        <p:nvSpPr>
          <p:cNvPr id="32" name="TextBox 41"/>
          <p:cNvSpPr txBox="1">
            <a:spLocks noChangeArrowheads="1"/>
          </p:cNvSpPr>
          <p:nvPr/>
        </p:nvSpPr>
        <p:spPr bwMode="auto">
          <a:xfrm>
            <a:off x="7236368" y="2278881"/>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d.90</a:t>
            </a:r>
          </a:p>
        </p:txBody>
      </p:sp>
      <p:sp>
        <p:nvSpPr>
          <p:cNvPr id="35" name="TextBox 41"/>
          <p:cNvSpPr txBox="1">
            <a:spLocks noChangeArrowheads="1"/>
          </p:cNvSpPr>
          <p:nvPr/>
        </p:nvSpPr>
        <p:spPr bwMode="auto">
          <a:xfrm>
            <a:off x="8388496" y="2278881"/>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d.85</a:t>
            </a:r>
          </a:p>
        </p:txBody>
      </p:sp>
      <p:sp>
        <p:nvSpPr>
          <p:cNvPr id="36" name="Rectangle 9"/>
          <p:cNvSpPr>
            <a:spLocks noChangeArrowheads="1"/>
          </p:cNvSpPr>
          <p:nvPr/>
        </p:nvSpPr>
        <p:spPr bwMode="auto">
          <a:xfrm>
            <a:off x="5641025" y="1086606"/>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8" name="Oval 24"/>
          <p:cNvSpPr>
            <a:spLocks noChangeArrowheads="1"/>
          </p:cNvSpPr>
          <p:nvPr/>
        </p:nvSpPr>
        <p:spPr bwMode="auto">
          <a:xfrm>
            <a:off x="6876310" y="1086606"/>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41" name="Straight Connector 40"/>
          <p:cNvCxnSpPr/>
          <p:nvPr/>
        </p:nvCxnSpPr>
        <p:spPr>
          <a:xfrm>
            <a:off x="6124939" y="1275606"/>
            <a:ext cx="751373" cy="0"/>
          </a:xfrm>
          <a:prstGeom prst="line">
            <a:avLst/>
          </a:prstGeom>
        </p:spPr>
        <p:style>
          <a:lnRef idx="1">
            <a:schemeClr val="dk1"/>
          </a:lnRef>
          <a:fillRef idx="0">
            <a:schemeClr val="dk1"/>
          </a:fillRef>
          <a:effectRef idx="0">
            <a:schemeClr val="dk1"/>
          </a:effectRef>
          <a:fontRef idx="minor">
            <a:schemeClr val="tx1"/>
          </a:fontRef>
        </p:style>
      </p:cxnSp>
      <p:sp>
        <p:nvSpPr>
          <p:cNvPr id="42" name="TextBox 41"/>
          <p:cNvSpPr txBox="1">
            <a:spLocks noChangeArrowheads="1"/>
          </p:cNvSpPr>
          <p:nvPr/>
        </p:nvSpPr>
        <p:spPr bwMode="auto">
          <a:xfrm>
            <a:off x="6073073" y="766713"/>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d.82</a:t>
            </a:r>
          </a:p>
        </p:txBody>
      </p:sp>
      <p:sp>
        <p:nvSpPr>
          <p:cNvPr id="43" name="TextBox 42"/>
          <p:cNvSpPr txBox="1">
            <a:spLocks noChangeArrowheads="1"/>
          </p:cNvSpPr>
          <p:nvPr/>
        </p:nvSpPr>
        <p:spPr bwMode="auto">
          <a:xfrm>
            <a:off x="7308432" y="798606"/>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d.75</a:t>
            </a:r>
          </a:p>
        </p:txBody>
      </p:sp>
      <p:cxnSp>
        <p:nvCxnSpPr>
          <p:cNvPr id="44" name="Straight Connector 43"/>
          <p:cNvCxnSpPr/>
          <p:nvPr/>
        </p:nvCxnSpPr>
        <p:spPr>
          <a:xfrm>
            <a:off x="4355976" y="1995686"/>
            <a:ext cx="388800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a:stCxn id="15" idx="0"/>
          </p:cNvCxnSpPr>
          <p:nvPr/>
        </p:nvCxnSpPr>
        <p:spPr>
          <a:xfrm flipV="1">
            <a:off x="5904176"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flipV="1">
            <a:off x="7092280"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flipV="1">
            <a:off x="8244408"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V="1">
            <a:off x="4355976"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flipV="1">
            <a:off x="6516216" y="1275606"/>
            <a:ext cx="0" cy="720000"/>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V="1">
            <a:off x="3699708" y="2670081"/>
            <a:ext cx="0" cy="540000"/>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V="1">
            <a:off x="3707904" y="3615926"/>
            <a:ext cx="0" cy="684000"/>
          </a:xfrm>
          <a:prstGeom prst="line">
            <a:avLst/>
          </a:prstGeom>
        </p:spPr>
        <p:style>
          <a:lnRef idx="1">
            <a:schemeClr val="dk1"/>
          </a:lnRef>
          <a:fillRef idx="0">
            <a:schemeClr val="dk1"/>
          </a:fillRef>
          <a:effectRef idx="0">
            <a:schemeClr val="dk1"/>
          </a:effectRef>
          <a:fontRef idx="minor">
            <a:schemeClr val="tx1"/>
          </a:fontRef>
        </p:style>
      </p:cxnSp>
      <p:sp>
        <p:nvSpPr>
          <p:cNvPr id="59" name="TextBox 41"/>
          <p:cNvSpPr txBox="1">
            <a:spLocks noChangeArrowheads="1"/>
          </p:cNvSpPr>
          <p:nvPr/>
        </p:nvSpPr>
        <p:spPr bwMode="auto">
          <a:xfrm>
            <a:off x="4331093" y="2794582"/>
            <a:ext cx="64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44</a:t>
            </a:r>
          </a:p>
        </p:txBody>
      </p:sp>
      <p:sp>
        <p:nvSpPr>
          <p:cNvPr id="60" name="TextBox 41"/>
          <p:cNvSpPr txBox="1">
            <a:spLocks noChangeArrowheads="1"/>
          </p:cNvSpPr>
          <p:nvPr/>
        </p:nvSpPr>
        <p:spPr bwMode="auto">
          <a:xfrm>
            <a:off x="8208432" y="2859081"/>
            <a:ext cx="72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62</a:t>
            </a:r>
          </a:p>
        </p:txBody>
      </p:sp>
      <p:sp>
        <p:nvSpPr>
          <p:cNvPr id="61" name="TextBox 41"/>
          <p:cNvSpPr txBox="1">
            <a:spLocks noChangeArrowheads="1"/>
          </p:cNvSpPr>
          <p:nvPr/>
        </p:nvSpPr>
        <p:spPr bwMode="auto">
          <a:xfrm>
            <a:off x="7393616" y="1286318"/>
            <a:ext cx="72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60s</a:t>
            </a:r>
          </a:p>
        </p:txBody>
      </p:sp>
      <p:cxnSp>
        <p:nvCxnSpPr>
          <p:cNvPr id="16" name="Straight Connector 15"/>
          <p:cNvCxnSpPr/>
          <p:nvPr/>
        </p:nvCxnSpPr>
        <p:spPr>
          <a:xfrm flipV="1">
            <a:off x="2807872" y="2417861"/>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3" name="Straight Connector 62"/>
          <p:cNvCxnSpPr/>
          <p:nvPr/>
        </p:nvCxnSpPr>
        <p:spPr>
          <a:xfrm flipV="1">
            <a:off x="5589848" y="993349"/>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4" name="Straight Connector 63"/>
          <p:cNvCxnSpPr/>
          <p:nvPr/>
        </p:nvCxnSpPr>
        <p:spPr>
          <a:xfrm flipV="1">
            <a:off x="5569801" y="2377813"/>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Connector 64"/>
          <p:cNvCxnSpPr/>
          <p:nvPr/>
        </p:nvCxnSpPr>
        <p:spPr>
          <a:xfrm flipV="1">
            <a:off x="6822310" y="993349"/>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65"/>
          <p:cNvCxnSpPr/>
          <p:nvPr/>
        </p:nvCxnSpPr>
        <p:spPr>
          <a:xfrm flipV="1">
            <a:off x="6771920" y="2371330"/>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p:cNvCxnSpPr/>
          <p:nvPr/>
        </p:nvCxnSpPr>
        <p:spPr>
          <a:xfrm flipV="1">
            <a:off x="7807616" y="2417861"/>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p:cNvCxnSpPr/>
          <p:nvPr/>
        </p:nvCxnSpPr>
        <p:spPr>
          <a:xfrm>
            <a:off x="1946376" y="1995606"/>
            <a:ext cx="1167496" cy="0"/>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flipV="1">
            <a:off x="1946376" y="199560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flipV="1">
            <a:off x="3131840" y="1995606"/>
            <a:ext cx="0" cy="486096"/>
          </a:xfrm>
          <a:prstGeom prst="line">
            <a:avLst/>
          </a:prstGeom>
        </p:spPr>
        <p:style>
          <a:lnRef idx="1">
            <a:schemeClr val="dk1"/>
          </a:lnRef>
          <a:fillRef idx="0">
            <a:schemeClr val="dk1"/>
          </a:fillRef>
          <a:effectRef idx="0">
            <a:schemeClr val="dk1"/>
          </a:effectRef>
          <a:fontRef idx="minor">
            <a:schemeClr val="tx1"/>
          </a:fontRef>
        </p:style>
      </p:cxnSp>
      <p:sp>
        <p:nvSpPr>
          <p:cNvPr id="72" name="Rectangle 9"/>
          <p:cNvSpPr>
            <a:spLocks noChangeArrowheads="1"/>
          </p:cNvSpPr>
          <p:nvPr/>
        </p:nvSpPr>
        <p:spPr bwMode="auto">
          <a:xfrm>
            <a:off x="1670849" y="1091443"/>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3" name="Oval 24"/>
          <p:cNvSpPr>
            <a:spLocks noChangeArrowheads="1"/>
          </p:cNvSpPr>
          <p:nvPr/>
        </p:nvSpPr>
        <p:spPr bwMode="auto">
          <a:xfrm>
            <a:off x="2906134" y="1091443"/>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cxnSp>
        <p:nvCxnSpPr>
          <p:cNvPr id="74" name="Straight Connector 73"/>
          <p:cNvCxnSpPr/>
          <p:nvPr/>
        </p:nvCxnSpPr>
        <p:spPr>
          <a:xfrm>
            <a:off x="2154763" y="1280443"/>
            <a:ext cx="751373" cy="0"/>
          </a:xfrm>
          <a:prstGeom prst="line">
            <a:avLst/>
          </a:prstGeom>
        </p:spPr>
        <p:style>
          <a:lnRef idx="1">
            <a:schemeClr val="dk1"/>
          </a:lnRef>
          <a:fillRef idx="0">
            <a:schemeClr val="dk1"/>
          </a:fillRef>
          <a:effectRef idx="0">
            <a:schemeClr val="dk1"/>
          </a:effectRef>
          <a:fontRef idx="minor">
            <a:schemeClr val="tx1"/>
          </a:fontRef>
        </p:style>
      </p:cxnSp>
      <p:sp>
        <p:nvSpPr>
          <p:cNvPr id="75" name="TextBox 74"/>
          <p:cNvSpPr txBox="1">
            <a:spLocks noChangeArrowheads="1"/>
          </p:cNvSpPr>
          <p:nvPr/>
        </p:nvSpPr>
        <p:spPr bwMode="auto">
          <a:xfrm>
            <a:off x="2102897" y="771550"/>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d.60s</a:t>
            </a:r>
          </a:p>
        </p:txBody>
      </p:sp>
      <p:sp>
        <p:nvSpPr>
          <p:cNvPr id="76" name="TextBox 75"/>
          <p:cNvSpPr txBox="1">
            <a:spLocks noChangeArrowheads="1"/>
          </p:cNvSpPr>
          <p:nvPr/>
        </p:nvSpPr>
        <p:spPr bwMode="auto">
          <a:xfrm>
            <a:off x="3338256" y="803443"/>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d.90s</a:t>
            </a:r>
          </a:p>
        </p:txBody>
      </p:sp>
      <p:cxnSp>
        <p:nvCxnSpPr>
          <p:cNvPr id="77" name="Straight Connector 76"/>
          <p:cNvCxnSpPr/>
          <p:nvPr/>
        </p:nvCxnSpPr>
        <p:spPr>
          <a:xfrm flipV="1">
            <a:off x="1619672" y="998186"/>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Connector 77"/>
          <p:cNvCxnSpPr/>
          <p:nvPr/>
        </p:nvCxnSpPr>
        <p:spPr>
          <a:xfrm flipV="1">
            <a:off x="2852134" y="998186"/>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79" name="Straight Connector 78"/>
          <p:cNvCxnSpPr/>
          <p:nvPr/>
        </p:nvCxnSpPr>
        <p:spPr>
          <a:xfrm flipV="1">
            <a:off x="2555776" y="1275606"/>
            <a:ext cx="0" cy="720000"/>
          </a:xfrm>
          <a:prstGeom prst="line">
            <a:avLst/>
          </a:prstGeom>
        </p:spPr>
        <p:style>
          <a:lnRef idx="1">
            <a:schemeClr val="dk1"/>
          </a:lnRef>
          <a:fillRef idx="0">
            <a:schemeClr val="dk1"/>
          </a:fillRef>
          <a:effectRef idx="0">
            <a:schemeClr val="dk1"/>
          </a:effectRef>
          <a:fontRef idx="minor">
            <a:schemeClr val="tx1"/>
          </a:fontRef>
        </p:style>
      </p:cxnSp>
      <p:pic>
        <p:nvPicPr>
          <p:cNvPr id="80" name="Picture 1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556" t="6198" r="32888" b="8400"/>
          <a:stretch/>
        </p:blipFill>
        <p:spPr bwMode="auto">
          <a:xfrm>
            <a:off x="179512" y="3867894"/>
            <a:ext cx="420616"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0085" y="2888886"/>
            <a:ext cx="392621" cy="29446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2496" y="2761726"/>
            <a:ext cx="392621" cy="29446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5875" y="1275606"/>
            <a:ext cx="392621" cy="294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86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0357"/>
          <a:stretch/>
        </p:blipFill>
        <p:spPr bwMode="auto">
          <a:xfrm>
            <a:off x="1411412" y="411510"/>
            <a:ext cx="6112916" cy="4320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084168" y="2571750"/>
            <a:ext cx="432048" cy="338554"/>
          </a:xfrm>
          <a:prstGeom prst="rect">
            <a:avLst/>
          </a:prstGeom>
          <a:noFill/>
        </p:spPr>
        <p:txBody>
          <a:bodyPr wrap="square" rtlCol="0">
            <a:spAutoFit/>
          </a:bodyPr>
          <a:lstStyle/>
          <a:p>
            <a:r>
              <a:rPr lang="en-CA" sz="1600" b="1" dirty="0">
                <a:solidFill>
                  <a:srgbClr val="FF0000"/>
                </a:solidFill>
              </a:rPr>
              <a:t>X</a:t>
            </a:r>
          </a:p>
        </p:txBody>
      </p:sp>
      <p:sp>
        <p:nvSpPr>
          <p:cNvPr id="7" name="TextBox 6"/>
          <p:cNvSpPr txBox="1"/>
          <p:nvPr/>
        </p:nvSpPr>
        <p:spPr>
          <a:xfrm>
            <a:off x="6588224" y="2859782"/>
            <a:ext cx="432048" cy="338554"/>
          </a:xfrm>
          <a:prstGeom prst="rect">
            <a:avLst/>
          </a:prstGeom>
          <a:noFill/>
        </p:spPr>
        <p:txBody>
          <a:bodyPr wrap="square" rtlCol="0">
            <a:spAutoFit/>
          </a:bodyPr>
          <a:lstStyle/>
          <a:p>
            <a:r>
              <a:rPr lang="en-CA" sz="1600" b="1" dirty="0">
                <a:solidFill>
                  <a:srgbClr val="FF0000"/>
                </a:solidFill>
              </a:rPr>
              <a:t>X</a:t>
            </a:r>
          </a:p>
        </p:txBody>
      </p:sp>
      <p:sp>
        <p:nvSpPr>
          <p:cNvPr id="8" name="TextBox 7"/>
          <p:cNvSpPr txBox="1"/>
          <p:nvPr/>
        </p:nvSpPr>
        <p:spPr>
          <a:xfrm>
            <a:off x="6588224" y="3097292"/>
            <a:ext cx="432048" cy="338554"/>
          </a:xfrm>
          <a:prstGeom prst="rect">
            <a:avLst/>
          </a:prstGeom>
          <a:noFill/>
        </p:spPr>
        <p:txBody>
          <a:bodyPr wrap="square" rtlCol="0">
            <a:spAutoFit/>
          </a:bodyPr>
          <a:lstStyle/>
          <a:p>
            <a:r>
              <a:rPr lang="en-CA" sz="1600" b="1" dirty="0">
                <a:solidFill>
                  <a:srgbClr val="FF0000"/>
                </a:solidFill>
              </a:rPr>
              <a:t>X</a:t>
            </a:r>
          </a:p>
        </p:txBody>
      </p:sp>
      <p:sp>
        <p:nvSpPr>
          <p:cNvPr id="9" name="TextBox 8"/>
          <p:cNvSpPr txBox="1"/>
          <p:nvPr/>
        </p:nvSpPr>
        <p:spPr>
          <a:xfrm>
            <a:off x="6588224" y="3313316"/>
            <a:ext cx="432048" cy="338554"/>
          </a:xfrm>
          <a:prstGeom prst="rect">
            <a:avLst/>
          </a:prstGeom>
          <a:noFill/>
        </p:spPr>
        <p:txBody>
          <a:bodyPr wrap="square" rtlCol="0">
            <a:spAutoFit/>
          </a:bodyPr>
          <a:lstStyle/>
          <a:p>
            <a:r>
              <a:rPr lang="en-CA" sz="1600" b="1" dirty="0">
                <a:solidFill>
                  <a:srgbClr val="FF0000"/>
                </a:solidFill>
              </a:rPr>
              <a:t>X</a:t>
            </a:r>
          </a:p>
        </p:txBody>
      </p:sp>
      <p:sp>
        <p:nvSpPr>
          <p:cNvPr id="10" name="TextBox 9"/>
          <p:cNvSpPr txBox="1"/>
          <p:nvPr/>
        </p:nvSpPr>
        <p:spPr>
          <a:xfrm>
            <a:off x="6084168" y="3507854"/>
            <a:ext cx="432048" cy="338554"/>
          </a:xfrm>
          <a:prstGeom prst="rect">
            <a:avLst/>
          </a:prstGeom>
          <a:noFill/>
        </p:spPr>
        <p:txBody>
          <a:bodyPr wrap="square" rtlCol="0">
            <a:spAutoFit/>
          </a:bodyPr>
          <a:lstStyle/>
          <a:p>
            <a:r>
              <a:rPr lang="en-CA" sz="1600" b="1" dirty="0">
                <a:solidFill>
                  <a:srgbClr val="FF0000"/>
                </a:solidFill>
              </a:rPr>
              <a:t>X</a:t>
            </a:r>
          </a:p>
        </p:txBody>
      </p:sp>
      <p:sp>
        <p:nvSpPr>
          <p:cNvPr id="11" name="TextBox 10"/>
          <p:cNvSpPr txBox="1"/>
          <p:nvPr/>
        </p:nvSpPr>
        <p:spPr>
          <a:xfrm>
            <a:off x="6084168" y="3723878"/>
            <a:ext cx="432048" cy="338554"/>
          </a:xfrm>
          <a:prstGeom prst="rect">
            <a:avLst/>
          </a:prstGeom>
          <a:noFill/>
        </p:spPr>
        <p:txBody>
          <a:bodyPr wrap="square" rtlCol="0">
            <a:spAutoFit/>
          </a:bodyPr>
          <a:lstStyle/>
          <a:p>
            <a:r>
              <a:rPr lang="en-CA" sz="1600" b="1" dirty="0">
                <a:solidFill>
                  <a:srgbClr val="FF0000"/>
                </a:solidFill>
              </a:rPr>
              <a:t>X</a:t>
            </a:r>
          </a:p>
        </p:txBody>
      </p:sp>
      <p:sp>
        <p:nvSpPr>
          <p:cNvPr id="12" name="TextBox 11"/>
          <p:cNvSpPr txBox="1"/>
          <p:nvPr/>
        </p:nvSpPr>
        <p:spPr>
          <a:xfrm>
            <a:off x="6084168" y="3961388"/>
            <a:ext cx="432048" cy="338554"/>
          </a:xfrm>
          <a:prstGeom prst="rect">
            <a:avLst/>
          </a:prstGeom>
          <a:noFill/>
        </p:spPr>
        <p:txBody>
          <a:bodyPr wrap="square" rtlCol="0">
            <a:spAutoFit/>
          </a:bodyPr>
          <a:lstStyle/>
          <a:p>
            <a:r>
              <a:rPr lang="en-CA" sz="1600" b="1" dirty="0">
                <a:solidFill>
                  <a:srgbClr val="FF0000"/>
                </a:solidFill>
              </a:rPr>
              <a:t>X</a:t>
            </a:r>
          </a:p>
        </p:txBody>
      </p:sp>
      <p:pic>
        <p:nvPicPr>
          <p:cNvPr id="13" name="Picture 1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556" t="6198" r="32888" b="8400"/>
          <a:stretch/>
        </p:blipFill>
        <p:spPr bwMode="auto">
          <a:xfrm>
            <a:off x="179512" y="3867894"/>
            <a:ext cx="420616"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97932" y="4731990"/>
            <a:ext cx="6054388" cy="369332"/>
          </a:xfrm>
          <a:prstGeom prst="rect">
            <a:avLst/>
          </a:prstGeom>
          <a:noFill/>
        </p:spPr>
        <p:txBody>
          <a:bodyPr wrap="square" rtlCol="0">
            <a:spAutoFit/>
          </a:bodyPr>
          <a:lstStyle/>
          <a:p>
            <a:r>
              <a:rPr lang="en-CA" dirty="0"/>
              <a:t>Geneticseducation.ca &gt; Point of care tools &gt; Cancer genomics</a:t>
            </a:r>
          </a:p>
        </p:txBody>
      </p:sp>
      <p:sp>
        <p:nvSpPr>
          <p:cNvPr id="14" name="Title 1"/>
          <p:cNvSpPr>
            <a:spLocks noGrp="1"/>
          </p:cNvSpPr>
          <p:nvPr>
            <p:ph type="title"/>
          </p:nvPr>
        </p:nvSpPr>
        <p:spPr>
          <a:xfrm>
            <a:off x="-108520" y="45750"/>
            <a:ext cx="9252520" cy="365760"/>
          </a:xfrm>
          <a:solidFill>
            <a:schemeClr val="bg1">
              <a:lumMod val="95000"/>
            </a:schemeClr>
          </a:solidFill>
        </p:spPr>
        <p:txBody>
          <a:bodyPr/>
          <a:lstStyle/>
          <a:p>
            <a:r>
              <a:rPr lang="en-US" altLang="en-US" sz="2400" dirty="0"/>
              <a:t>Assessing hereditary breast and ovarian cancer</a:t>
            </a:r>
            <a:endParaRPr lang="en-US" altLang="en-US" sz="2000" dirty="0"/>
          </a:p>
        </p:txBody>
      </p:sp>
      <p:sp>
        <p:nvSpPr>
          <p:cNvPr id="15" name="Rectangle 14"/>
          <p:cNvSpPr/>
          <p:nvPr/>
        </p:nvSpPr>
        <p:spPr>
          <a:xfrm>
            <a:off x="7587952" y="3507854"/>
            <a:ext cx="1152128" cy="11053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Consider referral to Genetics</a:t>
            </a:r>
          </a:p>
        </p:txBody>
      </p:sp>
      <p:pic>
        <p:nvPicPr>
          <p:cNvPr id="16" name="Picture 2" descr="C:\Users\Shawna\AppData\Local\Microsoft\Windows\INetCache\IE\JPWDZW32\j0434741[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2774" y="3235700"/>
            <a:ext cx="533722" cy="40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17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nodeType="withEffect">
                                  <p:stCondLst>
                                    <p:cond delay="100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12" y="-52844"/>
            <a:ext cx="9180000" cy="5143500"/>
          </a:xfrm>
          <a:prstGeom prst="rect">
            <a:avLst/>
          </a:prstGeom>
          <a:blipFill dpi="0" rotWithShape="1">
            <a:blip r:embed="rId3">
              <a:alphaModFix amt="3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323528" y="249491"/>
            <a:ext cx="6120680" cy="954107"/>
          </a:xfrm>
          <a:prstGeom prst="rect">
            <a:avLst/>
          </a:prstGeom>
        </p:spPr>
        <p:txBody>
          <a:bodyPr wrap="square">
            <a:spAutoFit/>
          </a:bodyPr>
          <a:lstStyle/>
          <a:p>
            <a:r>
              <a:rPr lang="en-CA" sz="2800" dirty="0"/>
              <a:t>She does not meet criteria for </a:t>
            </a:r>
            <a:r>
              <a:rPr lang="en-CA" sz="2800" i="1" dirty="0"/>
              <a:t>BRCA</a:t>
            </a:r>
            <a:r>
              <a:rPr lang="en-CA" sz="2800" dirty="0"/>
              <a:t> testing (</a:t>
            </a:r>
            <a:r>
              <a:rPr lang="en-CA" sz="2800" i="1" dirty="0"/>
              <a:t>&lt;10% chance</a:t>
            </a:r>
            <a:r>
              <a:rPr lang="en-CA" sz="2800" dirty="0"/>
              <a:t>).</a:t>
            </a:r>
          </a:p>
        </p:txBody>
      </p:sp>
      <p:sp>
        <p:nvSpPr>
          <p:cNvPr id="16" name="Rectangle 15"/>
          <p:cNvSpPr/>
          <p:nvPr/>
        </p:nvSpPr>
        <p:spPr>
          <a:xfrm>
            <a:off x="427424" y="3849891"/>
            <a:ext cx="8321040" cy="954107"/>
          </a:xfrm>
          <a:prstGeom prst="rect">
            <a:avLst/>
          </a:prstGeom>
        </p:spPr>
        <p:txBody>
          <a:bodyPr wrap="square">
            <a:spAutoFit/>
          </a:bodyPr>
          <a:lstStyle/>
          <a:p>
            <a:r>
              <a:rPr lang="en-CA" sz="2800" dirty="0"/>
              <a:t>One or more </a:t>
            </a:r>
            <a:r>
              <a:rPr lang="en-CA" sz="2800" i="1" dirty="0"/>
              <a:t>moderate risk genes </a:t>
            </a:r>
            <a:r>
              <a:rPr lang="en-CA" sz="2800" dirty="0"/>
              <a:t>could be responsible for this family’s breast cancer.</a:t>
            </a:r>
          </a:p>
        </p:txBody>
      </p:sp>
      <p:sp>
        <p:nvSpPr>
          <p:cNvPr id="7" name="Rectangle 6"/>
          <p:cNvSpPr/>
          <p:nvPr/>
        </p:nvSpPr>
        <p:spPr>
          <a:xfrm>
            <a:off x="468441" y="2264554"/>
            <a:ext cx="8352031" cy="523220"/>
          </a:xfrm>
          <a:prstGeom prst="rect">
            <a:avLst/>
          </a:prstGeom>
        </p:spPr>
        <p:txBody>
          <a:bodyPr wrap="square">
            <a:spAutoFit/>
          </a:bodyPr>
          <a:lstStyle/>
          <a:p>
            <a:r>
              <a:rPr lang="en-CA" sz="2800" dirty="0"/>
              <a:t>Her lifetime cancer risk is elevated (&gt;</a:t>
            </a:r>
            <a:r>
              <a:rPr lang="en-CA" sz="2800" i="1" dirty="0"/>
              <a:t>25% using IBIS</a:t>
            </a:r>
            <a:r>
              <a:rPr lang="en-CA" sz="2800" dirty="0"/>
              <a:t>).</a:t>
            </a:r>
          </a:p>
        </p:txBody>
      </p:sp>
      <p:sp>
        <p:nvSpPr>
          <p:cNvPr id="8" name="Rectangle 7"/>
          <p:cNvSpPr/>
          <p:nvPr/>
        </p:nvSpPr>
        <p:spPr>
          <a:xfrm>
            <a:off x="427424" y="2841779"/>
            <a:ext cx="8321040" cy="954107"/>
          </a:xfrm>
          <a:prstGeom prst="rect">
            <a:avLst/>
          </a:prstGeom>
        </p:spPr>
        <p:txBody>
          <a:bodyPr wrap="square">
            <a:spAutoFit/>
          </a:bodyPr>
          <a:lstStyle/>
          <a:p>
            <a:r>
              <a:rPr lang="en-CA" sz="2800" dirty="0"/>
              <a:t>She may qualify for high risk cancer screening (MRI) based on family history alone. </a:t>
            </a:r>
          </a:p>
        </p:txBody>
      </p:sp>
      <p:cxnSp>
        <p:nvCxnSpPr>
          <p:cNvPr id="12" name="Straight Connector 11"/>
          <p:cNvCxnSpPr/>
          <p:nvPr/>
        </p:nvCxnSpPr>
        <p:spPr>
          <a:xfrm>
            <a:off x="3315816" y="2712988"/>
            <a:ext cx="2155096" cy="0"/>
          </a:xfrm>
          <a:prstGeom prst="line">
            <a:avLst/>
          </a:prstGeom>
        </p:spPr>
        <p:style>
          <a:lnRef idx="3">
            <a:schemeClr val="accent2"/>
          </a:lnRef>
          <a:fillRef idx="0">
            <a:schemeClr val="accent2"/>
          </a:fillRef>
          <a:effectRef idx="2">
            <a:schemeClr val="accent2"/>
          </a:effectRef>
          <a:fontRef idx="minor">
            <a:schemeClr val="tx1"/>
          </a:fontRef>
        </p:style>
      </p:cxn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267670"/>
            <a:ext cx="2532142" cy="158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556" t="6198" r="32888" b="8400"/>
          <a:stretch/>
        </p:blipFill>
        <p:spPr bwMode="auto">
          <a:xfrm>
            <a:off x="35500" y="4228038"/>
            <a:ext cx="341711" cy="9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395537" y="1203598"/>
            <a:ext cx="6262262" cy="1053698"/>
          </a:xfrm>
          <a:prstGeom prst="rect">
            <a:avLst/>
          </a:prstGeom>
        </p:spPr>
        <p:txBody>
          <a:bodyPr wrap="square">
            <a:spAutoFit/>
          </a:bodyPr>
          <a:lstStyle/>
          <a:p>
            <a:r>
              <a:rPr lang="en-CA" sz="2000" dirty="0"/>
              <a:t>The best person to offer genetic testing to is the youngest, affected individual. Another family member may be offered genetic testing.</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59" y="2294640"/>
            <a:ext cx="7744505" cy="2401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423080" y="2472159"/>
            <a:ext cx="3101248" cy="369620"/>
          </a:xfrm>
          <a:prstGeom prst="rect">
            <a:avLst/>
          </a:prstGeom>
          <a:solidFill>
            <a:srgbClr val="FFC000">
              <a:alpha val="27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418756" y="3691422"/>
            <a:ext cx="3846608" cy="635521"/>
          </a:xfrm>
          <a:prstGeom prst="rect">
            <a:avLst/>
          </a:prstGeom>
          <a:solidFill>
            <a:srgbClr val="FFFF66">
              <a:alpha val="1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599364" y="1995686"/>
            <a:ext cx="1332000" cy="720000"/>
          </a:xfrm>
          <a:prstGeom prst="rect">
            <a:avLst/>
          </a:prstGeom>
          <a:solidFill>
            <a:srgbClr val="FFC000">
              <a:alpha val="27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CA risk up to age 80y</a:t>
            </a:r>
          </a:p>
        </p:txBody>
      </p:sp>
    </p:spTree>
    <p:extLst>
      <p:ext uri="{BB962C8B-B14F-4D97-AF65-F5344CB8AC3E}">
        <p14:creationId xmlns:p14="http://schemas.microsoft.com/office/powerpoint/2010/main" val="407213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26" presetClass="emph" presetSubtype="0" fill="hold" grpId="2" nodeType="afterEffect">
                                  <p:stCondLst>
                                    <p:cond delay="0"/>
                                  </p:stCondLst>
                                  <p:childTnLst>
                                    <p:animEffect transition="out" filter="fade">
                                      <p:cBhvr>
                                        <p:cTn id="19" dur="500" tmFilter="0, 0; .2, .5; .8, .5; 1, 0"/>
                                        <p:tgtEl>
                                          <p:spTgt spid="3"/>
                                        </p:tgtEl>
                                      </p:cBhvr>
                                    </p:animEffect>
                                    <p:animScale>
                                      <p:cBhvr>
                                        <p:cTn id="20" dur="250" autoRev="1" fill="hold"/>
                                        <p:tgtEl>
                                          <p:spTgt spid="3"/>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02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22" presetClass="entr" presetSubtype="8"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7" grpId="0"/>
      <p:bldP spid="8" grpId="0"/>
      <p:bldP spid="13" grpId="0"/>
      <p:bldP spid="3" grpId="0" animBg="1"/>
      <p:bldP spid="3" grpId="1" animBg="1"/>
      <p:bldP spid="3" grpId="2" animBg="1"/>
      <p:bldP spid="2" grpId="0"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70"/>
          <p:cNvSpPr txBox="1">
            <a:spLocks noChangeArrowheads="1"/>
          </p:cNvSpPr>
          <p:nvPr/>
        </p:nvSpPr>
        <p:spPr bwMode="auto">
          <a:xfrm>
            <a:off x="3571875" y="4461274"/>
            <a:ext cx="530225" cy="430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dirty="0"/>
              <a:t>60</a:t>
            </a:r>
          </a:p>
          <a:p>
            <a:pPr algn="ctr" eaLnBrk="1" hangingPunct="1">
              <a:spcBef>
                <a:spcPct val="0"/>
              </a:spcBef>
              <a:buFontTx/>
              <a:buNone/>
            </a:pPr>
            <a:r>
              <a:rPr lang="en-US" altLang="en-US" sz="1100" dirty="0"/>
              <a:t>dx. 60</a:t>
            </a:r>
          </a:p>
        </p:txBody>
      </p:sp>
      <p:sp>
        <p:nvSpPr>
          <p:cNvPr id="57" name="TextBox 70"/>
          <p:cNvSpPr txBox="1">
            <a:spLocks noChangeArrowheads="1"/>
          </p:cNvSpPr>
          <p:nvPr/>
        </p:nvSpPr>
        <p:spPr bwMode="auto">
          <a:xfrm>
            <a:off x="4454525" y="4450558"/>
            <a:ext cx="355600"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dirty="0"/>
              <a:t>48</a:t>
            </a:r>
          </a:p>
        </p:txBody>
      </p:sp>
      <p:sp>
        <p:nvSpPr>
          <p:cNvPr id="58" name="TextBox 70"/>
          <p:cNvSpPr txBox="1">
            <a:spLocks noChangeArrowheads="1"/>
          </p:cNvSpPr>
          <p:nvPr/>
        </p:nvSpPr>
        <p:spPr bwMode="auto">
          <a:xfrm>
            <a:off x="5256213" y="4461274"/>
            <a:ext cx="354012"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dirty="0"/>
              <a:t>45</a:t>
            </a:r>
          </a:p>
        </p:txBody>
      </p:sp>
      <p:sp>
        <p:nvSpPr>
          <p:cNvPr id="48" name="TextBox 70"/>
          <p:cNvSpPr txBox="1">
            <a:spLocks noChangeArrowheads="1"/>
          </p:cNvSpPr>
          <p:nvPr/>
        </p:nvSpPr>
        <p:spPr bwMode="auto">
          <a:xfrm>
            <a:off x="1385888" y="3421857"/>
            <a:ext cx="581025"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dirty="0"/>
              <a:t>68</a:t>
            </a:r>
          </a:p>
        </p:txBody>
      </p:sp>
      <p:sp>
        <p:nvSpPr>
          <p:cNvPr id="49" name="TextBox 70"/>
          <p:cNvSpPr txBox="1">
            <a:spLocks noChangeArrowheads="1"/>
          </p:cNvSpPr>
          <p:nvPr/>
        </p:nvSpPr>
        <p:spPr bwMode="auto">
          <a:xfrm>
            <a:off x="2206625" y="3421857"/>
            <a:ext cx="355600"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t>61</a:t>
            </a:r>
          </a:p>
        </p:txBody>
      </p:sp>
      <p:sp>
        <p:nvSpPr>
          <p:cNvPr id="50" name="TextBox 70"/>
          <p:cNvSpPr txBox="1">
            <a:spLocks noChangeArrowheads="1"/>
          </p:cNvSpPr>
          <p:nvPr/>
        </p:nvSpPr>
        <p:spPr bwMode="auto">
          <a:xfrm>
            <a:off x="2808288" y="2286001"/>
            <a:ext cx="682625" cy="430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dirty="0"/>
              <a:t>d. 80</a:t>
            </a:r>
          </a:p>
          <a:p>
            <a:pPr algn="ctr" eaLnBrk="1" hangingPunct="1">
              <a:spcBef>
                <a:spcPct val="0"/>
              </a:spcBef>
              <a:buFontTx/>
              <a:buNone/>
            </a:pPr>
            <a:r>
              <a:rPr lang="en-US" altLang="en-US" sz="1100" dirty="0"/>
              <a:t>dx. 75</a:t>
            </a:r>
          </a:p>
        </p:txBody>
      </p:sp>
      <p:sp>
        <p:nvSpPr>
          <p:cNvPr id="52" name="TextBox 70"/>
          <p:cNvSpPr txBox="1">
            <a:spLocks noChangeArrowheads="1"/>
          </p:cNvSpPr>
          <p:nvPr/>
        </p:nvSpPr>
        <p:spPr bwMode="auto">
          <a:xfrm>
            <a:off x="1374775" y="2330055"/>
            <a:ext cx="368300"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t>92</a:t>
            </a:r>
          </a:p>
        </p:txBody>
      </p:sp>
      <p:sp>
        <p:nvSpPr>
          <p:cNvPr id="54" name="TextBox 70"/>
          <p:cNvSpPr txBox="1">
            <a:spLocks noChangeArrowheads="1"/>
          </p:cNvSpPr>
          <p:nvPr/>
        </p:nvSpPr>
        <p:spPr bwMode="auto">
          <a:xfrm>
            <a:off x="2843213" y="3383757"/>
            <a:ext cx="582612"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dirty="0"/>
              <a:t>  64</a:t>
            </a:r>
          </a:p>
        </p:txBody>
      </p:sp>
      <p:sp>
        <p:nvSpPr>
          <p:cNvPr id="55" name="TextBox 70"/>
          <p:cNvSpPr txBox="1">
            <a:spLocks noChangeArrowheads="1"/>
          </p:cNvSpPr>
          <p:nvPr/>
        </p:nvSpPr>
        <p:spPr bwMode="auto">
          <a:xfrm>
            <a:off x="3592513" y="3365898"/>
            <a:ext cx="581025"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t>d. 32</a:t>
            </a:r>
          </a:p>
        </p:txBody>
      </p:sp>
      <p:sp>
        <p:nvSpPr>
          <p:cNvPr id="59" name="TextBox 70"/>
          <p:cNvSpPr txBox="1">
            <a:spLocks noChangeArrowheads="1"/>
          </p:cNvSpPr>
          <p:nvPr/>
        </p:nvSpPr>
        <p:spPr bwMode="auto">
          <a:xfrm>
            <a:off x="5233988" y="3365898"/>
            <a:ext cx="806450" cy="430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dirty="0"/>
              <a:t>75</a:t>
            </a:r>
          </a:p>
          <a:p>
            <a:pPr eaLnBrk="1" hangingPunct="1">
              <a:spcBef>
                <a:spcPct val="0"/>
              </a:spcBef>
              <a:buFontTx/>
              <a:buNone/>
            </a:pPr>
            <a:r>
              <a:rPr lang="en-US" altLang="en-US" sz="1100" dirty="0"/>
              <a:t>dx.70</a:t>
            </a:r>
          </a:p>
        </p:txBody>
      </p:sp>
      <p:sp>
        <p:nvSpPr>
          <p:cNvPr id="60" name="TextBox 70"/>
          <p:cNvSpPr txBox="1">
            <a:spLocks noChangeArrowheads="1"/>
          </p:cNvSpPr>
          <p:nvPr/>
        </p:nvSpPr>
        <p:spPr bwMode="auto">
          <a:xfrm>
            <a:off x="6040438" y="3370661"/>
            <a:ext cx="425450"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t>59</a:t>
            </a:r>
          </a:p>
        </p:txBody>
      </p:sp>
      <p:sp>
        <p:nvSpPr>
          <p:cNvPr id="61" name="TextBox 70"/>
          <p:cNvSpPr txBox="1">
            <a:spLocks noChangeArrowheads="1"/>
          </p:cNvSpPr>
          <p:nvPr/>
        </p:nvSpPr>
        <p:spPr bwMode="auto">
          <a:xfrm>
            <a:off x="4951413" y="2286001"/>
            <a:ext cx="427037"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t>84</a:t>
            </a:r>
          </a:p>
        </p:txBody>
      </p:sp>
      <p:sp>
        <p:nvSpPr>
          <p:cNvPr id="62" name="TextBox 70"/>
          <p:cNvSpPr txBox="1">
            <a:spLocks noChangeArrowheads="1"/>
          </p:cNvSpPr>
          <p:nvPr/>
        </p:nvSpPr>
        <p:spPr bwMode="auto">
          <a:xfrm>
            <a:off x="6253163" y="2286001"/>
            <a:ext cx="427037"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t>83</a:t>
            </a:r>
          </a:p>
        </p:txBody>
      </p:sp>
      <p:sp>
        <p:nvSpPr>
          <p:cNvPr id="6" name="Oval 5"/>
          <p:cNvSpPr/>
          <p:nvPr/>
        </p:nvSpPr>
        <p:spPr>
          <a:xfrm>
            <a:off x="5165725" y="3073005"/>
            <a:ext cx="360000" cy="360000"/>
          </a:xfrm>
          <a:prstGeom prst="ellipse">
            <a:avLst/>
          </a:prstGeom>
          <a:pattFill prst="dkVert">
            <a:fgClr>
              <a:schemeClr val="accent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7" name="Rectangle 6"/>
          <p:cNvSpPr/>
          <p:nvPr/>
        </p:nvSpPr>
        <p:spPr>
          <a:xfrm>
            <a:off x="3624263" y="307657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8" name="Oval 7"/>
          <p:cNvSpPr/>
          <p:nvPr/>
        </p:nvSpPr>
        <p:spPr>
          <a:xfrm>
            <a:off x="3624263" y="4152901"/>
            <a:ext cx="360000" cy="360000"/>
          </a:xfrm>
          <a:prstGeom prst="ellipse">
            <a:avLst/>
          </a:prstGeom>
          <a:pattFill prst="dkVert">
            <a:fgClr>
              <a:schemeClr val="accent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 name="Oval 8"/>
          <p:cNvSpPr/>
          <p:nvPr/>
        </p:nvSpPr>
        <p:spPr>
          <a:xfrm>
            <a:off x="2133600" y="3076576"/>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0" name="Oval 9"/>
          <p:cNvSpPr/>
          <p:nvPr/>
        </p:nvSpPr>
        <p:spPr>
          <a:xfrm>
            <a:off x="1485900" y="3073005"/>
            <a:ext cx="360000" cy="36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1" name="Rectangle 10"/>
          <p:cNvSpPr/>
          <p:nvPr/>
        </p:nvSpPr>
        <p:spPr>
          <a:xfrm>
            <a:off x="2857500" y="3073005"/>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cxnSp>
        <p:nvCxnSpPr>
          <p:cNvPr id="12" name="Straight Connector 11"/>
          <p:cNvCxnSpPr>
            <a:stCxn id="7" idx="3"/>
          </p:cNvCxnSpPr>
          <p:nvPr/>
        </p:nvCxnSpPr>
        <p:spPr>
          <a:xfrm flipV="1">
            <a:off x="3984263" y="3219452"/>
            <a:ext cx="1181462" cy="371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4594225" y="3219451"/>
            <a:ext cx="7938" cy="5905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14763" y="3810001"/>
            <a:ext cx="154146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814763" y="3812383"/>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602163" y="3810001"/>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356225" y="3810001"/>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5184775" y="4152901"/>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9" name="Rectangle 18"/>
          <p:cNvSpPr/>
          <p:nvPr/>
        </p:nvSpPr>
        <p:spPr>
          <a:xfrm>
            <a:off x="4411663" y="415052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22" name="Oval 21"/>
          <p:cNvSpPr/>
          <p:nvPr/>
        </p:nvSpPr>
        <p:spPr>
          <a:xfrm>
            <a:off x="2876550" y="1975248"/>
            <a:ext cx="381000" cy="285750"/>
          </a:xfrm>
          <a:prstGeom prst="ellipse">
            <a:avLst/>
          </a:prstGeom>
          <a:pattFill prst="dkHorz">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23" name="Rectangle 22"/>
          <p:cNvSpPr/>
          <p:nvPr/>
        </p:nvSpPr>
        <p:spPr>
          <a:xfrm>
            <a:off x="1308100" y="1975248"/>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cxnSp>
        <p:nvCxnSpPr>
          <p:cNvPr id="24" name="Straight Connector 23"/>
          <p:cNvCxnSpPr/>
          <p:nvPr/>
        </p:nvCxnSpPr>
        <p:spPr>
          <a:xfrm>
            <a:off x="990600" y="2730105"/>
            <a:ext cx="2824163" cy="35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312988" y="2114551"/>
            <a:ext cx="0" cy="6203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97038" y="2118123"/>
            <a:ext cx="117951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057525"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14763"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312988" y="2726532"/>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676400"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998538"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5356225"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5340350" y="2733676"/>
            <a:ext cx="831850" cy="1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5981700" y="3069432"/>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cxnSp>
        <p:nvCxnSpPr>
          <p:cNvPr id="35" name="Straight Connector 34"/>
          <p:cNvCxnSpPr/>
          <p:nvPr/>
        </p:nvCxnSpPr>
        <p:spPr>
          <a:xfrm flipV="1">
            <a:off x="6172200"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756275" y="2114551"/>
            <a:ext cx="0" cy="61555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286375" y="2118123"/>
            <a:ext cx="94138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4902200" y="197882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39" name="Oval 38"/>
          <p:cNvSpPr/>
          <p:nvPr/>
        </p:nvSpPr>
        <p:spPr>
          <a:xfrm>
            <a:off x="6211888" y="1978820"/>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40" name="Rectangle 39"/>
          <p:cNvSpPr/>
          <p:nvPr/>
        </p:nvSpPr>
        <p:spPr>
          <a:xfrm>
            <a:off x="7200900" y="3748089"/>
            <a:ext cx="1828800" cy="13037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1" name="TextBox 2"/>
          <p:cNvSpPr txBox="1">
            <a:spLocks noChangeArrowheads="1"/>
          </p:cNvSpPr>
          <p:nvPr/>
        </p:nvSpPr>
        <p:spPr bwMode="auto">
          <a:xfrm>
            <a:off x="7200900" y="3291830"/>
            <a:ext cx="144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t>Legend</a:t>
            </a:r>
          </a:p>
        </p:txBody>
      </p:sp>
      <p:cxnSp>
        <p:nvCxnSpPr>
          <p:cNvPr id="42" name="Straight Arrow Connector 41"/>
          <p:cNvCxnSpPr/>
          <p:nvPr/>
        </p:nvCxnSpPr>
        <p:spPr>
          <a:xfrm flipV="1">
            <a:off x="3382963" y="4375549"/>
            <a:ext cx="215900" cy="1714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Diamond 42"/>
          <p:cNvSpPr/>
          <p:nvPr/>
        </p:nvSpPr>
        <p:spPr>
          <a:xfrm>
            <a:off x="7277100" y="3823099"/>
            <a:ext cx="379413" cy="316706"/>
          </a:xfrm>
          <a:prstGeom prst="diamond">
            <a:avLst/>
          </a:prstGeom>
          <a:pattFill prst="dkVert">
            <a:fgClr>
              <a:schemeClr val="accent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4" name="Oval 43"/>
          <p:cNvSpPr/>
          <p:nvPr/>
        </p:nvSpPr>
        <p:spPr>
          <a:xfrm>
            <a:off x="7275513" y="4307683"/>
            <a:ext cx="381000" cy="285750"/>
          </a:xfrm>
          <a:prstGeom prst="ellipse">
            <a:avLst/>
          </a:prstGeom>
          <a:pattFill prst="dkHorz">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5" name="TextBox 2"/>
          <p:cNvSpPr txBox="1">
            <a:spLocks noChangeArrowheads="1"/>
          </p:cNvSpPr>
          <p:nvPr/>
        </p:nvSpPr>
        <p:spPr bwMode="auto">
          <a:xfrm>
            <a:off x="7783513" y="3876676"/>
            <a:ext cx="1066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Breast cancer</a:t>
            </a:r>
          </a:p>
        </p:txBody>
      </p:sp>
      <p:sp>
        <p:nvSpPr>
          <p:cNvPr id="46" name="TextBox 2"/>
          <p:cNvSpPr txBox="1">
            <a:spLocks noChangeArrowheads="1"/>
          </p:cNvSpPr>
          <p:nvPr/>
        </p:nvSpPr>
        <p:spPr bwMode="auto">
          <a:xfrm>
            <a:off x="7783513" y="4346974"/>
            <a:ext cx="11699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Ovarian cancer</a:t>
            </a:r>
          </a:p>
        </p:txBody>
      </p:sp>
      <p:sp>
        <p:nvSpPr>
          <p:cNvPr id="47" name="TextBox 70"/>
          <p:cNvSpPr txBox="1">
            <a:spLocks noChangeArrowheads="1"/>
          </p:cNvSpPr>
          <p:nvPr/>
        </p:nvSpPr>
        <p:spPr bwMode="auto">
          <a:xfrm>
            <a:off x="827584" y="3421857"/>
            <a:ext cx="427038"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t>65</a:t>
            </a:r>
          </a:p>
        </p:txBody>
      </p:sp>
      <p:cxnSp>
        <p:nvCxnSpPr>
          <p:cNvPr id="51" name="Straight Connector 50"/>
          <p:cNvCxnSpPr/>
          <p:nvPr/>
        </p:nvCxnSpPr>
        <p:spPr>
          <a:xfrm flipH="1">
            <a:off x="2819400" y="1943101"/>
            <a:ext cx="457200" cy="342900"/>
          </a:xfrm>
          <a:prstGeom prst="line">
            <a:avLst/>
          </a:prstGeom>
          <a:pattFill prst="dkHorz">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53" name="Rectangle 52"/>
          <p:cNvSpPr/>
          <p:nvPr/>
        </p:nvSpPr>
        <p:spPr>
          <a:xfrm>
            <a:off x="808038" y="307657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cxnSp>
        <p:nvCxnSpPr>
          <p:cNvPr id="63" name="Straight Connector 62"/>
          <p:cNvCxnSpPr/>
          <p:nvPr/>
        </p:nvCxnSpPr>
        <p:spPr>
          <a:xfrm flipH="1">
            <a:off x="3586163" y="3037286"/>
            <a:ext cx="45720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73622" y="843558"/>
            <a:ext cx="8718858" cy="769441"/>
          </a:xfrm>
          <a:prstGeom prst="rect">
            <a:avLst/>
          </a:prstGeom>
          <a:solidFill>
            <a:schemeClr val="bg1">
              <a:lumMod val="85000"/>
            </a:schemeClr>
          </a:solidFill>
        </p:spPr>
        <p:txBody>
          <a:bodyPr wrap="square" rtlCol="0">
            <a:spAutoFit/>
          </a:bodyPr>
          <a:lstStyle/>
          <a:p>
            <a:r>
              <a:rPr lang="en-US" sz="2200" dirty="0"/>
              <a:t>All common diseases have some genetic component, and the strength of the genetic component may be revealed.</a:t>
            </a:r>
          </a:p>
        </p:txBody>
      </p:sp>
      <p:sp>
        <p:nvSpPr>
          <p:cNvPr id="65" name="Rectangle 2"/>
          <p:cNvSpPr>
            <a:spLocks noGrp="1" noRot="1" noChangeArrowheads="1"/>
          </p:cNvSpPr>
          <p:nvPr>
            <p:ph type="title"/>
          </p:nvPr>
        </p:nvSpPr>
        <p:spPr>
          <a:xfrm>
            <a:off x="390364" y="94320"/>
            <a:ext cx="8363272" cy="857250"/>
          </a:xfrm>
        </p:spPr>
        <p:txBody>
          <a:bodyPr/>
          <a:lstStyle/>
          <a:p>
            <a:r>
              <a:rPr lang="en-CA" altLang="en-US" sz="3600" dirty="0"/>
              <a:t>Why take family history?</a:t>
            </a:r>
          </a:p>
        </p:txBody>
      </p:sp>
      <p:sp>
        <p:nvSpPr>
          <p:cNvPr id="2" name="Rectangle 1"/>
          <p:cNvSpPr/>
          <p:nvPr/>
        </p:nvSpPr>
        <p:spPr>
          <a:xfrm>
            <a:off x="252426" y="1623085"/>
            <a:ext cx="8856078" cy="3468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321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500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592" y="0"/>
            <a:ext cx="7488832" cy="5143500"/>
          </a:xfrm>
          <a:prstGeom prst="rect">
            <a:avLst/>
          </a:prstGeom>
          <a:blipFill dpi="0" rotWithShape="1">
            <a:blip r:embed="rId3">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987574"/>
          </a:xfrm>
          <a:prstGeom prst="rect">
            <a:avLst/>
          </a:prstGeom>
          <a:solidFill>
            <a:schemeClr val="bg1">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Hereditary breast and ovarian cancer</a:t>
            </a:r>
          </a:p>
        </p:txBody>
      </p:sp>
      <p:sp>
        <p:nvSpPr>
          <p:cNvPr id="13" name="Title 1"/>
          <p:cNvSpPr>
            <a:spLocks noGrp="1"/>
          </p:cNvSpPr>
          <p:nvPr>
            <p:ph type="title"/>
          </p:nvPr>
        </p:nvSpPr>
        <p:spPr>
          <a:xfrm>
            <a:off x="0" y="987574"/>
            <a:ext cx="9144000" cy="864096"/>
          </a:xfrm>
        </p:spPr>
        <p:txBody>
          <a:bodyPr/>
          <a:lstStyle/>
          <a:p>
            <a:r>
              <a:rPr lang="en-CA" sz="2800" dirty="0"/>
              <a:t>All cancer is genetic, only 5-10% is hereditary</a:t>
            </a:r>
          </a:p>
        </p:txBody>
      </p:sp>
      <p:graphicFrame>
        <p:nvGraphicFramePr>
          <p:cNvPr id="14" name="Content Placeholder 3"/>
          <p:cNvGraphicFramePr>
            <a:graphicFrameLocks noGrp="1"/>
          </p:cNvGraphicFramePr>
          <p:nvPr>
            <p:ph idx="1"/>
            <p:extLst>
              <p:ext uri="{D42A27DB-BD31-4B8C-83A1-F6EECF244321}">
                <p14:modId xmlns:p14="http://schemas.microsoft.com/office/powerpoint/2010/main" val="1924366551"/>
              </p:ext>
            </p:extLst>
          </p:nvPr>
        </p:nvGraphicFramePr>
        <p:xfrm>
          <a:off x="1331640" y="1131590"/>
          <a:ext cx="7488832" cy="546429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93131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592" y="0"/>
            <a:ext cx="7488832" cy="5143500"/>
          </a:xfrm>
          <a:prstGeom prst="rect">
            <a:avLst/>
          </a:prstGeom>
          <a:blipFill dpi="0" rotWithShape="1">
            <a:blip r:embed="rId3">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987574"/>
          </a:xfrm>
          <a:prstGeom prst="rect">
            <a:avLst/>
          </a:prstGeom>
          <a:solidFill>
            <a:schemeClr val="bg1">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Direct-to-consumer genetic testing </a:t>
            </a:r>
            <a:r>
              <a:rPr lang="en-US" sz="2600" dirty="0">
                <a:solidFill>
                  <a:schemeClr val="tx1"/>
                </a:solidFill>
              </a:rPr>
              <a:t>for hereditary breast and ovarian cancer</a:t>
            </a:r>
          </a:p>
        </p:txBody>
      </p:sp>
      <p:sp>
        <p:nvSpPr>
          <p:cNvPr id="6" name="Rectangle 5"/>
          <p:cNvSpPr/>
          <p:nvPr/>
        </p:nvSpPr>
        <p:spPr>
          <a:xfrm>
            <a:off x="147384" y="1009278"/>
            <a:ext cx="8961120" cy="1202432"/>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r>
              <a:rPr lang="en-US" sz="2400" dirty="0">
                <a:solidFill>
                  <a:schemeClr val="tx1"/>
                </a:solidFill>
              </a:rPr>
              <a:t>Generally limited only to the highly penetrant </a:t>
            </a:r>
            <a:r>
              <a:rPr lang="en-US" sz="2400" i="1" dirty="0">
                <a:solidFill>
                  <a:schemeClr val="tx1"/>
                </a:solidFill>
              </a:rPr>
              <a:t>BRCA1</a:t>
            </a:r>
            <a:r>
              <a:rPr lang="en-US" sz="2400" dirty="0">
                <a:solidFill>
                  <a:schemeClr val="tx1"/>
                </a:solidFill>
              </a:rPr>
              <a:t> and </a:t>
            </a:r>
            <a:r>
              <a:rPr lang="en-US" sz="2400" i="1" dirty="0">
                <a:solidFill>
                  <a:schemeClr val="tx1"/>
                </a:solidFill>
              </a:rPr>
              <a:t>BRCA2</a:t>
            </a:r>
            <a:r>
              <a:rPr lang="en-US" sz="2400" dirty="0">
                <a:solidFill>
                  <a:schemeClr val="tx1"/>
                </a:solidFill>
              </a:rPr>
              <a:t> genes and the three common </a:t>
            </a:r>
            <a:r>
              <a:rPr lang="en-US" sz="2400" i="1" dirty="0">
                <a:solidFill>
                  <a:schemeClr val="tx1"/>
                </a:solidFill>
              </a:rPr>
              <a:t>BRCA </a:t>
            </a:r>
            <a:r>
              <a:rPr lang="en-US" sz="2400" dirty="0">
                <a:solidFill>
                  <a:schemeClr val="tx1"/>
                </a:solidFill>
              </a:rPr>
              <a:t>mutations found in Ashkenazi Jewish individuals</a:t>
            </a:r>
          </a:p>
        </p:txBody>
      </p:sp>
      <p:sp>
        <p:nvSpPr>
          <p:cNvPr id="7" name="Rectangle 6"/>
          <p:cNvSpPr/>
          <p:nvPr/>
        </p:nvSpPr>
        <p:spPr>
          <a:xfrm>
            <a:off x="147384" y="2236862"/>
            <a:ext cx="8961120" cy="457200"/>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42900"/>
            <a:r>
              <a:rPr lang="en-US" sz="2400" dirty="0">
                <a:solidFill>
                  <a:schemeClr val="tx1"/>
                </a:solidFill>
              </a:rPr>
              <a:t>Negative result does not eliminate family history associated risk</a:t>
            </a:r>
          </a:p>
        </p:txBody>
      </p:sp>
      <p:sp>
        <p:nvSpPr>
          <p:cNvPr id="8" name="Rectangle 7"/>
          <p:cNvSpPr/>
          <p:nvPr/>
        </p:nvSpPr>
        <p:spPr>
          <a:xfrm>
            <a:off x="363408" y="4058766"/>
            <a:ext cx="8961120" cy="457200"/>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4300"/>
            <a:r>
              <a:rPr lang="en-US" sz="2400" dirty="0">
                <a:solidFill>
                  <a:schemeClr val="tx1"/>
                </a:solidFill>
              </a:rPr>
              <a:t>Positive result should be confirmed in a clinical laboratory</a:t>
            </a:r>
          </a:p>
        </p:txBody>
      </p:sp>
      <p:sp>
        <p:nvSpPr>
          <p:cNvPr id="9" name="Rectangle 8"/>
          <p:cNvSpPr/>
          <p:nvPr/>
        </p:nvSpPr>
        <p:spPr>
          <a:xfrm>
            <a:off x="147384" y="2740918"/>
            <a:ext cx="8961120" cy="1198984"/>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2000" dirty="0">
                <a:solidFill>
                  <a:schemeClr val="tx1"/>
                </a:solidFill>
              </a:rPr>
              <a:t>There are other:</a:t>
            </a:r>
          </a:p>
          <a:p>
            <a:pPr marL="800100" indent="-342900">
              <a:buFont typeface="Wingdings" panose="05000000000000000000" pitchFamily="2" charset="2"/>
              <a:buChar char="Ø"/>
            </a:pPr>
            <a:r>
              <a:rPr lang="en-US" sz="2000" i="1" dirty="0">
                <a:solidFill>
                  <a:schemeClr val="tx1"/>
                </a:solidFill>
              </a:rPr>
              <a:t>BRCA </a:t>
            </a:r>
            <a:r>
              <a:rPr lang="en-US" sz="2000" dirty="0">
                <a:solidFill>
                  <a:schemeClr val="tx1"/>
                </a:solidFill>
              </a:rPr>
              <a:t>gene mutations</a:t>
            </a:r>
          </a:p>
          <a:p>
            <a:pPr marL="800100" indent="-342900">
              <a:buFont typeface="Wingdings" panose="05000000000000000000" pitchFamily="2" charset="2"/>
              <a:buChar char="Ø"/>
            </a:pPr>
            <a:r>
              <a:rPr lang="en-US" sz="2000" dirty="0">
                <a:solidFill>
                  <a:schemeClr val="tx1"/>
                </a:solidFill>
              </a:rPr>
              <a:t>high risk breast cancer syndromes (e.g. Cowden syndrome) </a:t>
            </a:r>
          </a:p>
          <a:p>
            <a:pPr marL="800100" indent="-342900">
              <a:buFont typeface="Wingdings" panose="05000000000000000000" pitchFamily="2" charset="2"/>
              <a:buChar char="Ø"/>
            </a:pPr>
            <a:r>
              <a:rPr lang="en-US" sz="2000" dirty="0">
                <a:solidFill>
                  <a:schemeClr val="tx1"/>
                </a:solidFill>
              </a:rPr>
              <a:t>moderate risk breast cancer genes (e.g. </a:t>
            </a:r>
            <a:r>
              <a:rPr lang="en-US" sz="2000" i="1" dirty="0">
                <a:solidFill>
                  <a:schemeClr val="tx1"/>
                </a:solidFill>
              </a:rPr>
              <a:t>ATM, CHEK2</a:t>
            </a:r>
            <a:r>
              <a:rPr lang="en-US" sz="2000" dirty="0">
                <a:solidFill>
                  <a:schemeClr val="tx1"/>
                </a:solidFill>
              </a:rPr>
              <a:t>)</a:t>
            </a:r>
          </a:p>
        </p:txBody>
      </p:sp>
      <p:pic>
        <p:nvPicPr>
          <p:cNvPr id="10" name="Picture 2" descr="C:\Users\morrison\AppData\Local\Microsoft\Windows\Temporary Internet Files\Content.IE5\OO78ONHA\120px-Light_bulb_font_awesome.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0" y="1275606"/>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morrison\AppData\Local\Microsoft\Windows\Temporary Internet Files\Content.IE5\4B0G1C5U\Plus_in_circle.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792" y="4078198"/>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orrison\AppData\Local\Microsoft\Windows\Temporary Internet Files\Content.IE5\EK14YRXG\Minus_sign_font_awesome.svg[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792" y="2323728"/>
            <a:ext cx="365760"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84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fade">
                                      <p:cBhvr>
                                        <p:cTn id="20" dur="500"/>
                                        <p:tgtEl>
                                          <p:spTgt spid="307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38"/>
            <a:ext cx="8229600" cy="857250"/>
          </a:xfrm>
        </p:spPr>
        <p:txBody>
          <a:bodyPr/>
          <a:lstStyle/>
          <a:p>
            <a:r>
              <a:rPr lang="en-CA" sz="4000" dirty="0"/>
              <a:t>Case 5: Adult</a:t>
            </a:r>
          </a:p>
        </p:txBody>
      </p:sp>
      <p:sp>
        <p:nvSpPr>
          <p:cNvPr id="5" name="TextBox 4"/>
          <p:cNvSpPr txBox="1"/>
          <p:nvPr/>
        </p:nvSpPr>
        <p:spPr>
          <a:xfrm>
            <a:off x="251520" y="922390"/>
            <a:ext cx="8719200" cy="430887"/>
          </a:xfrm>
          <a:prstGeom prst="rect">
            <a:avLst/>
          </a:prstGeom>
          <a:solidFill>
            <a:schemeClr val="bg1">
              <a:lumMod val="85000"/>
            </a:schemeClr>
          </a:solidFill>
        </p:spPr>
        <p:txBody>
          <a:bodyPr wrap="square" rtlCol="0">
            <a:spAutoFit/>
          </a:bodyPr>
          <a:lstStyle>
            <a:defPPr>
              <a:defRPr lang="en-CA"/>
            </a:defPPr>
            <a:lvl1pPr>
              <a:defRPr sz="2400"/>
            </a:lvl1pPr>
          </a:lstStyle>
          <a:p>
            <a:r>
              <a:rPr lang="en-CA" sz="2200" dirty="0"/>
              <a:t>Evan, 35yo male with LDL-C 6.9mmol/L</a:t>
            </a:r>
          </a:p>
        </p:txBody>
      </p:sp>
      <p:sp>
        <p:nvSpPr>
          <p:cNvPr id="6" name="TextBox 5"/>
          <p:cNvSpPr txBox="1"/>
          <p:nvPr/>
        </p:nvSpPr>
        <p:spPr>
          <a:xfrm>
            <a:off x="251520" y="1420783"/>
            <a:ext cx="8719200" cy="430887"/>
          </a:xfrm>
          <a:prstGeom prst="rect">
            <a:avLst/>
          </a:prstGeom>
          <a:solidFill>
            <a:schemeClr val="bg1">
              <a:lumMod val="95000"/>
            </a:schemeClr>
          </a:solidFill>
        </p:spPr>
        <p:txBody>
          <a:bodyPr wrap="square" rtlCol="0">
            <a:spAutoFit/>
          </a:bodyPr>
          <a:lstStyle>
            <a:defPPr>
              <a:defRPr lang="en-CA"/>
            </a:defPPr>
            <a:lvl1pPr>
              <a:defRPr sz="2400"/>
            </a:lvl1pPr>
          </a:lstStyle>
          <a:p>
            <a:r>
              <a:rPr lang="en-CA" altLang="en-US" sz="2200" dirty="0"/>
              <a:t>Prescribed a statin</a:t>
            </a:r>
          </a:p>
        </p:txBody>
      </p:sp>
      <p:sp>
        <p:nvSpPr>
          <p:cNvPr id="7" name="TextBox 6"/>
          <p:cNvSpPr txBox="1"/>
          <p:nvPr/>
        </p:nvSpPr>
        <p:spPr>
          <a:xfrm>
            <a:off x="245288" y="1946325"/>
            <a:ext cx="8719200" cy="400110"/>
          </a:xfrm>
          <a:prstGeom prst="rect">
            <a:avLst/>
          </a:prstGeom>
          <a:solidFill>
            <a:schemeClr val="bg1">
              <a:lumMod val="85000"/>
            </a:schemeClr>
          </a:solidFill>
        </p:spPr>
        <p:txBody>
          <a:bodyPr wrap="square" rtlCol="0">
            <a:spAutoFit/>
          </a:bodyPr>
          <a:lstStyle>
            <a:defPPr>
              <a:defRPr lang="en-CA"/>
            </a:defPPr>
            <a:lvl1pPr>
              <a:defRPr sz="2400"/>
            </a:lvl1pPr>
          </a:lstStyle>
          <a:p>
            <a:r>
              <a:rPr lang="en-CA" sz="2000" dirty="0"/>
              <a:t>Follow up LDL-C 7.2mmol/L</a:t>
            </a:r>
          </a:p>
        </p:txBody>
      </p:sp>
      <p:pic>
        <p:nvPicPr>
          <p:cNvPr id="8" name="Picture 4" descr="https://tse1.mm.bing.net/th?&amp;id=OIP.Mfa2ce8cd4256dd156df1f97c13d42586H0&amp;w=300&amp;h=300&amp;c=0&amp;pid=1.9&amp;rs=0&amp;p=0&amp;r=0"/>
          <p:cNvPicPr>
            <a:picLocks noChangeAspect="1" noChangeArrowheads="1"/>
          </p:cNvPicPr>
          <p:nvPr/>
        </p:nvPicPr>
        <p:blipFill>
          <a:blip r:embed="rId3">
            <a:extLst>
              <a:ext uri="{28A0092B-C50C-407E-A947-70E740481C1C}">
                <a14:useLocalDpi xmlns:a14="http://schemas.microsoft.com/office/drawing/2010/main" val="0"/>
              </a:ext>
            </a:extLst>
          </a:blip>
          <a:srcRect l="34459" r="31084"/>
          <a:stretch>
            <a:fillRect/>
          </a:stretch>
        </p:blipFill>
        <p:spPr bwMode="auto">
          <a:xfrm>
            <a:off x="25139" y="3795886"/>
            <a:ext cx="514413" cy="1347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63352" y="968557"/>
            <a:ext cx="8719200" cy="430887"/>
          </a:xfrm>
          <a:prstGeom prst="rect">
            <a:avLst/>
          </a:prstGeom>
          <a:solidFill>
            <a:schemeClr val="bg1">
              <a:lumMod val="85000"/>
            </a:schemeClr>
          </a:solidFill>
        </p:spPr>
        <p:txBody>
          <a:bodyPr wrap="square" rtlCol="0">
            <a:spAutoFit/>
          </a:bodyPr>
          <a:lstStyle>
            <a:defPPr>
              <a:defRPr lang="en-CA"/>
            </a:defPPr>
            <a:lvl1pPr>
              <a:defRPr sz="2400"/>
            </a:lvl1pPr>
          </a:lstStyle>
          <a:p>
            <a:r>
              <a:rPr lang="en-CA" sz="2200" dirty="0"/>
              <a:t>Evan, 40yo male with LDL-C 6.9mmol/L</a:t>
            </a:r>
          </a:p>
        </p:txBody>
      </p:sp>
      <p:sp>
        <p:nvSpPr>
          <p:cNvPr id="12" name="TextBox 11"/>
          <p:cNvSpPr txBox="1"/>
          <p:nvPr/>
        </p:nvSpPr>
        <p:spPr>
          <a:xfrm>
            <a:off x="263352" y="1466950"/>
            <a:ext cx="8719200" cy="430887"/>
          </a:xfrm>
          <a:prstGeom prst="rect">
            <a:avLst/>
          </a:prstGeom>
          <a:solidFill>
            <a:schemeClr val="bg1">
              <a:lumMod val="95000"/>
            </a:schemeClr>
          </a:solidFill>
        </p:spPr>
        <p:txBody>
          <a:bodyPr wrap="square" rtlCol="0">
            <a:spAutoFit/>
          </a:bodyPr>
          <a:lstStyle>
            <a:defPPr>
              <a:defRPr lang="en-CA"/>
            </a:defPPr>
            <a:lvl1pPr>
              <a:defRPr sz="2400"/>
            </a:lvl1pPr>
          </a:lstStyle>
          <a:p>
            <a:r>
              <a:rPr lang="en-CA" altLang="en-US" sz="2200" dirty="0"/>
              <a:t>Prescribed a statin</a:t>
            </a:r>
          </a:p>
        </p:txBody>
      </p:sp>
      <p:sp>
        <p:nvSpPr>
          <p:cNvPr id="13" name="TextBox 12"/>
          <p:cNvSpPr txBox="1"/>
          <p:nvPr/>
        </p:nvSpPr>
        <p:spPr>
          <a:xfrm>
            <a:off x="257120" y="1992492"/>
            <a:ext cx="8719200" cy="430887"/>
          </a:xfrm>
          <a:prstGeom prst="rect">
            <a:avLst/>
          </a:prstGeom>
          <a:solidFill>
            <a:schemeClr val="bg1">
              <a:lumMod val="85000"/>
            </a:schemeClr>
          </a:solidFill>
        </p:spPr>
        <p:txBody>
          <a:bodyPr wrap="square" rtlCol="0">
            <a:spAutoFit/>
          </a:bodyPr>
          <a:lstStyle>
            <a:defPPr>
              <a:defRPr lang="en-CA"/>
            </a:defPPr>
            <a:lvl1pPr>
              <a:defRPr sz="2400"/>
            </a:lvl1pPr>
          </a:lstStyle>
          <a:p>
            <a:r>
              <a:rPr lang="en-CA" sz="2200" dirty="0"/>
              <a:t>Follow up LDL-C  7.2mmol/L</a:t>
            </a:r>
          </a:p>
        </p:txBody>
      </p:sp>
      <p:sp>
        <p:nvSpPr>
          <p:cNvPr id="14" name="TextBox 13"/>
          <p:cNvSpPr txBox="1"/>
          <p:nvPr/>
        </p:nvSpPr>
        <p:spPr>
          <a:xfrm>
            <a:off x="263352" y="2499742"/>
            <a:ext cx="8719200" cy="769441"/>
          </a:xfrm>
          <a:prstGeom prst="rect">
            <a:avLst/>
          </a:prstGeom>
          <a:solidFill>
            <a:schemeClr val="bg1">
              <a:lumMod val="95000"/>
            </a:schemeClr>
          </a:solidFill>
        </p:spPr>
        <p:txBody>
          <a:bodyPr wrap="square" rtlCol="0">
            <a:spAutoFit/>
          </a:bodyPr>
          <a:lstStyle>
            <a:defPPr>
              <a:defRPr lang="en-CA"/>
            </a:defPPr>
            <a:lvl1pPr>
              <a:defRPr sz="2400"/>
            </a:lvl1pPr>
          </a:lstStyle>
          <a:p>
            <a:r>
              <a:rPr lang="en-CA" sz="2200" dirty="0"/>
              <a:t>Patient admits being non-compliant, wishes to treat hyperlipidemia with natural, lifestyle changes e.g. plant-based diet, exercise</a:t>
            </a:r>
          </a:p>
        </p:txBody>
      </p:sp>
      <p:sp>
        <p:nvSpPr>
          <p:cNvPr id="15" name="TextBox 14"/>
          <p:cNvSpPr txBox="1"/>
          <p:nvPr/>
        </p:nvSpPr>
        <p:spPr>
          <a:xfrm>
            <a:off x="251520" y="3364999"/>
            <a:ext cx="8719200" cy="430887"/>
          </a:xfrm>
          <a:prstGeom prst="rect">
            <a:avLst/>
          </a:prstGeom>
          <a:solidFill>
            <a:schemeClr val="bg1">
              <a:lumMod val="85000"/>
            </a:schemeClr>
          </a:solidFill>
        </p:spPr>
        <p:txBody>
          <a:bodyPr wrap="square" rtlCol="0">
            <a:spAutoFit/>
          </a:bodyPr>
          <a:lstStyle>
            <a:defPPr>
              <a:defRPr lang="en-CA"/>
            </a:defPPr>
            <a:lvl1pPr>
              <a:defRPr sz="2400"/>
            </a:lvl1pPr>
          </a:lstStyle>
          <a:p>
            <a:r>
              <a:rPr lang="en-CA" sz="2200" dirty="0"/>
              <a:t>Explore the family history</a:t>
            </a:r>
          </a:p>
        </p:txBody>
      </p:sp>
    </p:spTree>
    <p:extLst>
      <p:ext uri="{BB962C8B-B14F-4D97-AF65-F5344CB8AC3E}">
        <p14:creationId xmlns:p14="http://schemas.microsoft.com/office/powerpoint/2010/main" val="28635713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5143500"/>
          </a:xfrm>
          <a:prstGeom prst="rect">
            <a:avLst/>
          </a:prstGeom>
          <a:gradFill>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5" name="Table 4"/>
          <p:cNvGraphicFramePr>
            <a:graphicFrameLocks noGrp="1"/>
          </p:cNvGraphicFramePr>
          <p:nvPr/>
        </p:nvGraphicFramePr>
        <p:xfrm>
          <a:off x="539552" y="604285"/>
          <a:ext cx="7924800" cy="3845416"/>
        </p:xfrm>
        <a:graphic>
          <a:graphicData uri="http://schemas.openxmlformats.org/drawingml/2006/table">
            <a:tbl>
              <a:tblPr firstRow="1" bandRow="1">
                <a:tableStyleId>{5C22544A-7EE6-4342-B048-85BDC9FD1C3A}</a:tableStyleId>
              </a:tblPr>
              <a:tblGrid>
                <a:gridCol w="6740185">
                  <a:extLst>
                    <a:ext uri="{9D8B030D-6E8A-4147-A177-3AD203B41FA5}">
                      <a16:colId xmlns:a16="http://schemas.microsoft.com/office/drawing/2014/main" val="20000"/>
                    </a:ext>
                  </a:extLst>
                </a:gridCol>
                <a:gridCol w="626994">
                  <a:extLst>
                    <a:ext uri="{9D8B030D-6E8A-4147-A177-3AD203B41FA5}">
                      <a16:colId xmlns:a16="http://schemas.microsoft.com/office/drawing/2014/main" val="20001"/>
                    </a:ext>
                  </a:extLst>
                </a:gridCol>
                <a:gridCol w="557621">
                  <a:extLst>
                    <a:ext uri="{9D8B030D-6E8A-4147-A177-3AD203B41FA5}">
                      <a16:colId xmlns:a16="http://schemas.microsoft.com/office/drawing/2014/main" val="20002"/>
                    </a:ext>
                  </a:extLst>
                </a:gridCol>
              </a:tblGrid>
              <a:tr h="7656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ysClr val="windowText" lastClr="000000"/>
                          </a:solidFill>
                        </a:rPr>
                        <a:t>Do any of the following criteria apply to your patient or their family members?</a:t>
                      </a:r>
                      <a:endParaRPr lang="en-US" sz="1800" dirty="0">
                        <a:solidFill>
                          <a:sysClr val="windowText" lastClr="000000"/>
                        </a:solidFill>
                      </a:endParaRPr>
                    </a:p>
                  </a:txBody>
                  <a:tcPr marT="45731" marB="45731">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ysClr val="windowText" lastClr="000000"/>
                          </a:solidFill>
                        </a:rPr>
                        <a:t>Yes</a:t>
                      </a:r>
                    </a:p>
                  </a:txBody>
                  <a:tcPr marT="45731" marB="457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ysClr val="windowText" lastClr="000000"/>
                          </a:solidFill>
                        </a:rPr>
                        <a:t>No</a:t>
                      </a:r>
                    </a:p>
                  </a:txBody>
                  <a:tcPr marT="45731" marB="45731">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baseline="0" noProof="0" dirty="0">
                          <a:ln>
                            <a:noFill/>
                          </a:ln>
                          <a:solidFill>
                            <a:sysClr val="windowText" lastClr="000000"/>
                          </a:solidFill>
                          <a:effectLst/>
                          <a:latin typeface="Trebuchet MS" panose="020B0603020202020204" pitchFamily="34" charset="0"/>
                          <a:ea typeface="+mn-ea"/>
                          <a:cs typeface="Arial" charset="0"/>
                        </a:rPr>
                        <a:t>1.  History of a physical difference present at birth (e.g. cleft lip)</a:t>
                      </a:r>
                      <a:endParaRPr kumimoji="0" lang="en-US" sz="1800" b="0" i="0" u="none" strike="noStrike" kern="1200" cap="none" normalizeH="0" baseline="0" dirty="0">
                        <a:ln>
                          <a:noFill/>
                        </a:ln>
                        <a:solidFill>
                          <a:sysClr val="windowText" lastClr="000000"/>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0" lang="en-US" sz="1800" b="0" i="0" u="none" strike="noStrike" kern="1200" cap="none" normalizeH="0" baseline="0" dirty="0">
                        <a:ln>
                          <a:noFill/>
                        </a:ln>
                        <a:solidFill>
                          <a:sysClr val="windowText" lastClr="000000"/>
                        </a:solidFill>
                        <a:effectLst/>
                        <a:latin typeface="Trebuchet MS" panose="020B0603020202020204" pitchFamily="34" charset="0"/>
                        <a:ea typeface="+mn-ea"/>
                        <a:cs typeface="Arial" charset="0"/>
                      </a:endParaRPr>
                    </a:p>
                  </a:txBody>
                  <a:tcPr marT="45731" marB="457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0" lang="en-US" sz="1800" b="0" i="0" u="none" strike="noStrike" kern="1200" cap="none" normalizeH="0" baseline="0" dirty="0">
                        <a:ln>
                          <a:noFill/>
                        </a:ln>
                        <a:solidFill>
                          <a:sysClr val="windowText" lastClr="000000"/>
                        </a:solidFill>
                        <a:effectLst/>
                        <a:latin typeface="Trebuchet MS" panose="020B0603020202020204" pitchFamily="34" charset="0"/>
                        <a:ea typeface="+mn-ea"/>
                        <a:cs typeface="Arial" charset="0"/>
                      </a:endParaRPr>
                    </a:p>
                  </a:txBody>
                  <a:tcPr marT="45731" marB="45731">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6000">
                <a:tc>
                  <a:txBody>
                    <a:bodyPr/>
                    <a:lstStyle/>
                    <a:p>
                      <a:r>
                        <a:rPr kumimoji="0" lang="en-US" sz="1800" b="0" i="0" u="none" strike="noStrike" kern="1200" cap="none" normalizeH="0" baseline="0" dirty="0">
                          <a:ln>
                            <a:noFill/>
                          </a:ln>
                          <a:solidFill>
                            <a:sysClr val="windowText" lastClr="000000"/>
                          </a:solidFill>
                          <a:effectLst/>
                          <a:latin typeface="Trebuchet MS" panose="020B0603020202020204" pitchFamily="34" charset="0"/>
                          <a:ea typeface="+mn-ea"/>
                          <a:cs typeface="Arial" charset="0"/>
                        </a:rPr>
                        <a:t>2.  Death before age 50</a:t>
                      </a:r>
                    </a:p>
                  </a:txBody>
                  <a:tcPr marT="45731" marB="45731">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endParaRPr kumimoji="0" lang="en-US" altLang="en-US" sz="1800" b="0" i="0" u="none" strike="noStrike" kern="1200" cap="none" normalizeH="0" baseline="0" noProof="0" dirty="0">
                        <a:ln>
                          <a:noFill/>
                        </a:ln>
                        <a:solidFill>
                          <a:sysClr val="windowText" lastClr="000000"/>
                        </a:solidFill>
                        <a:effectLst/>
                        <a:latin typeface="Trebuchet MS" panose="020B0603020202020204" pitchFamily="34" charset="0"/>
                        <a:ea typeface="+mn-ea"/>
                        <a:cs typeface="Arial" charset="0"/>
                      </a:endParaRPr>
                    </a:p>
                  </a:txBody>
                  <a:tcPr marT="45731" marB="457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endParaRPr kumimoji="0" lang="en-US" altLang="en-US" sz="1800" b="0" i="0" u="none" strike="noStrike" kern="1200" cap="none" normalizeH="0" baseline="0" noProof="0" dirty="0">
                        <a:ln>
                          <a:noFill/>
                        </a:ln>
                        <a:solidFill>
                          <a:sysClr val="windowText" lastClr="000000"/>
                        </a:solidFill>
                        <a:effectLst/>
                        <a:latin typeface="Trebuchet MS" panose="020B0603020202020204" pitchFamily="34" charset="0"/>
                        <a:ea typeface="+mn-ea"/>
                        <a:cs typeface="Arial" charset="0"/>
                      </a:endParaRPr>
                    </a:p>
                  </a:txBody>
                  <a:tcPr marT="45731" marB="45731">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6000">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1800" b="0" i="0" u="none" strike="noStrike" kern="1200" cap="none" normalizeH="0" baseline="0" dirty="0">
                          <a:ln>
                            <a:noFill/>
                          </a:ln>
                          <a:solidFill>
                            <a:sysClr val="windowText" lastClr="000000"/>
                          </a:solidFill>
                          <a:effectLst/>
                          <a:latin typeface="Trebuchet MS" panose="020B0603020202020204" pitchFamily="34" charset="0"/>
                          <a:ea typeface="+mn-ea"/>
                          <a:cs typeface="Arial" charset="0"/>
                        </a:rPr>
                        <a:t>3.  Cancer diagnosis before age 50</a:t>
                      </a:r>
                    </a:p>
                  </a:txBody>
                  <a:tcPr marT="45731" marB="45731">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0" lang="en-US" sz="1800" b="0" i="0" u="none" strike="noStrike" kern="1200" cap="none" normalizeH="0" baseline="0" dirty="0">
                        <a:ln>
                          <a:noFill/>
                        </a:ln>
                        <a:solidFill>
                          <a:sysClr val="windowText" lastClr="000000"/>
                        </a:solidFill>
                        <a:effectLst/>
                        <a:latin typeface="Trebuchet MS" panose="020B0603020202020204" pitchFamily="34" charset="0"/>
                        <a:ea typeface="+mn-ea"/>
                        <a:cs typeface="Arial" charset="0"/>
                      </a:endParaRPr>
                    </a:p>
                  </a:txBody>
                  <a:tcPr marT="45731" marB="457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0" lang="en-US" sz="1800" b="0" i="0" u="none" strike="noStrike" kern="1200" cap="none" normalizeH="0" baseline="0" dirty="0">
                        <a:ln>
                          <a:noFill/>
                        </a:ln>
                        <a:solidFill>
                          <a:sysClr val="windowText" lastClr="000000"/>
                        </a:solidFill>
                        <a:effectLst/>
                        <a:latin typeface="Trebuchet MS" panose="020B0603020202020204" pitchFamily="34" charset="0"/>
                        <a:ea typeface="+mn-ea"/>
                        <a:cs typeface="Arial" charset="0"/>
                      </a:endParaRPr>
                    </a:p>
                  </a:txBody>
                  <a:tcPr marT="45731" marB="45731">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baseline="0" dirty="0">
                          <a:ln>
                            <a:noFill/>
                          </a:ln>
                          <a:solidFill>
                            <a:sysClr val="windowText" lastClr="000000"/>
                          </a:solidFill>
                          <a:effectLst/>
                          <a:latin typeface="Trebuchet MS" panose="020B0603020202020204" pitchFamily="34" charset="0"/>
                          <a:ea typeface="+mn-ea"/>
                          <a:cs typeface="Arial" charset="0"/>
                        </a:rPr>
                        <a:t>4.  Early heart disease (&lt;55y men, &lt;65y women)</a:t>
                      </a:r>
                    </a:p>
                  </a:txBody>
                  <a:tcPr marT="45731" marB="45731">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dirty="0">
                        <a:ln>
                          <a:noFill/>
                        </a:ln>
                        <a:solidFill>
                          <a:sysClr val="windowText" lastClr="000000"/>
                        </a:solidFill>
                        <a:effectLst/>
                        <a:latin typeface="Trebuchet MS" panose="020B0603020202020204" pitchFamily="34" charset="0"/>
                        <a:ea typeface="+mn-ea"/>
                        <a:cs typeface="Arial" charset="0"/>
                      </a:endParaRPr>
                    </a:p>
                  </a:txBody>
                  <a:tcPr marT="45731" marB="457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dirty="0">
                        <a:ln>
                          <a:noFill/>
                        </a:ln>
                        <a:solidFill>
                          <a:sysClr val="windowText" lastClr="000000"/>
                        </a:solidFill>
                        <a:effectLst/>
                        <a:latin typeface="Trebuchet MS" panose="020B0603020202020204" pitchFamily="34" charset="0"/>
                        <a:ea typeface="+mn-ea"/>
                        <a:cs typeface="Arial" charset="0"/>
                      </a:endParaRPr>
                    </a:p>
                  </a:txBody>
                  <a:tcPr marT="45731" marB="45731">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normalizeH="0" baseline="0" noProof="0" dirty="0">
                          <a:ln>
                            <a:noFill/>
                          </a:ln>
                          <a:solidFill>
                            <a:sysClr val="windowText" lastClr="000000"/>
                          </a:solidFill>
                          <a:effectLst/>
                          <a:latin typeface="Trebuchet MS" panose="020B0603020202020204" pitchFamily="34" charset="0"/>
                          <a:ea typeface="+mn-ea"/>
                          <a:cs typeface="Arial" charset="0"/>
                        </a:rPr>
                        <a:t>5.  Inherited condition</a:t>
                      </a:r>
                    </a:p>
                  </a:txBody>
                  <a:tcPr marT="45731" marB="45731">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0" lang="en-US" sz="1800" b="0" i="0" u="none" strike="noStrike" kern="1200" cap="none" normalizeH="0" baseline="0" dirty="0">
                        <a:ln>
                          <a:noFill/>
                        </a:ln>
                        <a:solidFill>
                          <a:sysClr val="windowText" lastClr="000000"/>
                        </a:solidFill>
                        <a:effectLst/>
                        <a:latin typeface="Trebuchet MS" panose="020B0603020202020204" pitchFamily="34" charset="0"/>
                        <a:ea typeface="+mn-ea"/>
                        <a:cs typeface="Arial" charset="0"/>
                      </a:endParaRPr>
                    </a:p>
                  </a:txBody>
                  <a:tcPr marT="45731" marB="457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0" lang="en-US" sz="1800" b="0" i="0" u="none" strike="noStrike" kern="1200" cap="none" normalizeH="0" baseline="0" dirty="0">
                        <a:ln>
                          <a:noFill/>
                        </a:ln>
                        <a:solidFill>
                          <a:sysClr val="windowText" lastClr="000000"/>
                        </a:solidFill>
                        <a:effectLst/>
                        <a:latin typeface="Trebuchet MS" panose="020B0603020202020204" pitchFamily="34" charset="0"/>
                        <a:ea typeface="+mn-ea"/>
                        <a:cs typeface="Arial" charset="0"/>
                      </a:endParaRPr>
                    </a:p>
                  </a:txBody>
                  <a:tcPr marT="45731" marB="45731">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55617">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ysClr val="windowText" lastClr="000000"/>
                          </a:solidFill>
                        </a:rPr>
                        <a:t>A</a:t>
                      </a:r>
                      <a:r>
                        <a:rPr lang="en-US" sz="1600" b="0" baseline="0" dirty="0">
                          <a:solidFill>
                            <a:sysClr val="windowText" lastClr="000000"/>
                          </a:solidFill>
                        </a:rPr>
                        <a:t> ‘</a:t>
                      </a:r>
                      <a:r>
                        <a:rPr lang="en-US" sz="1600" b="1" baseline="0" dirty="0">
                          <a:solidFill>
                            <a:sysClr val="windowText" lastClr="000000"/>
                          </a:solidFill>
                        </a:rPr>
                        <a:t>Yes’ </a:t>
                      </a:r>
                      <a:r>
                        <a:rPr lang="en-US" sz="1600" b="0" baseline="0" dirty="0">
                          <a:solidFill>
                            <a:sysClr val="windowText" lastClr="000000"/>
                          </a:solidFill>
                        </a:rPr>
                        <a:t>response to any question above should prompt a more targeted family history, including additional relatives, details about the diagnosis including age of diagnosis.  Referral to appropriate specialist may be considered. </a:t>
                      </a:r>
                      <a:r>
                        <a:rPr lang="en-US" sz="1600" b="0" dirty="0">
                          <a:solidFill>
                            <a:sysClr val="windowText" lastClr="000000"/>
                          </a:solidFill>
                        </a:rPr>
                        <a:t> </a:t>
                      </a:r>
                      <a:endParaRPr lang="en-US" sz="1800" b="0" dirty="0">
                        <a:solidFill>
                          <a:sysClr val="windowText" lastClr="000000"/>
                        </a:solidFill>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29" marB="45729"/>
                </a:tc>
                <a:tc hMerge="1">
                  <a:txBody>
                    <a:bodyPr/>
                    <a:lstStyle/>
                    <a:p>
                      <a:endParaRPr lang="en-US" sz="1800" dirty="0"/>
                    </a:p>
                  </a:txBody>
                  <a:tcPr marT="45729" marB="45729"/>
                </a:tc>
                <a:extLst>
                  <a:ext uri="{0D108BD9-81ED-4DB2-BD59-A6C34878D82A}">
                    <a16:rowId xmlns:a16="http://schemas.microsoft.com/office/drawing/2014/main" val="10006"/>
                  </a:ext>
                </a:extLst>
              </a:tr>
            </a:tbl>
          </a:graphicData>
        </a:graphic>
      </p:graphicFrame>
      <p:sp>
        <p:nvSpPr>
          <p:cNvPr id="6" name="Title 1"/>
          <p:cNvSpPr>
            <a:spLocks noGrp="1"/>
          </p:cNvSpPr>
          <p:nvPr>
            <p:ph type="title"/>
          </p:nvPr>
        </p:nvSpPr>
        <p:spPr>
          <a:xfrm>
            <a:off x="179512" y="-157708"/>
            <a:ext cx="8802687" cy="857250"/>
          </a:xfrm>
        </p:spPr>
        <p:txBody>
          <a:bodyPr/>
          <a:lstStyle/>
          <a:p>
            <a:r>
              <a:rPr lang="en-US" altLang="en-US" sz="2800" dirty="0"/>
              <a:t>Key family history questions for adult patients</a:t>
            </a:r>
            <a:endParaRPr lang="en-US" altLang="en-US" sz="2400" dirty="0"/>
          </a:p>
        </p:txBody>
      </p:sp>
      <p:sp>
        <p:nvSpPr>
          <p:cNvPr id="4" name="TextBox 3"/>
          <p:cNvSpPr txBox="1"/>
          <p:nvPr/>
        </p:nvSpPr>
        <p:spPr>
          <a:xfrm>
            <a:off x="7380312" y="1995686"/>
            <a:ext cx="432048" cy="369332"/>
          </a:xfrm>
          <a:prstGeom prst="rect">
            <a:avLst/>
          </a:prstGeom>
          <a:noFill/>
        </p:spPr>
        <p:txBody>
          <a:bodyPr wrap="square" rtlCol="0">
            <a:spAutoFit/>
          </a:bodyPr>
          <a:lstStyle/>
          <a:p>
            <a:r>
              <a:rPr lang="en-CA" b="1" dirty="0">
                <a:solidFill>
                  <a:sysClr val="windowText" lastClr="000000"/>
                </a:solidFill>
              </a:rPr>
              <a:t>X</a:t>
            </a:r>
          </a:p>
        </p:txBody>
      </p:sp>
      <p:sp>
        <p:nvSpPr>
          <p:cNvPr id="7" name="TextBox 6"/>
          <p:cNvSpPr txBox="1"/>
          <p:nvPr/>
        </p:nvSpPr>
        <p:spPr>
          <a:xfrm>
            <a:off x="8033258" y="1347614"/>
            <a:ext cx="432048" cy="369332"/>
          </a:xfrm>
          <a:prstGeom prst="rect">
            <a:avLst/>
          </a:prstGeom>
          <a:noFill/>
        </p:spPr>
        <p:txBody>
          <a:bodyPr wrap="square" rtlCol="0">
            <a:spAutoFit/>
          </a:bodyPr>
          <a:lstStyle/>
          <a:p>
            <a:r>
              <a:rPr lang="en-CA" b="1" dirty="0">
                <a:solidFill>
                  <a:sysClr val="windowText" lastClr="000000"/>
                </a:solidFill>
              </a:rPr>
              <a:t>X</a:t>
            </a:r>
          </a:p>
        </p:txBody>
      </p:sp>
      <p:sp>
        <p:nvSpPr>
          <p:cNvPr id="8" name="TextBox 7"/>
          <p:cNvSpPr txBox="1"/>
          <p:nvPr/>
        </p:nvSpPr>
        <p:spPr>
          <a:xfrm>
            <a:off x="8028384" y="2427734"/>
            <a:ext cx="432048" cy="369332"/>
          </a:xfrm>
          <a:prstGeom prst="rect">
            <a:avLst/>
          </a:prstGeom>
          <a:noFill/>
        </p:spPr>
        <p:txBody>
          <a:bodyPr wrap="square" rtlCol="0">
            <a:spAutoFit/>
          </a:bodyPr>
          <a:lstStyle/>
          <a:p>
            <a:r>
              <a:rPr lang="en-CA" b="1" dirty="0">
                <a:solidFill>
                  <a:sysClr val="windowText" lastClr="000000"/>
                </a:solidFill>
              </a:rPr>
              <a:t>X</a:t>
            </a:r>
          </a:p>
        </p:txBody>
      </p:sp>
      <p:sp>
        <p:nvSpPr>
          <p:cNvPr id="9" name="TextBox 8"/>
          <p:cNvSpPr txBox="1"/>
          <p:nvPr/>
        </p:nvSpPr>
        <p:spPr>
          <a:xfrm>
            <a:off x="7452320" y="2787774"/>
            <a:ext cx="432048" cy="369332"/>
          </a:xfrm>
          <a:prstGeom prst="rect">
            <a:avLst/>
          </a:prstGeom>
          <a:noFill/>
        </p:spPr>
        <p:txBody>
          <a:bodyPr wrap="square" rtlCol="0">
            <a:spAutoFit/>
          </a:bodyPr>
          <a:lstStyle/>
          <a:p>
            <a:r>
              <a:rPr lang="en-CA" b="1" dirty="0">
                <a:solidFill>
                  <a:sysClr val="windowText" lastClr="000000"/>
                </a:solidFill>
              </a:rPr>
              <a:t>X</a:t>
            </a:r>
          </a:p>
        </p:txBody>
      </p:sp>
      <p:sp>
        <p:nvSpPr>
          <p:cNvPr id="10" name="TextBox 9"/>
          <p:cNvSpPr txBox="1"/>
          <p:nvPr/>
        </p:nvSpPr>
        <p:spPr>
          <a:xfrm>
            <a:off x="8033258" y="3219822"/>
            <a:ext cx="432048" cy="369332"/>
          </a:xfrm>
          <a:prstGeom prst="rect">
            <a:avLst/>
          </a:prstGeom>
          <a:noFill/>
        </p:spPr>
        <p:txBody>
          <a:bodyPr wrap="square" rtlCol="0">
            <a:spAutoFit/>
          </a:bodyPr>
          <a:lstStyle/>
          <a:p>
            <a:r>
              <a:rPr lang="en-CA" b="1" dirty="0">
                <a:solidFill>
                  <a:sysClr val="windowText" lastClr="000000"/>
                </a:solidFill>
              </a:rPr>
              <a:t>X</a:t>
            </a:r>
          </a:p>
        </p:txBody>
      </p:sp>
      <p:pic>
        <p:nvPicPr>
          <p:cNvPr id="11" name="Picture 2" descr="C:\Users\Shawna\AppData\Local\Microsoft\Windows\INetCache\IE\JPWDZW32\j043474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5321" y="1973104"/>
            <a:ext cx="392621" cy="2944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Shawna\AppData\Local\Microsoft\Windows\INetCache\IE\JPWDZW32\j043474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8057" y="2677974"/>
            <a:ext cx="392621" cy="294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85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p:cNvSpPr>
            <a:spLocks noGrp="1"/>
          </p:cNvSpPr>
          <p:nvPr>
            <p:ph type="title"/>
          </p:nvPr>
        </p:nvSpPr>
        <p:spPr>
          <a:xfrm>
            <a:off x="457200" y="-20538"/>
            <a:ext cx="8229600" cy="857250"/>
          </a:xfrm>
        </p:spPr>
        <p:txBody>
          <a:bodyPr/>
          <a:lstStyle/>
          <a:p>
            <a:r>
              <a:rPr lang="en-CA" sz="4000" dirty="0"/>
              <a:t>Case 5: Adult</a:t>
            </a:r>
          </a:p>
        </p:txBody>
      </p:sp>
      <p:grpSp>
        <p:nvGrpSpPr>
          <p:cNvPr id="56" name="Group 55"/>
          <p:cNvGrpSpPr/>
          <p:nvPr/>
        </p:nvGrpSpPr>
        <p:grpSpPr>
          <a:xfrm>
            <a:off x="3662928" y="1419622"/>
            <a:ext cx="5195313" cy="3645023"/>
            <a:chOff x="3662928" y="1419622"/>
            <a:chExt cx="5195313" cy="3645023"/>
          </a:xfrm>
        </p:grpSpPr>
        <p:cxnSp>
          <p:nvCxnSpPr>
            <p:cNvPr id="5" name="Straight Arrow Connector 4"/>
            <p:cNvCxnSpPr/>
            <p:nvPr/>
          </p:nvCxnSpPr>
          <p:spPr bwMode="auto">
            <a:xfrm flipV="1">
              <a:off x="3662928" y="3723878"/>
              <a:ext cx="405016" cy="27046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 name="Rectangle 21"/>
            <p:cNvSpPr>
              <a:spLocks noChangeArrowheads="1"/>
            </p:cNvSpPr>
            <p:nvPr/>
          </p:nvSpPr>
          <p:spPr bwMode="auto">
            <a:xfrm>
              <a:off x="7542233" y="3180044"/>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7" name="Line 33"/>
            <p:cNvSpPr>
              <a:spLocks noChangeShapeType="1"/>
            </p:cNvSpPr>
            <p:nvPr/>
          </p:nvSpPr>
          <p:spPr bwMode="auto">
            <a:xfrm>
              <a:off x="6444208" y="3566587"/>
              <a:ext cx="0" cy="1021387"/>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8" name="Line 20"/>
            <p:cNvSpPr>
              <a:spLocks noChangeShapeType="1"/>
            </p:cNvSpPr>
            <p:nvPr/>
          </p:nvSpPr>
          <p:spPr bwMode="auto">
            <a:xfrm>
              <a:off x="4432568" y="2701890"/>
              <a:ext cx="3397640" cy="13877"/>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9" name="Rectangle 9"/>
            <p:cNvSpPr>
              <a:spLocks noChangeArrowheads="1"/>
            </p:cNvSpPr>
            <p:nvPr/>
          </p:nvSpPr>
          <p:spPr bwMode="auto">
            <a:xfrm>
              <a:off x="5171599" y="1709005"/>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0" name="Oval 24"/>
            <p:cNvSpPr>
              <a:spLocks noChangeArrowheads="1"/>
            </p:cNvSpPr>
            <p:nvPr/>
          </p:nvSpPr>
          <p:spPr bwMode="auto">
            <a:xfrm>
              <a:off x="6611759" y="1709005"/>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1" name="Line 34"/>
            <p:cNvSpPr>
              <a:spLocks noChangeShapeType="1"/>
            </p:cNvSpPr>
            <p:nvPr/>
          </p:nvSpPr>
          <p:spPr bwMode="auto">
            <a:xfrm>
              <a:off x="5664696" y="1975311"/>
              <a:ext cx="923307"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13" name="TextBox 41"/>
            <p:cNvSpPr txBox="1">
              <a:spLocks noChangeArrowheads="1"/>
            </p:cNvSpPr>
            <p:nvPr/>
          </p:nvSpPr>
          <p:spPr bwMode="auto">
            <a:xfrm>
              <a:off x="7078102" y="1491631"/>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74</a:t>
              </a:r>
            </a:p>
          </p:txBody>
        </p:sp>
        <p:sp>
          <p:nvSpPr>
            <p:cNvPr id="14" name="TextBox 41"/>
            <p:cNvSpPr txBox="1">
              <a:spLocks noChangeArrowheads="1"/>
            </p:cNvSpPr>
            <p:nvPr/>
          </p:nvSpPr>
          <p:spPr bwMode="auto">
            <a:xfrm>
              <a:off x="5637885" y="1419622"/>
              <a:ext cx="6400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d.65</a:t>
              </a:r>
            </a:p>
          </p:txBody>
        </p:sp>
        <p:sp>
          <p:nvSpPr>
            <p:cNvPr id="15" name="Rectangle 9"/>
            <p:cNvSpPr>
              <a:spLocks noChangeArrowheads="1"/>
            </p:cNvSpPr>
            <p:nvPr/>
          </p:nvSpPr>
          <p:spPr bwMode="auto">
            <a:xfrm>
              <a:off x="4186647" y="3219822"/>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6" name="Oval 24"/>
            <p:cNvSpPr>
              <a:spLocks noChangeArrowheads="1"/>
            </p:cNvSpPr>
            <p:nvPr/>
          </p:nvSpPr>
          <p:spPr bwMode="auto">
            <a:xfrm>
              <a:off x="6228240" y="3180044"/>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7" name="TextBox 41"/>
            <p:cNvSpPr txBox="1">
              <a:spLocks noChangeArrowheads="1"/>
            </p:cNvSpPr>
            <p:nvPr/>
          </p:nvSpPr>
          <p:spPr bwMode="auto">
            <a:xfrm>
              <a:off x="4606295" y="2953276"/>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40</a:t>
              </a:r>
            </a:p>
          </p:txBody>
        </p:sp>
        <p:sp>
          <p:nvSpPr>
            <p:cNvPr id="18" name="TextBox 41"/>
            <p:cNvSpPr txBox="1">
              <a:spLocks noChangeArrowheads="1"/>
            </p:cNvSpPr>
            <p:nvPr/>
          </p:nvSpPr>
          <p:spPr bwMode="auto">
            <a:xfrm>
              <a:off x="6660232" y="3025284"/>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42</a:t>
              </a:r>
            </a:p>
          </p:txBody>
        </p:sp>
        <p:sp>
          <p:nvSpPr>
            <p:cNvPr id="19" name="TextBox 41"/>
            <p:cNvSpPr txBox="1">
              <a:spLocks noChangeArrowheads="1"/>
            </p:cNvSpPr>
            <p:nvPr/>
          </p:nvSpPr>
          <p:spPr bwMode="auto">
            <a:xfrm>
              <a:off x="8028384" y="3075806"/>
              <a:ext cx="8298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d.50</a:t>
              </a:r>
            </a:p>
          </p:txBody>
        </p:sp>
        <p:sp>
          <p:nvSpPr>
            <p:cNvPr id="20" name="TextBox 42"/>
            <p:cNvSpPr txBox="1">
              <a:spLocks noChangeArrowheads="1"/>
            </p:cNvSpPr>
            <p:nvPr/>
          </p:nvSpPr>
          <p:spPr bwMode="auto">
            <a:xfrm>
              <a:off x="4932040" y="2067694"/>
              <a:ext cx="93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n-CA" altLang="en-US" sz="1600" dirty="0"/>
                <a:t>MI @40y</a:t>
              </a:r>
            </a:p>
            <a:p>
              <a:pPr algn="r" eaLnBrk="1" hangingPunct="1">
                <a:spcBef>
                  <a:spcPct val="0"/>
                </a:spcBef>
                <a:buFontTx/>
                <a:buNone/>
              </a:pPr>
              <a:r>
                <a:rPr lang="en-CA" altLang="en-US" sz="1600" dirty="0" err="1"/>
                <a:t>CoD:MI</a:t>
              </a:r>
              <a:endParaRPr lang="en-CA" altLang="en-US" sz="1600" dirty="0"/>
            </a:p>
          </p:txBody>
        </p:sp>
        <p:sp>
          <p:nvSpPr>
            <p:cNvPr id="21" name="TextBox 42"/>
            <p:cNvSpPr txBox="1">
              <a:spLocks noChangeArrowheads="1"/>
            </p:cNvSpPr>
            <p:nvPr/>
          </p:nvSpPr>
          <p:spPr bwMode="auto">
            <a:xfrm>
              <a:off x="7110642" y="1939680"/>
              <a:ext cx="701718"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HTN</a:t>
              </a:r>
            </a:p>
            <a:p>
              <a:pPr eaLnBrk="1" hangingPunct="1">
                <a:spcBef>
                  <a:spcPct val="0"/>
                </a:spcBef>
                <a:buFontTx/>
                <a:buNone/>
              </a:pPr>
              <a:r>
                <a:rPr lang="en-CA" altLang="en-US" sz="1600" dirty="0"/>
                <a:t>IDDM</a:t>
              </a:r>
            </a:p>
          </p:txBody>
        </p:sp>
        <p:sp>
          <p:nvSpPr>
            <p:cNvPr id="22" name="TextBox 42"/>
            <p:cNvSpPr txBox="1">
              <a:spLocks noChangeArrowheads="1"/>
            </p:cNvSpPr>
            <p:nvPr/>
          </p:nvSpPr>
          <p:spPr bwMode="auto">
            <a:xfrm>
              <a:off x="7990663" y="3579862"/>
              <a:ext cx="43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n-CA" altLang="en-US" sz="1600" dirty="0"/>
                <a:t>MI</a:t>
              </a:r>
            </a:p>
          </p:txBody>
        </p:sp>
        <p:sp>
          <p:nvSpPr>
            <p:cNvPr id="23" name="Line 33"/>
            <p:cNvSpPr>
              <a:spLocks noChangeShapeType="1"/>
            </p:cNvSpPr>
            <p:nvPr/>
          </p:nvSpPr>
          <p:spPr bwMode="auto">
            <a:xfrm>
              <a:off x="4436936" y="2715766"/>
              <a:ext cx="0" cy="50400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24" name="Line 33"/>
            <p:cNvSpPr>
              <a:spLocks noChangeShapeType="1"/>
            </p:cNvSpPr>
            <p:nvPr/>
          </p:nvSpPr>
          <p:spPr bwMode="auto">
            <a:xfrm>
              <a:off x="7830209" y="2726437"/>
              <a:ext cx="0" cy="43200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31" name="Oval 24"/>
            <p:cNvSpPr>
              <a:spLocks noChangeArrowheads="1"/>
            </p:cNvSpPr>
            <p:nvPr/>
          </p:nvSpPr>
          <p:spPr bwMode="auto">
            <a:xfrm>
              <a:off x="6228240" y="4620560"/>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3" name="Rectangle 9"/>
            <p:cNvSpPr>
              <a:spLocks noChangeArrowheads="1"/>
            </p:cNvSpPr>
            <p:nvPr/>
          </p:nvSpPr>
          <p:spPr bwMode="auto">
            <a:xfrm>
              <a:off x="7250507" y="4620560"/>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4" name="Oval 24"/>
            <p:cNvSpPr>
              <a:spLocks noChangeArrowheads="1"/>
            </p:cNvSpPr>
            <p:nvPr/>
          </p:nvSpPr>
          <p:spPr bwMode="auto">
            <a:xfrm>
              <a:off x="7945218" y="4620560"/>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5" name="Line 20"/>
            <p:cNvSpPr>
              <a:spLocks noChangeShapeType="1"/>
            </p:cNvSpPr>
            <p:nvPr/>
          </p:nvSpPr>
          <p:spPr bwMode="auto">
            <a:xfrm flipV="1">
              <a:off x="7438728" y="4177977"/>
              <a:ext cx="756000" cy="326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37" name="Line 33"/>
            <p:cNvSpPr>
              <a:spLocks noChangeShapeType="1"/>
            </p:cNvSpPr>
            <p:nvPr/>
          </p:nvSpPr>
          <p:spPr bwMode="auto">
            <a:xfrm flipH="1">
              <a:off x="8186610" y="4182792"/>
              <a:ext cx="10607" cy="437768"/>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38" name="Line 33"/>
            <p:cNvSpPr>
              <a:spLocks noChangeShapeType="1"/>
            </p:cNvSpPr>
            <p:nvPr/>
          </p:nvSpPr>
          <p:spPr bwMode="auto">
            <a:xfrm>
              <a:off x="7452320" y="4182792"/>
              <a:ext cx="0" cy="437768"/>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39" name="TextBox 38"/>
            <p:cNvSpPr txBox="1"/>
            <p:nvPr/>
          </p:nvSpPr>
          <p:spPr>
            <a:xfrm>
              <a:off x="6300248" y="4587974"/>
              <a:ext cx="504000" cy="378000"/>
            </a:xfrm>
            <a:prstGeom prst="rect">
              <a:avLst/>
            </a:prstGeom>
            <a:noFill/>
          </p:spPr>
          <p:txBody>
            <a:bodyPr wrap="square" rtlCol="0">
              <a:spAutoFit/>
            </a:bodyPr>
            <a:lstStyle/>
            <a:p>
              <a:r>
                <a:rPr lang="en-US" sz="2400" dirty="0"/>
                <a:t>3</a:t>
              </a:r>
            </a:p>
          </p:txBody>
        </p:sp>
        <p:sp>
          <p:nvSpPr>
            <p:cNvPr id="40" name="TextBox 39"/>
            <p:cNvSpPr txBox="1"/>
            <p:nvPr/>
          </p:nvSpPr>
          <p:spPr>
            <a:xfrm>
              <a:off x="7308304" y="4587974"/>
              <a:ext cx="504056" cy="461665"/>
            </a:xfrm>
            <a:prstGeom prst="rect">
              <a:avLst/>
            </a:prstGeom>
            <a:noFill/>
          </p:spPr>
          <p:txBody>
            <a:bodyPr wrap="square" rtlCol="0">
              <a:spAutoFit/>
            </a:bodyPr>
            <a:lstStyle/>
            <a:p>
              <a:r>
                <a:rPr lang="en-US" sz="2400" dirty="0"/>
                <a:t>2</a:t>
              </a:r>
            </a:p>
          </p:txBody>
        </p:sp>
        <p:cxnSp>
          <p:nvCxnSpPr>
            <p:cNvPr id="41" name="Straight Connector 40"/>
            <p:cNvCxnSpPr/>
            <p:nvPr/>
          </p:nvCxnSpPr>
          <p:spPr>
            <a:xfrm flipV="1">
              <a:off x="7378547" y="3003798"/>
              <a:ext cx="859478" cy="670369"/>
            </a:xfrm>
            <a:prstGeom prst="line">
              <a:avLst/>
            </a:prstGeom>
          </p:spPr>
          <p:style>
            <a:lnRef idx="1">
              <a:schemeClr val="dk1"/>
            </a:lnRef>
            <a:fillRef idx="0">
              <a:schemeClr val="dk1"/>
            </a:fillRef>
            <a:effectRef idx="0">
              <a:schemeClr val="dk1"/>
            </a:effectRef>
            <a:fontRef idx="minor">
              <a:schemeClr val="tx1"/>
            </a:fontRef>
          </p:style>
        </p:cxnSp>
        <p:sp>
          <p:nvSpPr>
            <p:cNvPr id="42" name="TextBox 42"/>
            <p:cNvSpPr txBox="1">
              <a:spLocks noChangeArrowheads="1"/>
            </p:cNvSpPr>
            <p:nvPr/>
          </p:nvSpPr>
          <p:spPr bwMode="auto">
            <a:xfrm>
              <a:off x="4632992" y="3507854"/>
              <a:ext cx="7315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Evan</a:t>
              </a:r>
            </a:p>
          </p:txBody>
        </p:sp>
        <p:sp>
          <p:nvSpPr>
            <p:cNvPr id="43" name="Rectangle 42"/>
            <p:cNvSpPr/>
            <p:nvPr/>
          </p:nvSpPr>
          <p:spPr>
            <a:xfrm>
              <a:off x="4728157" y="3740298"/>
              <a:ext cx="1428019" cy="338554"/>
            </a:xfrm>
            <a:prstGeom prst="rect">
              <a:avLst/>
            </a:prstGeom>
          </p:spPr>
          <p:txBody>
            <a:bodyPr wrap="none">
              <a:spAutoFit/>
            </a:bodyPr>
            <a:lstStyle/>
            <a:p>
              <a:pPr algn="r"/>
              <a:r>
                <a:rPr lang="en-CA" altLang="en-US" sz="1600" dirty="0"/>
                <a:t>hyperlipidemia</a:t>
              </a:r>
            </a:p>
          </p:txBody>
        </p:sp>
        <p:cxnSp>
          <p:nvCxnSpPr>
            <p:cNvPr id="44" name="Straight Connector 43"/>
            <p:cNvCxnSpPr/>
            <p:nvPr/>
          </p:nvCxnSpPr>
          <p:spPr>
            <a:xfrm flipV="1">
              <a:off x="4960193" y="1625820"/>
              <a:ext cx="859478" cy="670369"/>
            </a:xfrm>
            <a:prstGeom prst="line">
              <a:avLst/>
            </a:prstGeom>
          </p:spPr>
          <p:style>
            <a:lnRef idx="1">
              <a:schemeClr val="dk1"/>
            </a:lnRef>
            <a:fillRef idx="0">
              <a:schemeClr val="dk1"/>
            </a:fillRef>
            <a:effectRef idx="0">
              <a:schemeClr val="dk1"/>
            </a:effectRef>
            <a:fontRef idx="minor">
              <a:schemeClr val="tx1"/>
            </a:fontRef>
          </p:style>
        </p:cxnSp>
        <p:sp>
          <p:nvSpPr>
            <p:cNvPr id="47" name="Line 33"/>
            <p:cNvSpPr>
              <a:spLocks noChangeShapeType="1"/>
            </p:cNvSpPr>
            <p:nvPr/>
          </p:nvSpPr>
          <p:spPr bwMode="auto">
            <a:xfrm>
              <a:off x="7812360" y="3566587"/>
              <a:ext cx="0" cy="61200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48" name="Line 33"/>
            <p:cNvSpPr>
              <a:spLocks noChangeShapeType="1"/>
            </p:cNvSpPr>
            <p:nvPr/>
          </p:nvSpPr>
          <p:spPr bwMode="auto">
            <a:xfrm>
              <a:off x="6516216" y="2715766"/>
              <a:ext cx="0" cy="43200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49" name="Rectangle 9"/>
            <p:cNvSpPr>
              <a:spLocks noChangeArrowheads="1"/>
            </p:cNvSpPr>
            <p:nvPr/>
          </p:nvSpPr>
          <p:spPr bwMode="auto">
            <a:xfrm>
              <a:off x="3870715" y="4686645"/>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50" name="Oval 24"/>
            <p:cNvSpPr>
              <a:spLocks noChangeArrowheads="1"/>
            </p:cNvSpPr>
            <p:nvPr/>
          </p:nvSpPr>
          <p:spPr bwMode="auto">
            <a:xfrm>
              <a:off x="4565426" y="4686645"/>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51" name="Line 20"/>
            <p:cNvSpPr>
              <a:spLocks noChangeShapeType="1"/>
            </p:cNvSpPr>
            <p:nvPr/>
          </p:nvSpPr>
          <p:spPr bwMode="auto">
            <a:xfrm flipV="1">
              <a:off x="4058936" y="4244062"/>
              <a:ext cx="756000" cy="326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52" name="Line 33"/>
            <p:cNvSpPr>
              <a:spLocks noChangeShapeType="1"/>
            </p:cNvSpPr>
            <p:nvPr/>
          </p:nvSpPr>
          <p:spPr bwMode="auto">
            <a:xfrm flipH="1">
              <a:off x="4806818" y="4248877"/>
              <a:ext cx="10607" cy="437768"/>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53" name="Line 33"/>
            <p:cNvSpPr>
              <a:spLocks noChangeShapeType="1"/>
            </p:cNvSpPr>
            <p:nvPr/>
          </p:nvSpPr>
          <p:spPr bwMode="auto">
            <a:xfrm>
              <a:off x="4072528" y="4248877"/>
              <a:ext cx="0" cy="437768"/>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54" name="Line 33"/>
            <p:cNvSpPr>
              <a:spLocks noChangeShapeType="1"/>
            </p:cNvSpPr>
            <p:nvPr/>
          </p:nvSpPr>
          <p:spPr bwMode="auto">
            <a:xfrm>
              <a:off x="4432568" y="3651870"/>
              <a:ext cx="0" cy="57600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55" name="Line 33"/>
            <p:cNvSpPr>
              <a:spLocks noChangeShapeType="1"/>
            </p:cNvSpPr>
            <p:nvPr/>
          </p:nvSpPr>
          <p:spPr bwMode="auto">
            <a:xfrm>
              <a:off x="6203956" y="1997999"/>
              <a:ext cx="24284" cy="717767"/>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grpSp>
      <p:pic>
        <p:nvPicPr>
          <p:cNvPr id="57" name="Picture 4" descr="https://tse1.mm.bing.net/th?&amp;id=OIP.Mfa2ce8cd4256dd156df1f97c13d42586H0&amp;w=300&amp;h=300&amp;c=0&amp;pid=1.9&amp;rs=0&amp;p=0&amp;r=0"/>
          <p:cNvPicPr>
            <a:picLocks noChangeAspect="1" noChangeArrowheads="1"/>
          </p:cNvPicPr>
          <p:nvPr/>
        </p:nvPicPr>
        <p:blipFill>
          <a:blip r:embed="rId3">
            <a:extLst>
              <a:ext uri="{28A0092B-C50C-407E-A947-70E740481C1C}">
                <a14:useLocalDpi xmlns:a14="http://schemas.microsoft.com/office/drawing/2010/main" val="0"/>
              </a:ext>
            </a:extLst>
          </a:blip>
          <a:srcRect l="34459" r="31084"/>
          <a:stretch>
            <a:fillRect/>
          </a:stretch>
        </p:blipFill>
        <p:spPr bwMode="auto">
          <a:xfrm>
            <a:off x="25139" y="3795886"/>
            <a:ext cx="514413" cy="1347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0153" y="3256278"/>
            <a:ext cx="348088" cy="26106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5868" y="2094660"/>
            <a:ext cx="348088" cy="26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50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p:cNvSpPr>
            <a:spLocks noGrp="1"/>
          </p:cNvSpPr>
          <p:nvPr>
            <p:ph type="title"/>
          </p:nvPr>
        </p:nvSpPr>
        <p:spPr>
          <a:xfrm>
            <a:off x="457200" y="-20538"/>
            <a:ext cx="8229600" cy="857250"/>
          </a:xfrm>
        </p:spPr>
        <p:txBody>
          <a:bodyPr/>
          <a:lstStyle/>
          <a:p>
            <a:r>
              <a:rPr lang="en-CA" sz="4000" dirty="0"/>
              <a:t>Case 5: Adult</a:t>
            </a:r>
          </a:p>
        </p:txBody>
      </p:sp>
      <p:grpSp>
        <p:nvGrpSpPr>
          <p:cNvPr id="56" name="Group 55"/>
          <p:cNvGrpSpPr/>
          <p:nvPr/>
        </p:nvGrpSpPr>
        <p:grpSpPr>
          <a:xfrm>
            <a:off x="3662928" y="1419622"/>
            <a:ext cx="5195313" cy="3645023"/>
            <a:chOff x="3662928" y="1419622"/>
            <a:chExt cx="5195313" cy="3645023"/>
          </a:xfrm>
        </p:grpSpPr>
        <p:cxnSp>
          <p:nvCxnSpPr>
            <p:cNvPr id="5" name="Straight Arrow Connector 4"/>
            <p:cNvCxnSpPr/>
            <p:nvPr/>
          </p:nvCxnSpPr>
          <p:spPr bwMode="auto">
            <a:xfrm flipV="1">
              <a:off x="3662928" y="3723878"/>
              <a:ext cx="405016" cy="27046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 name="Rectangle 21"/>
            <p:cNvSpPr>
              <a:spLocks noChangeArrowheads="1"/>
            </p:cNvSpPr>
            <p:nvPr/>
          </p:nvSpPr>
          <p:spPr bwMode="auto">
            <a:xfrm>
              <a:off x="7542233" y="3180044"/>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7" name="Line 33"/>
            <p:cNvSpPr>
              <a:spLocks noChangeShapeType="1"/>
            </p:cNvSpPr>
            <p:nvPr/>
          </p:nvSpPr>
          <p:spPr bwMode="auto">
            <a:xfrm>
              <a:off x="6444208" y="3566587"/>
              <a:ext cx="0" cy="1021387"/>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8" name="Line 20"/>
            <p:cNvSpPr>
              <a:spLocks noChangeShapeType="1"/>
            </p:cNvSpPr>
            <p:nvPr/>
          </p:nvSpPr>
          <p:spPr bwMode="auto">
            <a:xfrm>
              <a:off x="4432568" y="2701890"/>
              <a:ext cx="3397640" cy="13877"/>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9" name="Rectangle 9"/>
            <p:cNvSpPr>
              <a:spLocks noChangeArrowheads="1"/>
            </p:cNvSpPr>
            <p:nvPr/>
          </p:nvSpPr>
          <p:spPr bwMode="auto">
            <a:xfrm>
              <a:off x="5171599" y="1709005"/>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0" name="Oval 24"/>
            <p:cNvSpPr>
              <a:spLocks noChangeArrowheads="1"/>
            </p:cNvSpPr>
            <p:nvPr/>
          </p:nvSpPr>
          <p:spPr bwMode="auto">
            <a:xfrm>
              <a:off x="6611759" y="1709005"/>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1" name="Line 34"/>
            <p:cNvSpPr>
              <a:spLocks noChangeShapeType="1"/>
            </p:cNvSpPr>
            <p:nvPr/>
          </p:nvSpPr>
          <p:spPr bwMode="auto">
            <a:xfrm>
              <a:off x="5664696" y="1975311"/>
              <a:ext cx="923307"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13" name="TextBox 41"/>
            <p:cNvSpPr txBox="1">
              <a:spLocks noChangeArrowheads="1"/>
            </p:cNvSpPr>
            <p:nvPr/>
          </p:nvSpPr>
          <p:spPr bwMode="auto">
            <a:xfrm>
              <a:off x="7078102" y="1491631"/>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74</a:t>
              </a:r>
            </a:p>
          </p:txBody>
        </p:sp>
        <p:sp>
          <p:nvSpPr>
            <p:cNvPr id="14" name="TextBox 41"/>
            <p:cNvSpPr txBox="1">
              <a:spLocks noChangeArrowheads="1"/>
            </p:cNvSpPr>
            <p:nvPr/>
          </p:nvSpPr>
          <p:spPr bwMode="auto">
            <a:xfrm>
              <a:off x="5637885" y="1419622"/>
              <a:ext cx="6400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d.65</a:t>
              </a:r>
            </a:p>
          </p:txBody>
        </p:sp>
        <p:sp>
          <p:nvSpPr>
            <p:cNvPr id="15" name="Rectangle 9"/>
            <p:cNvSpPr>
              <a:spLocks noChangeArrowheads="1"/>
            </p:cNvSpPr>
            <p:nvPr/>
          </p:nvSpPr>
          <p:spPr bwMode="auto">
            <a:xfrm>
              <a:off x="4186647" y="3219822"/>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6" name="Oval 24"/>
            <p:cNvSpPr>
              <a:spLocks noChangeArrowheads="1"/>
            </p:cNvSpPr>
            <p:nvPr/>
          </p:nvSpPr>
          <p:spPr bwMode="auto">
            <a:xfrm>
              <a:off x="6228240" y="3180044"/>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7" name="TextBox 41"/>
            <p:cNvSpPr txBox="1">
              <a:spLocks noChangeArrowheads="1"/>
            </p:cNvSpPr>
            <p:nvPr/>
          </p:nvSpPr>
          <p:spPr bwMode="auto">
            <a:xfrm>
              <a:off x="4606295" y="2953276"/>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40</a:t>
              </a:r>
            </a:p>
          </p:txBody>
        </p:sp>
        <p:sp>
          <p:nvSpPr>
            <p:cNvPr id="18" name="TextBox 41"/>
            <p:cNvSpPr txBox="1">
              <a:spLocks noChangeArrowheads="1"/>
            </p:cNvSpPr>
            <p:nvPr/>
          </p:nvSpPr>
          <p:spPr bwMode="auto">
            <a:xfrm>
              <a:off x="6660232" y="3025284"/>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42</a:t>
              </a:r>
            </a:p>
          </p:txBody>
        </p:sp>
        <p:sp>
          <p:nvSpPr>
            <p:cNvPr id="19" name="TextBox 41"/>
            <p:cNvSpPr txBox="1">
              <a:spLocks noChangeArrowheads="1"/>
            </p:cNvSpPr>
            <p:nvPr/>
          </p:nvSpPr>
          <p:spPr bwMode="auto">
            <a:xfrm>
              <a:off x="8028384" y="3075806"/>
              <a:ext cx="8298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d.50</a:t>
              </a:r>
            </a:p>
          </p:txBody>
        </p:sp>
        <p:sp>
          <p:nvSpPr>
            <p:cNvPr id="20" name="TextBox 42"/>
            <p:cNvSpPr txBox="1">
              <a:spLocks noChangeArrowheads="1"/>
            </p:cNvSpPr>
            <p:nvPr/>
          </p:nvSpPr>
          <p:spPr bwMode="auto">
            <a:xfrm>
              <a:off x="4932040" y="2067694"/>
              <a:ext cx="93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n-CA" altLang="en-US" sz="1600" dirty="0"/>
                <a:t>MI @40y</a:t>
              </a:r>
            </a:p>
            <a:p>
              <a:pPr algn="r" eaLnBrk="1" hangingPunct="1">
                <a:spcBef>
                  <a:spcPct val="0"/>
                </a:spcBef>
                <a:buFontTx/>
                <a:buNone/>
              </a:pPr>
              <a:r>
                <a:rPr lang="en-CA" altLang="en-US" sz="1600" dirty="0" err="1"/>
                <a:t>CoD:MI</a:t>
              </a:r>
              <a:endParaRPr lang="en-CA" altLang="en-US" sz="1600" dirty="0"/>
            </a:p>
          </p:txBody>
        </p:sp>
        <p:sp>
          <p:nvSpPr>
            <p:cNvPr id="21" name="TextBox 42"/>
            <p:cNvSpPr txBox="1">
              <a:spLocks noChangeArrowheads="1"/>
            </p:cNvSpPr>
            <p:nvPr/>
          </p:nvSpPr>
          <p:spPr bwMode="auto">
            <a:xfrm>
              <a:off x="7110642" y="1939680"/>
              <a:ext cx="701718"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HTN</a:t>
              </a:r>
            </a:p>
            <a:p>
              <a:pPr eaLnBrk="1" hangingPunct="1">
                <a:spcBef>
                  <a:spcPct val="0"/>
                </a:spcBef>
                <a:buFontTx/>
                <a:buNone/>
              </a:pPr>
              <a:r>
                <a:rPr lang="en-CA" altLang="en-US" sz="1600" dirty="0"/>
                <a:t>IDDM</a:t>
              </a:r>
            </a:p>
          </p:txBody>
        </p:sp>
        <p:sp>
          <p:nvSpPr>
            <p:cNvPr id="22" name="TextBox 42"/>
            <p:cNvSpPr txBox="1">
              <a:spLocks noChangeArrowheads="1"/>
            </p:cNvSpPr>
            <p:nvPr/>
          </p:nvSpPr>
          <p:spPr bwMode="auto">
            <a:xfrm>
              <a:off x="7990663" y="3579862"/>
              <a:ext cx="43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n-CA" altLang="en-US" sz="1600" dirty="0"/>
                <a:t>MI</a:t>
              </a:r>
            </a:p>
          </p:txBody>
        </p:sp>
        <p:sp>
          <p:nvSpPr>
            <p:cNvPr id="23" name="Line 33"/>
            <p:cNvSpPr>
              <a:spLocks noChangeShapeType="1"/>
            </p:cNvSpPr>
            <p:nvPr/>
          </p:nvSpPr>
          <p:spPr bwMode="auto">
            <a:xfrm>
              <a:off x="4436936" y="2715766"/>
              <a:ext cx="0" cy="50400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24" name="Line 33"/>
            <p:cNvSpPr>
              <a:spLocks noChangeShapeType="1"/>
            </p:cNvSpPr>
            <p:nvPr/>
          </p:nvSpPr>
          <p:spPr bwMode="auto">
            <a:xfrm>
              <a:off x="7830209" y="2726437"/>
              <a:ext cx="0" cy="43200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31" name="Oval 24"/>
            <p:cNvSpPr>
              <a:spLocks noChangeArrowheads="1"/>
            </p:cNvSpPr>
            <p:nvPr/>
          </p:nvSpPr>
          <p:spPr bwMode="auto">
            <a:xfrm>
              <a:off x="6228240" y="4620560"/>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3" name="Rectangle 9"/>
            <p:cNvSpPr>
              <a:spLocks noChangeArrowheads="1"/>
            </p:cNvSpPr>
            <p:nvPr/>
          </p:nvSpPr>
          <p:spPr bwMode="auto">
            <a:xfrm>
              <a:off x="7250507" y="4620560"/>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4" name="Oval 24"/>
            <p:cNvSpPr>
              <a:spLocks noChangeArrowheads="1"/>
            </p:cNvSpPr>
            <p:nvPr/>
          </p:nvSpPr>
          <p:spPr bwMode="auto">
            <a:xfrm>
              <a:off x="7945218" y="4620560"/>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5" name="Line 20"/>
            <p:cNvSpPr>
              <a:spLocks noChangeShapeType="1"/>
            </p:cNvSpPr>
            <p:nvPr/>
          </p:nvSpPr>
          <p:spPr bwMode="auto">
            <a:xfrm flipV="1">
              <a:off x="7438728" y="4177977"/>
              <a:ext cx="756000" cy="326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37" name="Line 33"/>
            <p:cNvSpPr>
              <a:spLocks noChangeShapeType="1"/>
            </p:cNvSpPr>
            <p:nvPr/>
          </p:nvSpPr>
          <p:spPr bwMode="auto">
            <a:xfrm flipH="1">
              <a:off x="8186610" y="4182792"/>
              <a:ext cx="10607" cy="437768"/>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38" name="Line 33"/>
            <p:cNvSpPr>
              <a:spLocks noChangeShapeType="1"/>
            </p:cNvSpPr>
            <p:nvPr/>
          </p:nvSpPr>
          <p:spPr bwMode="auto">
            <a:xfrm>
              <a:off x="7452320" y="4182792"/>
              <a:ext cx="0" cy="437768"/>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39" name="TextBox 38"/>
            <p:cNvSpPr txBox="1"/>
            <p:nvPr/>
          </p:nvSpPr>
          <p:spPr>
            <a:xfrm>
              <a:off x="6300248" y="4587974"/>
              <a:ext cx="504000" cy="378000"/>
            </a:xfrm>
            <a:prstGeom prst="rect">
              <a:avLst/>
            </a:prstGeom>
            <a:noFill/>
          </p:spPr>
          <p:txBody>
            <a:bodyPr wrap="square" rtlCol="0">
              <a:spAutoFit/>
            </a:bodyPr>
            <a:lstStyle/>
            <a:p>
              <a:r>
                <a:rPr lang="en-US" sz="2400" dirty="0"/>
                <a:t>3</a:t>
              </a:r>
            </a:p>
          </p:txBody>
        </p:sp>
        <p:sp>
          <p:nvSpPr>
            <p:cNvPr id="40" name="TextBox 39"/>
            <p:cNvSpPr txBox="1"/>
            <p:nvPr/>
          </p:nvSpPr>
          <p:spPr>
            <a:xfrm>
              <a:off x="7308304" y="4587974"/>
              <a:ext cx="504056" cy="461665"/>
            </a:xfrm>
            <a:prstGeom prst="rect">
              <a:avLst/>
            </a:prstGeom>
            <a:noFill/>
          </p:spPr>
          <p:txBody>
            <a:bodyPr wrap="square" rtlCol="0">
              <a:spAutoFit/>
            </a:bodyPr>
            <a:lstStyle/>
            <a:p>
              <a:r>
                <a:rPr lang="en-US" sz="2400" dirty="0"/>
                <a:t>2</a:t>
              </a:r>
            </a:p>
          </p:txBody>
        </p:sp>
        <p:cxnSp>
          <p:nvCxnSpPr>
            <p:cNvPr id="41" name="Straight Connector 40"/>
            <p:cNvCxnSpPr/>
            <p:nvPr/>
          </p:nvCxnSpPr>
          <p:spPr>
            <a:xfrm flipV="1">
              <a:off x="7378547" y="3003798"/>
              <a:ext cx="859478" cy="670369"/>
            </a:xfrm>
            <a:prstGeom prst="line">
              <a:avLst/>
            </a:prstGeom>
          </p:spPr>
          <p:style>
            <a:lnRef idx="1">
              <a:schemeClr val="dk1"/>
            </a:lnRef>
            <a:fillRef idx="0">
              <a:schemeClr val="dk1"/>
            </a:fillRef>
            <a:effectRef idx="0">
              <a:schemeClr val="dk1"/>
            </a:effectRef>
            <a:fontRef idx="minor">
              <a:schemeClr val="tx1"/>
            </a:fontRef>
          </p:style>
        </p:cxnSp>
        <p:sp>
          <p:nvSpPr>
            <p:cNvPr id="42" name="TextBox 42"/>
            <p:cNvSpPr txBox="1">
              <a:spLocks noChangeArrowheads="1"/>
            </p:cNvSpPr>
            <p:nvPr/>
          </p:nvSpPr>
          <p:spPr bwMode="auto">
            <a:xfrm>
              <a:off x="4632992" y="3507854"/>
              <a:ext cx="7315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Evan</a:t>
              </a:r>
            </a:p>
          </p:txBody>
        </p:sp>
        <p:sp>
          <p:nvSpPr>
            <p:cNvPr id="43" name="Rectangle 42"/>
            <p:cNvSpPr/>
            <p:nvPr/>
          </p:nvSpPr>
          <p:spPr>
            <a:xfrm>
              <a:off x="4728157" y="3740298"/>
              <a:ext cx="1428019" cy="338554"/>
            </a:xfrm>
            <a:prstGeom prst="rect">
              <a:avLst/>
            </a:prstGeom>
          </p:spPr>
          <p:txBody>
            <a:bodyPr wrap="none">
              <a:spAutoFit/>
            </a:bodyPr>
            <a:lstStyle/>
            <a:p>
              <a:pPr algn="r"/>
              <a:r>
                <a:rPr lang="en-CA" altLang="en-US" sz="1600" dirty="0"/>
                <a:t>hyperlipidemia</a:t>
              </a:r>
            </a:p>
          </p:txBody>
        </p:sp>
        <p:cxnSp>
          <p:nvCxnSpPr>
            <p:cNvPr id="44" name="Straight Connector 43"/>
            <p:cNvCxnSpPr/>
            <p:nvPr/>
          </p:nvCxnSpPr>
          <p:spPr>
            <a:xfrm flipV="1">
              <a:off x="4960193" y="1625820"/>
              <a:ext cx="859478" cy="670369"/>
            </a:xfrm>
            <a:prstGeom prst="line">
              <a:avLst/>
            </a:prstGeom>
          </p:spPr>
          <p:style>
            <a:lnRef idx="1">
              <a:schemeClr val="dk1"/>
            </a:lnRef>
            <a:fillRef idx="0">
              <a:schemeClr val="dk1"/>
            </a:fillRef>
            <a:effectRef idx="0">
              <a:schemeClr val="dk1"/>
            </a:effectRef>
            <a:fontRef idx="minor">
              <a:schemeClr val="tx1"/>
            </a:fontRef>
          </p:style>
        </p:cxnSp>
        <p:sp>
          <p:nvSpPr>
            <p:cNvPr id="47" name="Line 33"/>
            <p:cNvSpPr>
              <a:spLocks noChangeShapeType="1"/>
            </p:cNvSpPr>
            <p:nvPr/>
          </p:nvSpPr>
          <p:spPr bwMode="auto">
            <a:xfrm>
              <a:off x="7812360" y="3566587"/>
              <a:ext cx="0" cy="61200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48" name="Line 33"/>
            <p:cNvSpPr>
              <a:spLocks noChangeShapeType="1"/>
            </p:cNvSpPr>
            <p:nvPr/>
          </p:nvSpPr>
          <p:spPr bwMode="auto">
            <a:xfrm>
              <a:off x="6516216" y="2715766"/>
              <a:ext cx="0" cy="43200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49" name="Rectangle 9"/>
            <p:cNvSpPr>
              <a:spLocks noChangeArrowheads="1"/>
            </p:cNvSpPr>
            <p:nvPr/>
          </p:nvSpPr>
          <p:spPr bwMode="auto">
            <a:xfrm>
              <a:off x="3870715" y="4686645"/>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50" name="Oval 24"/>
            <p:cNvSpPr>
              <a:spLocks noChangeArrowheads="1"/>
            </p:cNvSpPr>
            <p:nvPr/>
          </p:nvSpPr>
          <p:spPr bwMode="auto">
            <a:xfrm>
              <a:off x="4565426" y="4686645"/>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51" name="Line 20"/>
            <p:cNvSpPr>
              <a:spLocks noChangeShapeType="1"/>
            </p:cNvSpPr>
            <p:nvPr/>
          </p:nvSpPr>
          <p:spPr bwMode="auto">
            <a:xfrm flipV="1">
              <a:off x="4058936" y="4244062"/>
              <a:ext cx="756000" cy="326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52" name="Line 33"/>
            <p:cNvSpPr>
              <a:spLocks noChangeShapeType="1"/>
            </p:cNvSpPr>
            <p:nvPr/>
          </p:nvSpPr>
          <p:spPr bwMode="auto">
            <a:xfrm flipH="1">
              <a:off x="4806818" y="4248877"/>
              <a:ext cx="10607" cy="437768"/>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53" name="Line 33"/>
            <p:cNvSpPr>
              <a:spLocks noChangeShapeType="1"/>
            </p:cNvSpPr>
            <p:nvPr/>
          </p:nvSpPr>
          <p:spPr bwMode="auto">
            <a:xfrm>
              <a:off x="4072528" y="4248877"/>
              <a:ext cx="0" cy="437768"/>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54" name="Line 33"/>
            <p:cNvSpPr>
              <a:spLocks noChangeShapeType="1"/>
            </p:cNvSpPr>
            <p:nvPr/>
          </p:nvSpPr>
          <p:spPr bwMode="auto">
            <a:xfrm>
              <a:off x="4432568" y="3651870"/>
              <a:ext cx="0" cy="57600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55" name="Line 33"/>
            <p:cNvSpPr>
              <a:spLocks noChangeShapeType="1"/>
            </p:cNvSpPr>
            <p:nvPr/>
          </p:nvSpPr>
          <p:spPr bwMode="auto">
            <a:xfrm>
              <a:off x="6203956" y="1997999"/>
              <a:ext cx="24284" cy="717767"/>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grpSp>
      <p:pic>
        <p:nvPicPr>
          <p:cNvPr id="57" name="Picture 4" descr="https://tse1.mm.bing.net/th?&amp;id=OIP.Mfa2ce8cd4256dd156df1f97c13d42586H0&amp;w=300&amp;h=300&amp;c=0&amp;pid=1.9&amp;rs=0&amp;p=0&amp;r=0"/>
          <p:cNvPicPr>
            <a:picLocks noChangeAspect="1" noChangeArrowheads="1"/>
          </p:cNvPicPr>
          <p:nvPr/>
        </p:nvPicPr>
        <p:blipFill>
          <a:blip r:embed="rId3">
            <a:extLst>
              <a:ext uri="{28A0092B-C50C-407E-A947-70E740481C1C}">
                <a14:useLocalDpi xmlns:a14="http://schemas.microsoft.com/office/drawing/2010/main" val="0"/>
              </a:ext>
            </a:extLst>
          </a:blip>
          <a:srcRect l="34459" r="31084"/>
          <a:stretch>
            <a:fillRect/>
          </a:stretch>
        </p:blipFill>
        <p:spPr bwMode="auto">
          <a:xfrm>
            <a:off x="25139" y="3795886"/>
            <a:ext cx="514413" cy="1347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0153" y="3256278"/>
            <a:ext cx="348088" cy="26106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5868" y="1698107"/>
            <a:ext cx="348088" cy="261066"/>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9"/>
          <p:cNvSpPr>
            <a:spLocks noChangeArrowheads="1"/>
          </p:cNvSpPr>
          <p:nvPr/>
        </p:nvSpPr>
        <p:spPr bwMode="auto">
          <a:xfrm>
            <a:off x="2730659" y="768795"/>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62" name="Oval 24"/>
          <p:cNvSpPr>
            <a:spLocks noChangeArrowheads="1"/>
          </p:cNvSpPr>
          <p:nvPr/>
        </p:nvSpPr>
        <p:spPr bwMode="auto">
          <a:xfrm>
            <a:off x="4170819" y="768795"/>
            <a:ext cx="504000" cy="378000"/>
          </a:xfrm>
          <a:prstGeom prst="ellipse">
            <a:avLst/>
          </a:prstGeom>
          <a:noFill/>
          <a:ln w="25400">
            <a:solidFill>
              <a:schemeClr val="tx1"/>
            </a:solidFill>
            <a:round/>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63" name="Line 34"/>
          <p:cNvSpPr>
            <a:spLocks noChangeShapeType="1"/>
          </p:cNvSpPr>
          <p:nvPr/>
        </p:nvSpPr>
        <p:spPr bwMode="auto">
          <a:xfrm>
            <a:off x="3223756" y="1035101"/>
            <a:ext cx="923307"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64" name="Oval 24"/>
          <p:cNvSpPr>
            <a:spLocks noChangeArrowheads="1"/>
          </p:cNvSpPr>
          <p:nvPr/>
        </p:nvSpPr>
        <p:spPr bwMode="auto">
          <a:xfrm>
            <a:off x="3505104" y="1833280"/>
            <a:ext cx="504000" cy="378000"/>
          </a:xfrm>
          <a:prstGeom prst="rect">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65" name="Rectangle 9"/>
          <p:cNvSpPr>
            <a:spLocks noChangeArrowheads="1"/>
          </p:cNvSpPr>
          <p:nvPr/>
        </p:nvSpPr>
        <p:spPr bwMode="auto">
          <a:xfrm>
            <a:off x="2128346" y="1817568"/>
            <a:ext cx="504000" cy="378000"/>
          </a:xfrm>
          <a:prstGeom prst="ellipse">
            <a:avLst/>
          </a:prstGeom>
          <a:noFill/>
          <a:ln w="25400">
            <a:solidFill>
              <a:schemeClr val="tx1"/>
            </a:solidFill>
            <a:miter lim="800000"/>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66" name="Straight Connector 65"/>
          <p:cNvCxnSpPr/>
          <p:nvPr/>
        </p:nvCxnSpPr>
        <p:spPr>
          <a:xfrm flipV="1">
            <a:off x="4100612" y="739695"/>
            <a:ext cx="615404" cy="463903"/>
          </a:xfrm>
          <a:prstGeom prst="line">
            <a:avLst/>
          </a:prstGeom>
        </p:spPr>
        <p:style>
          <a:lnRef idx="1">
            <a:schemeClr val="dk1"/>
          </a:lnRef>
          <a:fillRef idx="0">
            <a:schemeClr val="dk1"/>
          </a:fillRef>
          <a:effectRef idx="0">
            <a:schemeClr val="dk1"/>
          </a:effectRef>
          <a:fontRef idx="minor">
            <a:schemeClr val="tx1"/>
          </a:fontRef>
        </p:style>
      </p:cxnSp>
      <p:sp>
        <p:nvSpPr>
          <p:cNvPr id="67" name="Line 20"/>
          <p:cNvSpPr>
            <a:spLocks noChangeShapeType="1"/>
          </p:cNvSpPr>
          <p:nvPr/>
        </p:nvSpPr>
        <p:spPr bwMode="auto">
          <a:xfrm flipV="1">
            <a:off x="2378064" y="1510970"/>
            <a:ext cx="3060000" cy="18566"/>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68" name="Line 33"/>
          <p:cNvSpPr>
            <a:spLocks noChangeShapeType="1"/>
          </p:cNvSpPr>
          <p:nvPr/>
        </p:nvSpPr>
        <p:spPr bwMode="auto">
          <a:xfrm>
            <a:off x="2380346" y="1529593"/>
            <a:ext cx="0" cy="28800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70" name="Line 33"/>
          <p:cNvSpPr>
            <a:spLocks noChangeShapeType="1"/>
          </p:cNvSpPr>
          <p:nvPr/>
        </p:nvSpPr>
        <p:spPr bwMode="auto">
          <a:xfrm>
            <a:off x="3707903" y="1035101"/>
            <a:ext cx="25193" cy="813192"/>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71" name="TextBox 42"/>
          <p:cNvSpPr txBox="1">
            <a:spLocks noChangeArrowheads="1"/>
          </p:cNvSpPr>
          <p:nvPr/>
        </p:nvSpPr>
        <p:spPr bwMode="auto">
          <a:xfrm>
            <a:off x="4067944" y="1131590"/>
            <a:ext cx="12961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n-CA" altLang="en-US" sz="1600" dirty="0"/>
              <a:t>stroke @60s</a:t>
            </a:r>
          </a:p>
        </p:txBody>
      </p:sp>
      <p:sp>
        <p:nvSpPr>
          <p:cNvPr id="72" name="TextBox 41"/>
          <p:cNvSpPr txBox="1">
            <a:spLocks noChangeArrowheads="1"/>
          </p:cNvSpPr>
          <p:nvPr/>
        </p:nvSpPr>
        <p:spPr bwMode="auto">
          <a:xfrm>
            <a:off x="3191272" y="508291"/>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92</a:t>
            </a:r>
          </a:p>
        </p:txBody>
      </p:sp>
      <p:sp>
        <p:nvSpPr>
          <p:cNvPr id="73" name="TextBox 41"/>
          <p:cNvSpPr txBox="1">
            <a:spLocks noChangeArrowheads="1"/>
          </p:cNvSpPr>
          <p:nvPr/>
        </p:nvSpPr>
        <p:spPr bwMode="auto">
          <a:xfrm>
            <a:off x="2486040" y="1203598"/>
            <a:ext cx="100584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dementia</a:t>
            </a:r>
          </a:p>
        </p:txBody>
      </p:sp>
      <p:sp>
        <p:nvSpPr>
          <p:cNvPr id="74" name="TextBox 41"/>
          <p:cNvSpPr txBox="1">
            <a:spLocks noChangeArrowheads="1"/>
          </p:cNvSpPr>
          <p:nvPr/>
        </p:nvSpPr>
        <p:spPr bwMode="auto">
          <a:xfrm>
            <a:off x="4030175" y="1648291"/>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75</a:t>
            </a:r>
          </a:p>
        </p:txBody>
      </p:sp>
      <p:sp>
        <p:nvSpPr>
          <p:cNvPr id="75" name="Rectangle 9"/>
          <p:cNvSpPr>
            <a:spLocks noChangeArrowheads="1"/>
          </p:cNvSpPr>
          <p:nvPr/>
        </p:nvSpPr>
        <p:spPr bwMode="auto">
          <a:xfrm>
            <a:off x="2663698" y="3182315"/>
            <a:ext cx="504000" cy="504000"/>
          </a:xfrm>
          <a:prstGeom prst="ellipse">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6" name="Rectangle 9"/>
          <p:cNvSpPr>
            <a:spLocks noChangeArrowheads="1"/>
          </p:cNvSpPr>
          <p:nvPr/>
        </p:nvSpPr>
        <p:spPr bwMode="auto">
          <a:xfrm>
            <a:off x="1763744" y="3229125"/>
            <a:ext cx="504000" cy="378000"/>
          </a:xfrm>
          <a:prstGeom prst="rect">
            <a:avLst/>
          </a:prstGeom>
          <a:noFill/>
          <a:ln w="25400">
            <a:solidFill>
              <a:schemeClr val="tx1"/>
            </a:solidFill>
            <a:miter lim="800000"/>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7" name="TextBox 76"/>
          <p:cNvSpPr txBox="1"/>
          <p:nvPr/>
        </p:nvSpPr>
        <p:spPr>
          <a:xfrm>
            <a:off x="2771856" y="3219823"/>
            <a:ext cx="504000" cy="378000"/>
          </a:xfrm>
          <a:prstGeom prst="rect">
            <a:avLst/>
          </a:prstGeom>
          <a:noFill/>
        </p:spPr>
        <p:txBody>
          <a:bodyPr wrap="square" rtlCol="0">
            <a:spAutoFit/>
          </a:bodyPr>
          <a:lstStyle/>
          <a:p>
            <a:r>
              <a:rPr lang="en-US" sz="2400" dirty="0"/>
              <a:t>2</a:t>
            </a:r>
          </a:p>
        </p:txBody>
      </p:sp>
      <p:sp>
        <p:nvSpPr>
          <p:cNvPr id="78" name="TextBox 42"/>
          <p:cNvSpPr txBox="1">
            <a:spLocks noChangeArrowheads="1"/>
          </p:cNvSpPr>
          <p:nvPr/>
        </p:nvSpPr>
        <p:spPr bwMode="auto">
          <a:xfrm>
            <a:off x="2292760" y="2139702"/>
            <a:ext cx="11271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n-CA" altLang="en-US" sz="1600" dirty="0"/>
              <a:t>MI @60s</a:t>
            </a:r>
          </a:p>
        </p:txBody>
      </p:sp>
      <p:cxnSp>
        <p:nvCxnSpPr>
          <p:cNvPr id="79" name="Straight Connector 78"/>
          <p:cNvCxnSpPr/>
          <p:nvPr/>
        </p:nvCxnSpPr>
        <p:spPr>
          <a:xfrm flipV="1">
            <a:off x="2056338" y="1758644"/>
            <a:ext cx="643454" cy="537545"/>
          </a:xfrm>
          <a:prstGeom prst="line">
            <a:avLst/>
          </a:prstGeom>
        </p:spPr>
        <p:style>
          <a:lnRef idx="1">
            <a:schemeClr val="dk1"/>
          </a:lnRef>
          <a:fillRef idx="0">
            <a:schemeClr val="dk1"/>
          </a:fillRef>
          <a:effectRef idx="0">
            <a:schemeClr val="dk1"/>
          </a:effectRef>
          <a:fontRef idx="minor">
            <a:schemeClr val="tx1"/>
          </a:fontRef>
        </p:style>
      </p:cxnSp>
      <p:sp>
        <p:nvSpPr>
          <p:cNvPr id="80" name="TextBox 42"/>
          <p:cNvSpPr txBox="1">
            <a:spLocks noChangeArrowheads="1"/>
          </p:cNvSpPr>
          <p:nvPr/>
        </p:nvSpPr>
        <p:spPr bwMode="auto">
          <a:xfrm>
            <a:off x="1475656" y="3579862"/>
            <a:ext cx="11271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n-CA" altLang="en-US" sz="1600" dirty="0"/>
              <a:t>MI @50s</a:t>
            </a:r>
          </a:p>
        </p:txBody>
      </p:sp>
      <p:sp>
        <p:nvSpPr>
          <p:cNvPr id="81" name="Line 20"/>
          <p:cNvSpPr>
            <a:spLocks noChangeShapeType="1"/>
          </p:cNvSpPr>
          <p:nvPr/>
        </p:nvSpPr>
        <p:spPr bwMode="auto">
          <a:xfrm>
            <a:off x="1962552" y="2715766"/>
            <a:ext cx="953264"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82" name="Line 30"/>
          <p:cNvSpPr>
            <a:spLocks noChangeShapeType="1"/>
          </p:cNvSpPr>
          <p:nvPr/>
        </p:nvSpPr>
        <p:spPr bwMode="auto">
          <a:xfrm>
            <a:off x="2408020" y="2237680"/>
            <a:ext cx="3740" cy="488757"/>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83" name="Line 33"/>
          <p:cNvSpPr>
            <a:spLocks noChangeShapeType="1"/>
          </p:cNvSpPr>
          <p:nvPr/>
        </p:nvSpPr>
        <p:spPr bwMode="auto">
          <a:xfrm>
            <a:off x="1979768" y="2715830"/>
            <a:ext cx="0" cy="50400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84" name="Line 33"/>
          <p:cNvSpPr>
            <a:spLocks noChangeShapeType="1"/>
          </p:cNvSpPr>
          <p:nvPr/>
        </p:nvSpPr>
        <p:spPr bwMode="auto">
          <a:xfrm>
            <a:off x="2915872" y="2726437"/>
            <a:ext cx="0" cy="46800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sp>
        <p:nvSpPr>
          <p:cNvPr id="85" name="TextBox 41"/>
          <p:cNvSpPr txBox="1">
            <a:spLocks noChangeArrowheads="1"/>
          </p:cNvSpPr>
          <p:nvPr/>
        </p:nvSpPr>
        <p:spPr bwMode="auto">
          <a:xfrm>
            <a:off x="2134063" y="2931790"/>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55</a:t>
            </a:r>
          </a:p>
        </p:txBody>
      </p:sp>
      <p:sp>
        <p:nvSpPr>
          <p:cNvPr id="88" name="Line 33"/>
          <p:cNvSpPr>
            <a:spLocks noChangeShapeType="1"/>
          </p:cNvSpPr>
          <p:nvPr/>
        </p:nvSpPr>
        <p:spPr bwMode="auto">
          <a:xfrm>
            <a:off x="5436096" y="1491630"/>
            <a:ext cx="0" cy="21600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CA"/>
          </a:p>
        </p:txBody>
      </p:sp>
      <p:pic>
        <p:nvPicPr>
          <p:cNvPr id="89"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647" y="942532"/>
            <a:ext cx="348088" cy="26106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9253" y="1896883"/>
            <a:ext cx="348088" cy="261066"/>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8045" y="3077916"/>
            <a:ext cx="348088" cy="26106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6" y="3908799"/>
            <a:ext cx="2103522" cy="1183231"/>
          </a:xfrm>
          <a:prstGeom prst="rect">
            <a:avLst/>
          </a:prstGeom>
        </p:spPr>
      </p:pic>
    </p:spTree>
    <p:extLst>
      <p:ext uri="{BB962C8B-B14F-4D97-AF65-F5344CB8AC3E}">
        <p14:creationId xmlns:p14="http://schemas.microsoft.com/office/powerpoint/2010/main" val="397798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500"/>
                                        <p:tgtEl>
                                          <p:spTgt spid="9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fade">
                                      <p:cBhvr>
                                        <p:cTn id="15" dur="500"/>
                                        <p:tgtEl>
                                          <p:spTgt spid="91"/>
                                        </p:tgtEl>
                                      </p:cBhvr>
                                    </p:animEffect>
                                  </p:childTnLst>
                                </p:cTn>
                              </p:par>
                              <p:par>
                                <p:cTn id="16" presetID="21" presetClass="entr" presetSubtype="1" fill="hold" nodeType="with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wheel(1)">
                                      <p:cBhvr>
                                        <p:cTn id="18" dur="2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blipFill dpi="0" rotWithShape="1">
            <a:blip r:embed="rId3">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457200" y="-20538"/>
            <a:ext cx="8229600" cy="857250"/>
          </a:xfrm>
        </p:spPr>
        <p:txBody>
          <a:bodyPr/>
          <a:lstStyle/>
          <a:p>
            <a:r>
              <a:rPr lang="en-US" sz="4000" dirty="0"/>
              <a:t>Familial hypercholesterolemia</a:t>
            </a:r>
          </a:p>
        </p:txBody>
      </p:sp>
      <p:sp>
        <p:nvSpPr>
          <p:cNvPr id="7" name="Rectangle 6"/>
          <p:cNvSpPr/>
          <p:nvPr/>
        </p:nvSpPr>
        <p:spPr>
          <a:xfrm>
            <a:off x="395536" y="843558"/>
            <a:ext cx="8568952" cy="707886"/>
          </a:xfrm>
          <a:prstGeom prst="rect">
            <a:avLst/>
          </a:prstGeom>
        </p:spPr>
        <p:txBody>
          <a:bodyPr wrap="square">
            <a:spAutoFit/>
          </a:bodyPr>
          <a:lstStyle/>
          <a:p>
            <a:r>
              <a:rPr lang="en-US" sz="2000" dirty="0"/>
              <a:t>About 1 in 250 Canadians is thought to be affected, but it is significantly underdiagnosed</a:t>
            </a:r>
          </a:p>
        </p:txBody>
      </p:sp>
      <p:sp>
        <p:nvSpPr>
          <p:cNvPr id="8" name="Rectangle 7"/>
          <p:cNvSpPr/>
          <p:nvPr/>
        </p:nvSpPr>
        <p:spPr>
          <a:xfrm>
            <a:off x="395536" y="1719848"/>
            <a:ext cx="8568952" cy="707886"/>
          </a:xfrm>
          <a:prstGeom prst="rect">
            <a:avLst/>
          </a:prstGeom>
        </p:spPr>
        <p:txBody>
          <a:bodyPr wrap="square">
            <a:spAutoFit/>
          </a:bodyPr>
          <a:lstStyle/>
          <a:p>
            <a:r>
              <a:rPr lang="en-AU" altLang="en-US" sz="2000" dirty="0"/>
              <a:t>Autosomal dominant disorder resulting in 20x increased risk of cardiovascular disease (CVD) and death </a:t>
            </a:r>
            <a:endParaRPr lang="en-CA" altLang="en-US" sz="2000" dirty="0"/>
          </a:p>
        </p:txBody>
      </p:sp>
      <p:sp>
        <p:nvSpPr>
          <p:cNvPr id="9" name="Rectangle 8"/>
          <p:cNvSpPr/>
          <p:nvPr/>
        </p:nvSpPr>
        <p:spPr>
          <a:xfrm>
            <a:off x="395536" y="2655952"/>
            <a:ext cx="8640000" cy="707886"/>
          </a:xfrm>
          <a:prstGeom prst="rect">
            <a:avLst/>
          </a:prstGeom>
        </p:spPr>
        <p:txBody>
          <a:bodyPr wrap="square">
            <a:spAutoFit/>
          </a:bodyPr>
          <a:lstStyle/>
          <a:p>
            <a:pPr>
              <a:defRPr/>
            </a:pPr>
            <a:r>
              <a:rPr lang="en-AU" altLang="en-US" sz="2000" dirty="0">
                <a:solidFill>
                  <a:srgbClr val="000000"/>
                </a:solidFill>
              </a:rPr>
              <a:t>Increased risk for atherosclerotic disease (e.g. stroke,  peripheral vascular disease)</a:t>
            </a:r>
            <a:endParaRPr lang="en-CA" altLang="en-US" sz="2000" dirty="0"/>
          </a:p>
        </p:txBody>
      </p:sp>
      <p:sp>
        <p:nvSpPr>
          <p:cNvPr id="13" name="Rectangle 12"/>
          <p:cNvSpPr/>
          <p:nvPr/>
        </p:nvSpPr>
        <p:spPr>
          <a:xfrm>
            <a:off x="395536" y="3363838"/>
            <a:ext cx="8568952" cy="400110"/>
          </a:xfrm>
          <a:prstGeom prst="rect">
            <a:avLst/>
          </a:prstGeom>
        </p:spPr>
        <p:txBody>
          <a:bodyPr wrap="square">
            <a:spAutoFit/>
          </a:bodyPr>
          <a:lstStyle/>
          <a:p>
            <a:pPr>
              <a:defRPr/>
            </a:pPr>
            <a:r>
              <a:rPr lang="en-CA" altLang="en-US" sz="2000" dirty="0"/>
              <a:t>Early diagnosis and treatment (statin+) can normalize life expectancy</a:t>
            </a:r>
          </a:p>
        </p:txBody>
      </p:sp>
      <p:sp>
        <p:nvSpPr>
          <p:cNvPr id="14" name="Rectangle 13"/>
          <p:cNvSpPr/>
          <p:nvPr/>
        </p:nvSpPr>
        <p:spPr>
          <a:xfrm>
            <a:off x="395536" y="4008284"/>
            <a:ext cx="8568952" cy="707886"/>
          </a:xfrm>
          <a:prstGeom prst="rect">
            <a:avLst/>
          </a:prstGeom>
        </p:spPr>
        <p:txBody>
          <a:bodyPr wrap="square">
            <a:spAutoFit/>
          </a:bodyPr>
          <a:lstStyle/>
          <a:p>
            <a:pPr>
              <a:defRPr/>
            </a:pPr>
            <a:r>
              <a:rPr lang="en-CA" altLang="en-US" sz="2000" dirty="0"/>
              <a:t>Cascade screening of family members allows for early identification and treatment of at-risk individuals </a:t>
            </a:r>
          </a:p>
        </p:txBody>
      </p:sp>
    </p:spTree>
    <p:extLst>
      <p:ext uri="{BB962C8B-B14F-4D97-AF65-F5344CB8AC3E}">
        <p14:creationId xmlns:p14="http://schemas.microsoft.com/office/powerpoint/2010/main" val="171448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602" y="1626365"/>
            <a:ext cx="5492651" cy="3229525"/>
          </a:xfrm>
          <a:prstGeom prst="rect">
            <a:avLst/>
          </a:prstGeom>
        </p:spPr>
      </p:pic>
      <p:sp>
        <p:nvSpPr>
          <p:cNvPr id="6" name="Rectangle 5"/>
          <p:cNvSpPr/>
          <p:nvPr/>
        </p:nvSpPr>
        <p:spPr>
          <a:xfrm>
            <a:off x="107504" y="4738959"/>
            <a:ext cx="3050900" cy="276999"/>
          </a:xfrm>
          <a:prstGeom prst="rect">
            <a:avLst/>
          </a:prstGeom>
        </p:spPr>
        <p:txBody>
          <a:bodyPr wrap="none">
            <a:spAutoFit/>
          </a:bodyPr>
          <a:lstStyle/>
          <a:p>
            <a:r>
              <a:rPr lang="en-US" sz="1200" dirty="0">
                <a:ea typeface="ＭＳ Ｐゴシック" pitchFamily="-1" charset="-128"/>
              </a:rPr>
              <a:t>ASCVD: atherosclerotic cardiovascular disease</a:t>
            </a:r>
            <a:endParaRPr lang="en-US" sz="1200" dirty="0"/>
          </a:p>
        </p:txBody>
      </p:sp>
      <p:sp>
        <p:nvSpPr>
          <p:cNvPr id="7" name="Rectangle 6"/>
          <p:cNvSpPr/>
          <p:nvPr/>
        </p:nvSpPr>
        <p:spPr>
          <a:xfrm>
            <a:off x="131964" y="771550"/>
            <a:ext cx="8904533" cy="907941"/>
          </a:xfrm>
          <a:prstGeom prst="rect">
            <a:avLst/>
          </a:prstGeom>
          <a:solidFill>
            <a:schemeClr val="bg1">
              <a:lumMod val="95000"/>
            </a:schemeClr>
          </a:solidFill>
        </p:spPr>
        <p:txBody>
          <a:bodyPr wrap="square">
            <a:spAutoFit/>
          </a:bodyPr>
          <a:lstStyle/>
          <a:p>
            <a:r>
              <a:rPr lang="en-US" sz="2800" dirty="0"/>
              <a:t>Canadian criteria for the clinical diagnosis of FH.  </a:t>
            </a:r>
          </a:p>
          <a:p>
            <a:r>
              <a:rPr lang="en-US" sz="1100" dirty="0" err="1"/>
              <a:t>Ruel</a:t>
            </a:r>
            <a:r>
              <a:rPr lang="en-US" sz="1100" dirty="0"/>
              <a:t> 2018 Can J </a:t>
            </a:r>
            <a:r>
              <a:rPr lang="en-US" sz="1100" dirty="0" err="1"/>
              <a:t>Cardiol</a:t>
            </a:r>
            <a:r>
              <a:rPr lang="en-US" sz="1100" dirty="0"/>
              <a:t>. Reprinted with permission under the CC BY-NC-ND license</a:t>
            </a:r>
          </a:p>
          <a:p>
            <a:r>
              <a:rPr lang="en-US" sz="1400" dirty="0"/>
              <a:t>Find on www.FHCanada.net</a:t>
            </a:r>
          </a:p>
        </p:txBody>
      </p:sp>
      <p:pic>
        <p:nvPicPr>
          <p:cNvPr id="3074" name="Picture 2" descr="C:\Users\Shawna\AppData\Local\Microsoft\Windows\INetCache\IE\JPWDZW32\110px-Maple_leaf_transparent[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843558"/>
            <a:ext cx="325653" cy="35229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457200" y="-20538"/>
            <a:ext cx="8229600" cy="857250"/>
          </a:xfrm>
        </p:spPr>
        <p:txBody>
          <a:bodyPr/>
          <a:lstStyle/>
          <a:p>
            <a:r>
              <a:rPr lang="en-US" sz="4000" dirty="0"/>
              <a:t>Familial hypercholesterolemia</a:t>
            </a:r>
          </a:p>
        </p:txBody>
      </p:sp>
      <p:cxnSp>
        <p:nvCxnSpPr>
          <p:cNvPr id="9" name="Straight Arrow Connector 8"/>
          <p:cNvCxnSpPr/>
          <p:nvPr/>
        </p:nvCxnSpPr>
        <p:spPr>
          <a:xfrm>
            <a:off x="5364088" y="2139702"/>
            <a:ext cx="0" cy="36004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a:off x="5580112" y="3241127"/>
            <a:ext cx="432048" cy="26672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p:nvPr/>
        </p:nvCxnSpPr>
        <p:spPr>
          <a:xfrm flipH="1">
            <a:off x="5436096" y="4227934"/>
            <a:ext cx="216024" cy="28803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7" name="Rounded Rectangle 16"/>
          <p:cNvSpPr/>
          <p:nvPr/>
        </p:nvSpPr>
        <p:spPr>
          <a:xfrm>
            <a:off x="3131840" y="4738958"/>
            <a:ext cx="3108960" cy="404541"/>
          </a:xfrm>
          <a:prstGeom prst="roundRect">
            <a:avLst/>
          </a:prstGeom>
          <a:solidFill>
            <a:schemeClr val="accent2">
              <a:lumMod val="40000"/>
              <a:lumOff val="6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a:solidFill>
                  <a:schemeClr val="tx1"/>
                </a:solidFill>
              </a:rPr>
              <a:t>Consider referral to lipid specialist</a:t>
            </a:r>
          </a:p>
        </p:txBody>
      </p:sp>
      <p:pic>
        <p:nvPicPr>
          <p:cNvPr id="19" name="Picture 4" descr="https://tse1.mm.bing.net/th?&amp;id=OIP.Mfa2ce8cd4256dd156df1f97c13d42586H0&amp;w=300&amp;h=300&amp;c=0&amp;pid=1.9&amp;rs=0&amp;p=0&amp;r=0"/>
          <p:cNvPicPr>
            <a:picLocks noChangeAspect="1" noChangeArrowheads="1"/>
          </p:cNvPicPr>
          <p:nvPr/>
        </p:nvPicPr>
        <p:blipFill>
          <a:blip r:embed="rId5" cstate="print">
            <a:extLst>
              <a:ext uri="{28A0092B-C50C-407E-A947-70E740481C1C}">
                <a14:useLocalDpi xmlns:a14="http://schemas.microsoft.com/office/drawing/2010/main" val="0"/>
              </a:ext>
            </a:extLst>
          </a:blip>
          <a:srcRect l="34459" r="31084"/>
          <a:stretch>
            <a:fillRect/>
          </a:stretch>
        </p:blipFill>
        <p:spPr bwMode="auto">
          <a:xfrm>
            <a:off x="5837414" y="1779662"/>
            <a:ext cx="349491" cy="91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12" y="-20538"/>
            <a:ext cx="9180000" cy="5184000"/>
          </a:xfrm>
          <a:prstGeom prst="rect">
            <a:avLst/>
          </a:prstGeom>
          <a:blipFill dpi="0" rotWithShape="1">
            <a:blip r:embed="rId3">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p:nvPr>
        </p:nvSpPr>
        <p:spPr/>
        <p:txBody>
          <a:bodyPr/>
          <a:lstStyle/>
          <a:p>
            <a:r>
              <a:rPr lang="en-CA" dirty="0"/>
              <a:t>Why family history matters?</a:t>
            </a:r>
          </a:p>
        </p:txBody>
      </p:sp>
      <p:sp>
        <p:nvSpPr>
          <p:cNvPr id="5" name="Rectangle 4"/>
          <p:cNvSpPr/>
          <p:nvPr/>
        </p:nvSpPr>
        <p:spPr>
          <a:xfrm>
            <a:off x="179512" y="1164689"/>
            <a:ext cx="8640960" cy="1200329"/>
          </a:xfrm>
          <a:prstGeom prst="rect">
            <a:avLst/>
          </a:prstGeom>
        </p:spPr>
        <p:txBody>
          <a:bodyPr wrap="square">
            <a:spAutoFit/>
          </a:bodyPr>
          <a:lstStyle/>
          <a:p>
            <a:r>
              <a:rPr lang="en-US" sz="2400" dirty="0"/>
              <a:t>Family history is the gold standard to assess the likelihood of a genetic condition and to identify individuals who may benefit from referral to a specialist.</a:t>
            </a:r>
          </a:p>
        </p:txBody>
      </p:sp>
      <p:sp>
        <p:nvSpPr>
          <p:cNvPr id="6" name="TextBox 5"/>
          <p:cNvSpPr txBox="1"/>
          <p:nvPr/>
        </p:nvSpPr>
        <p:spPr>
          <a:xfrm>
            <a:off x="179512" y="2460833"/>
            <a:ext cx="8640000" cy="830997"/>
          </a:xfrm>
          <a:prstGeom prst="rect">
            <a:avLst/>
          </a:prstGeom>
        </p:spPr>
        <p:txBody>
          <a:bodyPr wrap="square">
            <a:spAutoFit/>
          </a:bodyPr>
          <a:lstStyle>
            <a:defPPr>
              <a:defRPr lang="en-CA"/>
            </a:defPPr>
            <a:lvl1pPr>
              <a:defRPr sz="2400"/>
            </a:lvl1pPr>
          </a:lstStyle>
          <a:p>
            <a:r>
              <a:rPr lang="en-US" dirty="0"/>
              <a:t>Family history can affect testing, surveillance and management recommendations. </a:t>
            </a:r>
          </a:p>
        </p:txBody>
      </p:sp>
      <p:sp>
        <p:nvSpPr>
          <p:cNvPr id="7" name="TextBox 6"/>
          <p:cNvSpPr txBox="1"/>
          <p:nvPr/>
        </p:nvSpPr>
        <p:spPr>
          <a:xfrm>
            <a:off x="179512" y="3324929"/>
            <a:ext cx="8640000" cy="1200329"/>
          </a:xfrm>
          <a:prstGeom prst="rect">
            <a:avLst/>
          </a:prstGeom>
        </p:spPr>
        <p:txBody>
          <a:bodyPr wrap="square">
            <a:spAutoFit/>
          </a:bodyPr>
          <a:lstStyle>
            <a:defPPr>
              <a:defRPr lang="en-CA"/>
            </a:defPPr>
            <a:lvl1pPr>
              <a:defRPr sz="2400"/>
            </a:lvl1pPr>
          </a:lstStyle>
          <a:p>
            <a:r>
              <a:rPr lang="en-US" dirty="0"/>
              <a:t>One thorough family history, with regular, targeted updates can help to identify red flags, facilitating personalized risk assessment, appropriate referral and intervention.</a:t>
            </a:r>
          </a:p>
        </p:txBody>
      </p:sp>
    </p:spTree>
    <p:extLst>
      <p:ext uri="{BB962C8B-B14F-4D97-AF65-F5344CB8AC3E}">
        <p14:creationId xmlns:p14="http://schemas.microsoft.com/office/powerpoint/2010/main" val="370147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720" y="116513"/>
            <a:ext cx="6899672" cy="4471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9555" y="4731990"/>
            <a:ext cx="7727577" cy="400110"/>
          </a:xfrm>
          <a:prstGeom prst="rect">
            <a:avLst/>
          </a:prstGeom>
          <a:noFill/>
        </p:spPr>
        <p:txBody>
          <a:bodyPr wrap="square" rtlCol="0">
            <a:spAutoFit/>
          </a:bodyPr>
          <a:lstStyle/>
          <a:p>
            <a:r>
              <a:rPr lang="en-CA" sz="2000" dirty="0"/>
              <a:t>Geneticseducation.ca &gt; Point of Care tools &gt; Family history &gt; Red Flags</a:t>
            </a:r>
          </a:p>
        </p:txBody>
      </p:sp>
    </p:spTree>
    <p:extLst>
      <p:ext uri="{BB962C8B-B14F-4D97-AF65-F5344CB8AC3E}">
        <p14:creationId xmlns:p14="http://schemas.microsoft.com/office/powerpoint/2010/main" val="556524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70"/>
          <p:cNvSpPr txBox="1">
            <a:spLocks noChangeArrowheads="1"/>
          </p:cNvSpPr>
          <p:nvPr/>
        </p:nvSpPr>
        <p:spPr bwMode="auto">
          <a:xfrm>
            <a:off x="2823245" y="3439610"/>
            <a:ext cx="582612" cy="430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dirty="0"/>
              <a:t>  64</a:t>
            </a:r>
          </a:p>
          <a:p>
            <a:pPr eaLnBrk="1" hangingPunct="1">
              <a:spcBef>
                <a:spcPct val="0"/>
              </a:spcBef>
              <a:buFontTx/>
              <a:buNone/>
            </a:pPr>
            <a:r>
              <a:rPr lang="en-US" altLang="en-US" sz="1100" dirty="0"/>
              <a:t>dx. 62</a:t>
            </a:r>
          </a:p>
        </p:txBody>
      </p:sp>
      <p:sp>
        <p:nvSpPr>
          <p:cNvPr id="58" name="TextBox 70"/>
          <p:cNvSpPr txBox="1">
            <a:spLocks noChangeArrowheads="1"/>
          </p:cNvSpPr>
          <p:nvPr/>
        </p:nvSpPr>
        <p:spPr bwMode="auto">
          <a:xfrm>
            <a:off x="5236245" y="4517127"/>
            <a:ext cx="354012"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t>31</a:t>
            </a:r>
          </a:p>
        </p:txBody>
      </p:sp>
      <p:sp>
        <p:nvSpPr>
          <p:cNvPr id="49" name="TextBox 70"/>
          <p:cNvSpPr txBox="1">
            <a:spLocks noChangeArrowheads="1"/>
          </p:cNvSpPr>
          <p:nvPr/>
        </p:nvSpPr>
        <p:spPr bwMode="auto">
          <a:xfrm>
            <a:off x="2186657" y="3477710"/>
            <a:ext cx="355600"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t>61</a:t>
            </a:r>
          </a:p>
        </p:txBody>
      </p:sp>
      <p:sp>
        <p:nvSpPr>
          <p:cNvPr id="66" name="TextBox 70"/>
          <p:cNvSpPr txBox="1">
            <a:spLocks noChangeArrowheads="1"/>
          </p:cNvSpPr>
          <p:nvPr/>
        </p:nvSpPr>
        <p:spPr bwMode="auto">
          <a:xfrm>
            <a:off x="3551907" y="4517127"/>
            <a:ext cx="530225" cy="430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dirty="0"/>
              <a:t>50</a:t>
            </a:r>
          </a:p>
          <a:p>
            <a:pPr algn="ctr" eaLnBrk="1" hangingPunct="1">
              <a:spcBef>
                <a:spcPct val="0"/>
              </a:spcBef>
              <a:buFontTx/>
              <a:buNone/>
            </a:pPr>
            <a:r>
              <a:rPr lang="en-US" altLang="en-US" sz="1100" dirty="0"/>
              <a:t>dx. 50</a:t>
            </a:r>
          </a:p>
        </p:txBody>
      </p:sp>
      <p:sp>
        <p:nvSpPr>
          <p:cNvPr id="55" name="TextBox 70"/>
          <p:cNvSpPr txBox="1">
            <a:spLocks noChangeArrowheads="1"/>
          </p:cNvSpPr>
          <p:nvPr/>
        </p:nvSpPr>
        <p:spPr bwMode="auto">
          <a:xfrm>
            <a:off x="3572545" y="3421751"/>
            <a:ext cx="581025"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t>d. 32</a:t>
            </a:r>
          </a:p>
        </p:txBody>
      </p:sp>
      <p:sp>
        <p:nvSpPr>
          <p:cNvPr id="47" name="TextBox 70"/>
          <p:cNvSpPr txBox="1">
            <a:spLocks noChangeArrowheads="1"/>
          </p:cNvSpPr>
          <p:nvPr/>
        </p:nvSpPr>
        <p:spPr bwMode="auto">
          <a:xfrm>
            <a:off x="976610" y="3477710"/>
            <a:ext cx="427038"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t>65</a:t>
            </a:r>
          </a:p>
        </p:txBody>
      </p:sp>
      <p:sp>
        <p:nvSpPr>
          <p:cNvPr id="57" name="TextBox 70"/>
          <p:cNvSpPr txBox="1">
            <a:spLocks noChangeArrowheads="1"/>
          </p:cNvSpPr>
          <p:nvPr/>
        </p:nvSpPr>
        <p:spPr bwMode="auto">
          <a:xfrm>
            <a:off x="4434557" y="4506411"/>
            <a:ext cx="355600"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t>34</a:t>
            </a:r>
          </a:p>
        </p:txBody>
      </p:sp>
      <p:sp>
        <p:nvSpPr>
          <p:cNvPr id="59" name="TextBox 70"/>
          <p:cNvSpPr txBox="1">
            <a:spLocks noChangeArrowheads="1"/>
          </p:cNvSpPr>
          <p:nvPr/>
        </p:nvSpPr>
        <p:spPr bwMode="auto">
          <a:xfrm>
            <a:off x="5214020" y="3421751"/>
            <a:ext cx="427037" cy="25391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50"/>
              <a:t>65</a:t>
            </a:r>
          </a:p>
        </p:txBody>
      </p:sp>
      <p:sp>
        <p:nvSpPr>
          <p:cNvPr id="60" name="TextBox 70"/>
          <p:cNvSpPr txBox="1">
            <a:spLocks noChangeArrowheads="1"/>
          </p:cNvSpPr>
          <p:nvPr/>
        </p:nvSpPr>
        <p:spPr bwMode="auto">
          <a:xfrm>
            <a:off x="6020470" y="3426514"/>
            <a:ext cx="425450"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t>59</a:t>
            </a:r>
          </a:p>
        </p:txBody>
      </p:sp>
      <p:sp>
        <p:nvSpPr>
          <p:cNvPr id="62" name="TextBox 70"/>
          <p:cNvSpPr txBox="1">
            <a:spLocks noChangeArrowheads="1"/>
          </p:cNvSpPr>
          <p:nvPr/>
        </p:nvSpPr>
        <p:spPr bwMode="auto">
          <a:xfrm>
            <a:off x="6233195" y="2341854"/>
            <a:ext cx="427037"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t>83</a:t>
            </a:r>
          </a:p>
        </p:txBody>
      </p:sp>
      <p:sp>
        <p:nvSpPr>
          <p:cNvPr id="50" name="TextBox 70"/>
          <p:cNvSpPr txBox="1">
            <a:spLocks noChangeArrowheads="1"/>
          </p:cNvSpPr>
          <p:nvPr/>
        </p:nvSpPr>
        <p:spPr bwMode="auto">
          <a:xfrm>
            <a:off x="2788320" y="2341854"/>
            <a:ext cx="617537" cy="430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dirty="0"/>
              <a:t>d. 65</a:t>
            </a:r>
          </a:p>
          <a:p>
            <a:pPr algn="ctr" eaLnBrk="1" hangingPunct="1">
              <a:spcBef>
                <a:spcPct val="0"/>
              </a:spcBef>
              <a:buFontTx/>
              <a:buNone/>
            </a:pPr>
            <a:r>
              <a:rPr lang="en-US" altLang="en-US" sz="1100" dirty="0"/>
              <a:t>dx. 63</a:t>
            </a:r>
          </a:p>
        </p:txBody>
      </p:sp>
      <p:sp>
        <p:nvSpPr>
          <p:cNvPr id="5" name="TextBox 70"/>
          <p:cNvSpPr txBox="1">
            <a:spLocks noChangeArrowheads="1"/>
          </p:cNvSpPr>
          <p:nvPr/>
        </p:nvSpPr>
        <p:spPr bwMode="auto">
          <a:xfrm>
            <a:off x="873423" y="4589135"/>
            <a:ext cx="530225" cy="430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a:t>45</a:t>
            </a:r>
          </a:p>
          <a:p>
            <a:pPr algn="ctr" eaLnBrk="1" hangingPunct="1">
              <a:spcBef>
                <a:spcPct val="0"/>
              </a:spcBef>
              <a:buFontTx/>
              <a:buNone/>
            </a:pPr>
            <a:r>
              <a:rPr lang="en-US" altLang="en-US" sz="1100"/>
              <a:t>dx. 43</a:t>
            </a:r>
          </a:p>
        </p:txBody>
      </p:sp>
      <p:sp>
        <p:nvSpPr>
          <p:cNvPr id="6" name="Oval 5"/>
          <p:cNvSpPr/>
          <p:nvPr/>
        </p:nvSpPr>
        <p:spPr>
          <a:xfrm>
            <a:off x="5165728" y="3073005"/>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7" name="Rectangle 6"/>
          <p:cNvSpPr/>
          <p:nvPr/>
        </p:nvSpPr>
        <p:spPr>
          <a:xfrm>
            <a:off x="3624266" y="307657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8" name="Oval 7"/>
          <p:cNvSpPr/>
          <p:nvPr/>
        </p:nvSpPr>
        <p:spPr>
          <a:xfrm>
            <a:off x="3624266" y="4152901"/>
            <a:ext cx="360000" cy="360000"/>
          </a:xfrm>
          <a:prstGeom prst="ellipse">
            <a:avLst/>
          </a:prstGeom>
          <a:pattFill prst="dkVert">
            <a:fgClr>
              <a:schemeClr val="accent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 name="Oval 8"/>
          <p:cNvSpPr/>
          <p:nvPr/>
        </p:nvSpPr>
        <p:spPr>
          <a:xfrm>
            <a:off x="2133603" y="3076576"/>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0" name="Oval 9"/>
          <p:cNvSpPr/>
          <p:nvPr/>
        </p:nvSpPr>
        <p:spPr>
          <a:xfrm>
            <a:off x="1485903" y="3073005"/>
            <a:ext cx="360000" cy="360000"/>
          </a:xfrm>
          <a:prstGeom prst="ellipse">
            <a:avLst/>
          </a:prstGeom>
          <a:pattFill prst="dkVert">
            <a:fgClr>
              <a:schemeClr val="accent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1" name="Oval 10"/>
          <p:cNvSpPr/>
          <p:nvPr/>
        </p:nvSpPr>
        <p:spPr>
          <a:xfrm>
            <a:off x="2857503" y="3073005"/>
            <a:ext cx="360000" cy="360000"/>
          </a:xfrm>
          <a:prstGeom prst="ellipse">
            <a:avLst/>
          </a:prstGeom>
          <a:pattFill prst="dkVert">
            <a:fgClr>
              <a:schemeClr val="accent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cxnSp>
        <p:nvCxnSpPr>
          <p:cNvPr id="12" name="Straight Connector 11"/>
          <p:cNvCxnSpPr>
            <a:stCxn id="7" idx="3"/>
          </p:cNvCxnSpPr>
          <p:nvPr/>
        </p:nvCxnSpPr>
        <p:spPr>
          <a:xfrm flipV="1">
            <a:off x="3984266" y="3219452"/>
            <a:ext cx="1181462" cy="371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4594228" y="3219451"/>
            <a:ext cx="7938" cy="5905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14766" y="3810001"/>
            <a:ext cx="154146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814766" y="3812383"/>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602166" y="3810001"/>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356228" y="3810001"/>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5184778" y="4152901"/>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9" name="Rectangle 18"/>
          <p:cNvSpPr/>
          <p:nvPr/>
        </p:nvSpPr>
        <p:spPr>
          <a:xfrm>
            <a:off x="4411666" y="415052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cxnSp>
        <p:nvCxnSpPr>
          <p:cNvPr id="20" name="Straight Connector 19"/>
          <p:cNvCxnSpPr/>
          <p:nvPr/>
        </p:nvCxnSpPr>
        <p:spPr>
          <a:xfrm flipH="1" flipV="1">
            <a:off x="990603" y="3361136"/>
            <a:ext cx="7938" cy="78938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800103" y="4155283"/>
            <a:ext cx="360000" cy="360000"/>
          </a:xfrm>
          <a:prstGeom prst="ellipse">
            <a:avLst/>
          </a:prstGeom>
          <a:pattFill prst="dkVert">
            <a:fgClr>
              <a:schemeClr val="accent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2" name="Oval 21"/>
          <p:cNvSpPr/>
          <p:nvPr/>
        </p:nvSpPr>
        <p:spPr>
          <a:xfrm>
            <a:off x="2876553" y="1975248"/>
            <a:ext cx="360000" cy="360000"/>
          </a:xfrm>
          <a:prstGeom prst="ellipse">
            <a:avLst/>
          </a:prstGeom>
          <a:pattFill prst="dkHorz">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Rectangle 22"/>
          <p:cNvSpPr/>
          <p:nvPr/>
        </p:nvSpPr>
        <p:spPr>
          <a:xfrm>
            <a:off x="1308103" y="1975248"/>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cxnSp>
        <p:nvCxnSpPr>
          <p:cNvPr id="24" name="Straight Connector 23"/>
          <p:cNvCxnSpPr/>
          <p:nvPr/>
        </p:nvCxnSpPr>
        <p:spPr>
          <a:xfrm>
            <a:off x="990603" y="2730105"/>
            <a:ext cx="2824163" cy="35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312991" y="2114551"/>
            <a:ext cx="0" cy="6203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97041" y="2118123"/>
            <a:ext cx="117951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057528"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14766"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312991" y="2726532"/>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676403"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998541"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5356228"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5340353" y="2733676"/>
            <a:ext cx="831850" cy="1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5981703" y="3069432"/>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cxnSp>
        <p:nvCxnSpPr>
          <p:cNvPr id="35" name="Straight Connector 34"/>
          <p:cNvCxnSpPr/>
          <p:nvPr/>
        </p:nvCxnSpPr>
        <p:spPr>
          <a:xfrm flipV="1">
            <a:off x="6172203"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756278" y="2114551"/>
            <a:ext cx="0" cy="61555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286378" y="2118123"/>
            <a:ext cx="94138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4902203" y="197882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39" name="Oval 38"/>
          <p:cNvSpPr/>
          <p:nvPr/>
        </p:nvSpPr>
        <p:spPr>
          <a:xfrm>
            <a:off x="6211891" y="1978820"/>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40" name="Rectangle 39"/>
          <p:cNvSpPr/>
          <p:nvPr/>
        </p:nvSpPr>
        <p:spPr>
          <a:xfrm>
            <a:off x="7200903" y="3748089"/>
            <a:ext cx="1828800" cy="13037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1" name="TextBox 2"/>
          <p:cNvSpPr txBox="1">
            <a:spLocks noChangeArrowheads="1"/>
          </p:cNvSpPr>
          <p:nvPr/>
        </p:nvSpPr>
        <p:spPr bwMode="auto">
          <a:xfrm>
            <a:off x="7200903" y="3363838"/>
            <a:ext cx="144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Legend</a:t>
            </a:r>
          </a:p>
        </p:txBody>
      </p:sp>
      <p:cxnSp>
        <p:nvCxnSpPr>
          <p:cNvPr id="42" name="Straight Arrow Connector 41"/>
          <p:cNvCxnSpPr/>
          <p:nvPr/>
        </p:nvCxnSpPr>
        <p:spPr>
          <a:xfrm flipV="1">
            <a:off x="3382966" y="4375549"/>
            <a:ext cx="215900" cy="1714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Diamond 42"/>
          <p:cNvSpPr/>
          <p:nvPr/>
        </p:nvSpPr>
        <p:spPr>
          <a:xfrm>
            <a:off x="7277103" y="3823099"/>
            <a:ext cx="379413" cy="316706"/>
          </a:xfrm>
          <a:prstGeom prst="diamond">
            <a:avLst/>
          </a:prstGeom>
          <a:pattFill prst="dkVert">
            <a:fgClr>
              <a:schemeClr val="accent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4" name="Oval 43"/>
          <p:cNvSpPr/>
          <p:nvPr/>
        </p:nvSpPr>
        <p:spPr>
          <a:xfrm>
            <a:off x="7275516" y="4307683"/>
            <a:ext cx="381000" cy="285750"/>
          </a:xfrm>
          <a:prstGeom prst="ellipse">
            <a:avLst/>
          </a:prstGeom>
          <a:pattFill prst="dkHorz">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5" name="TextBox 2"/>
          <p:cNvSpPr txBox="1">
            <a:spLocks noChangeArrowheads="1"/>
          </p:cNvSpPr>
          <p:nvPr/>
        </p:nvSpPr>
        <p:spPr bwMode="auto">
          <a:xfrm>
            <a:off x="7783516" y="3876676"/>
            <a:ext cx="1066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Breast cancer</a:t>
            </a:r>
          </a:p>
        </p:txBody>
      </p:sp>
      <p:sp>
        <p:nvSpPr>
          <p:cNvPr id="48" name="TextBox 70"/>
          <p:cNvSpPr txBox="1">
            <a:spLocks noChangeArrowheads="1"/>
          </p:cNvSpPr>
          <p:nvPr/>
        </p:nvSpPr>
        <p:spPr bwMode="auto">
          <a:xfrm>
            <a:off x="1365920" y="3477710"/>
            <a:ext cx="581025" cy="430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a:t>68</a:t>
            </a:r>
          </a:p>
          <a:p>
            <a:pPr algn="ctr" eaLnBrk="1" hangingPunct="1">
              <a:spcBef>
                <a:spcPct val="0"/>
              </a:spcBef>
              <a:buFontTx/>
              <a:buNone/>
            </a:pPr>
            <a:r>
              <a:rPr lang="en-US" altLang="en-US" sz="1100"/>
              <a:t>dx.  50</a:t>
            </a:r>
          </a:p>
        </p:txBody>
      </p:sp>
      <p:sp>
        <p:nvSpPr>
          <p:cNvPr id="46" name="TextBox 2"/>
          <p:cNvSpPr txBox="1">
            <a:spLocks noChangeArrowheads="1"/>
          </p:cNvSpPr>
          <p:nvPr/>
        </p:nvSpPr>
        <p:spPr bwMode="auto">
          <a:xfrm>
            <a:off x="7783516" y="4346974"/>
            <a:ext cx="11699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Ovarian cancer</a:t>
            </a:r>
          </a:p>
        </p:txBody>
      </p:sp>
      <p:cxnSp>
        <p:nvCxnSpPr>
          <p:cNvPr id="51" name="Straight Connector 50"/>
          <p:cNvCxnSpPr/>
          <p:nvPr/>
        </p:nvCxnSpPr>
        <p:spPr>
          <a:xfrm flipH="1">
            <a:off x="2819403" y="1943101"/>
            <a:ext cx="45720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70"/>
          <p:cNvSpPr txBox="1">
            <a:spLocks noChangeArrowheads="1"/>
          </p:cNvSpPr>
          <p:nvPr/>
        </p:nvSpPr>
        <p:spPr bwMode="auto">
          <a:xfrm>
            <a:off x="1354807" y="2385908"/>
            <a:ext cx="368300"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t>92</a:t>
            </a:r>
          </a:p>
        </p:txBody>
      </p:sp>
      <p:sp>
        <p:nvSpPr>
          <p:cNvPr id="53" name="Rectangle 52"/>
          <p:cNvSpPr/>
          <p:nvPr/>
        </p:nvSpPr>
        <p:spPr>
          <a:xfrm>
            <a:off x="808041" y="307657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61" name="TextBox 70"/>
          <p:cNvSpPr txBox="1">
            <a:spLocks noChangeArrowheads="1"/>
          </p:cNvSpPr>
          <p:nvPr/>
        </p:nvSpPr>
        <p:spPr bwMode="auto">
          <a:xfrm>
            <a:off x="4931445" y="2341854"/>
            <a:ext cx="427037"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t>84</a:t>
            </a:r>
          </a:p>
        </p:txBody>
      </p:sp>
      <p:cxnSp>
        <p:nvCxnSpPr>
          <p:cNvPr id="63" name="Straight Connector 62"/>
          <p:cNvCxnSpPr/>
          <p:nvPr/>
        </p:nvCxnSpPr>
        <p:spPr>
          <a:xfrm flipH="1">
            <a:off x="3586166" y="3037286"/>
            <a:ext cx="45720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73622" y="843558"/>
            <a:ext cx="8718858" cy="769441"/>
          </a:xfrm>
          <a:prstGeom prst="rect">
            <a:avLst/>
          </a:prstGeom>
          <a:solidFill>
            <a:schemeClr val="bg1">
              <a:lumMod val="85000"/>
            </a:schemeClr>
          </a:solidFill>
        </p:spPr>
        <p:txBody>
          <a:bodyPr wrap="square" rtlCol="0">
            <a:spAutoFit/>
          </a:bodyPr>
          <a:lstStyle/>
          <a:p>
            <a:r>
              <a:rPr lang="en-US" sz="2200" dirty="0"/>
              <a:t>All common diseases have some genetic component, and the strength of the genetic component may be revealed.</a:t>
            </a:r>
          </a:p>
        </p:txBody>
      </p:sp>
      <p:sp>
        <p:nvSpPr>
          <p:cNvPr id="65" name="Rectangle 2"/>
          <p:cNvSpPr>
            <a:spLocks noGrp="1" noRot="1" noChangeArrowheads="1"/>
          </p:cNvSpPr>
          <p:nvPr>
            <p:ph type="title"/>
          </p:nvPr>
        </p:nvSpPr>
        <p:spPr>
          <a:xfrm>
            <a:off x="390364" y="94320"/>
            <a:ext cx="8363272" cy="857250"/>
          </a:xfrm>
        </p:spPr>
        <p:txBody>
          <a:bodyPr/>
          <a:lstStyle/>
          <a:p>
            <a:r>
              <a:rPr lang="en-CA" altLang="en-US" sz="3600" dirty="0"/>
              <a:t>Why take family history?</a:t>
            </a:r>
          </a:p>
        </p:txBody>
      </p:sp>
    </p:spTree>
    <p:extLst>
      <p:ext uri="{BB962C8B-B14F-4D97-AF65-F5344CB8AC3E}">
        <p14:creationId xmlns:p14="http://schemas.microsoft.com/office/powerpoint/2010/main" val="3251674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Where do I find more information?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128" y="1491630"/>
            <a:ext cx="6588224" cy="33380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bwMode="auto">
          <a:xfrm>
            <a:off x="323528" y="897564"/>
            <a:ext cx="8229600" cy="48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pitchFamily="-1" charset="-128"/>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CA" sz="3200" dirty="0">
                <a:hlinkClick r:id="rId4"/>
              </a:rPr>
              <a:t>www.geneticseducation.ca</a:t>
            </a:r>
            <a:r>
              <a:rPr lang="en-CA" sz="3200" dirty="0"/>
              <a:t> </a:t>
            </a:r>
          </a:p>
        </p:txBody>
      </p:sp>
    </p:spTree>
    <p:extLst>
      <p:ext uri="{BB962C8B-B14F-4D97-AF65-F5344CB8AC3E}">
        <p14:creationId xmlns:p14="http://schemas.microsoft.com/office/powerpoint/2010/main" val="41045433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CA"/>
          </a:p>
        </p:txBody>
      </p:sp>
      <p:pic>
        <p:nvPicPr>
          <p:cNvPr id="9" name="Picture 8" descr="Smartphone, Screen, Android, Technology, Display"/>
          <p:cNvPicPr>
            <a:picLocks noChangeAspect="1" noChangeArrowheads="1"/>
          </p:cNvPicPr>
          <p:nvPr/>
        </p:nvPicPr>
        <p:blipFill rotWithShape="1">
          <a:blip r:embed="rId3">
            <a:extLst>
              <a:ext uri="{28A0092B-C50C-407E-A947-70E740481C1C}">
                <a14:useLocalDpi xmlns:a14="http://schemas.microsoft.com/office/drawing/2010/main" val="0"/>
              </a:ext>
            </a:extLst>
          </a:blip>
          <a:srcRect t="3021" b="3923"/>
          <a:stretch/>
        </p:blipFill>
        <p:spPr bwMode="auto">
          <a:xfrm>
            <a:off x="107504" y="72008"/>
            <a:ext cx="8928991" cy="50920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5319"/>
          <a:stretch/>
        </p:blipFill>
        <p:spPr>
          <a:xfrm>
            <a:off x="3707904" y="699542"/>
            <a:ext cx="2001119" cy="3369990"/>
          </a:xfrm>
          <a:prstGeom prst="rect">
            <a:avLst/>
          </a:prstGeom>
        </p:spPr>
      </p:pic>
      <p:sp>
        <p:nvSpPr>
          <p:cNvPr id="8" name="Up Arrow 7"/>
          <p:cNvSpPr/>
          <p:nvPr/>
        </p:nvSpPr>
        <p:spPr>
          <a:xfrm rot="18779924">
            <a:off x="5481204" y="2519397"/>
            <a:ext cx="576064" cy="139573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9400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5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7" name="Picture 6" descr="Smartphone, Screen, Android, Technology, Display"/>
          <p:cNvPicPr>
            <a:picLocks noChangeAspect="1" noChangeArrowheads="1"/>
          </p:cNvPicPr>
          <p:nvPr/>
        </p:nvPicPr>
        <p:blipFill rotWithShape="1">
          <a:blip r:embed="rId3">
            <a:extLst>
              <a:ext uri="{28A0092B-C50C-407E-A947-70E740481C1C}">
                <a14:useLocalDpi xmlns:a14="http://schemas.microsoft.com/office/drawing/2010/main" val="0"/>
              </a:ext>
            </a:extLst>
          </a:blip>
          <a:srcRect t="3021" b="3923"/>
          <a:stretch/>
        </p:blipFill>
        <p:spPr bwMode="auto">
          <a:xfrm>
            <a:off x="107504" y="72008"/>
            <a:ext cx="8928991" cy="50920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8052" y="699542"/>
            <a:ext cx="1908000" cy="3393696"/>
          </a:xfrm>
          <a:prstGeom prst="rect">
            <a:avLst/>
          </a:prstGeom>
        </p:spPr>
      </p:pic>
      <p:sp>
        <p:nvSpPr>
          <p:cNvPr id="6" name="Up Arrow 5"/>
          <p:cNvSpPr/>
          <p:nvPr/>
        </p:nvSpPr>
        <p:spPr>
          <a:xfrm rot="18779924">
            <a:off x="5449344" y="3275521"/>
            <a:ext cx="576064" cy="139573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6671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 name="Picture 4" descr="Smartphone, Screen, Android, Technology, Display"/>
          <p:cNvPicPr>
            <a:picLocks noChangeAspect="1" noChangeArrowheads="1"/>
          </p:cNvPicPr>
          <p:nvPr/>
        </p:nvPicPr>
        <p:blipFill rotWithShape="1">
          <a:blip r:embed="rId3">
            <a:extLst>
              <a:ext uri="{28A0092B-C50C-407E-A947-70E740481C1C}">
                <a14:useLocalDpi xmlns:a14="http://schemas.microsoft.com/office/drawing/2010/main" val="0"/>
              </a:ext>
            </a:extLst>
          </a:blip>
          <a:srcRect t="3021" b="3923"/>
          <a:stretch/>
        </p:blipFill>
        <p:spPr bwMode="auto">
          <a:xfrm>
            <a:off x="107504" y="72008"/>
            <a:ext cx="8928991" cy="50920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8796"/>
          <a:stretch/>
        </p:blipFill>
        <p:spPr>
          <a:xfrm>
            <a:off x="3682480" y="699542"/>
            <a:ext cx="2041648" cy="3312000"/>
          </a:xfrm>
          <a:prstGeom prst="rect">
            <a:avLst/>
          </a:prstGeom>
        </p:spPr>
      </p:pic>
    </p:spTree>
    <p:extLst>
      <p:ext uri="{BB962C8B-B14F-4D97-AF65-F5344CB8AC3E}">
        <p14:creationId xmlns:p14="http://schemas.microsoft.com/office/powerpoint/2010/main" val="27340920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martphone, Screen, Android, Technology, Display"/>
          <p:cNvPicPr>
            <a:picLocks noChangeAspect="1" noChangeArrowheads="1"/>
          </p:cNvPicPr>
          <p:nvPr/>
        </p:nvPicPr>
        <p:blipFill rotWithShape="1">
          <a:blip r:embed="rId3">
            <a:extLst>
              <a:ext uri="{28A0092B-C50C-407E-A947-70E740481C1C}">
                <a14:useLocalDpi xmlns:a14="http://schemas.microsoft.com/office/drawing/2010/main" val="0"/>
              </a:ext>
            </a:extLst>
          </a:blip>
          <a:srcRect t="3021" b="3923"/>
          <a:stretch/>
        </p:blipFill>
        <p:spPr bwMode="auto">
          <a:xfrm>
            <a:off x="107504" y="72008"/>
            <a:ext cx="8928991" cy="50920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9358" y="681206"/>
            <a:ext cx="1953554" cy="3474720"/>
          </a:xfrm>
          <a:prstGeom prst="rect">
            <a:avLst/>
          </a:prstGeom>
        </p:spPr>
      </p:pic>
    </p:spTree>
    <p:extLst>
      <p:ext uri="{BB962C8B-B14F-4D97-AF65-F5344CB8AC3E}">
        <p14:creationId xmlns:p14="http://schemas.microsoft.com/office/powerpoint/2010/main" val="32520753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grpSp>
        <p:nvGrpSpPr>
          <p:cNvPr id="7" name="Group 6"/>
          <p:cNvGrpSpPr/>
          <p:nvPr/>
        </p:nvGrpSpPr>
        <p:grpSpPr>
          <a:xfrm>
            <a:off x="107504" y="72008"/>
            <a:ext cx="8928991" cy="5092030"/>
            <a:chOff x="374945" y="51470"/>
            <a:chExt cx="8445527" cy="5092030"/>
          </a:xfrm>
        </p:grpSpPr>
        <p:pic>
          <p:nvPicPr>
            <p:cNvPr id="3" name="Picture 2" descr="Smartphone, Screen, Android, Technology, Display"/>
            <p:cNvPicPr>
              <a:picLocks noChangeAspect="1" noChangeArrowheads="1"/>
            </p:cNvPicPr>
            <p:nvPr/>
          </p:nvPicPr>
          <p:blipFill rotWithShape="1">
            <a:blip r:embed="rId3">
              <a:extLst>
                <a:ext uri="{28A0092B-C50C-407E-A947-70E740481C1C}">
                  <a14:useLocalDpi xmlns:a14="http://schemas.microsoft.com/office/drawing/2010/main" val="0"/>
                </a:ext>
              </a:extLst>
            </a:blip>
            <a:srcRect t="3021" b="3923"/>
            <a:stretch/>
          </p:blipFill>
          <p:spPr bwMode="auto">
            <a:xfrm>
              <a:off x="374945" y="51470"/>
              <a:ext cx="8445527" cy="50920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6906" b="66588"/>
            <a:stretch/>
          </p:blipFill>
          <p:spPr>
            <a:xfrm>
              <a:off x="3707904" y="914400"/>
              <a:ext cx="2001119" cy="943429"/>
            </a:xfrm>
            <a:prstGeom prst="rect">
              <a:avLst/>
            </a:prstGeom>
          </p:spPr>
        </p:pic>
        <p:sp>
          <p:nvSpPr>
            <p:cNvPr id="4" name="Action Button: Help 3">
              <a:hlinkClick r:id="" action="ppaction://noaction" highlightClick="1"/>
            </p:cNvPr>
            <p:cNvSpPr/>
            <p:nvPr/>
          </p:nvSpPr>
          <p:spPr>
            <a:xfrm>
              <a:off x="3923928" y="2211710"/>
              <a:ext cx="1584176" cy="1368152"/>
            </a:xfrm>
            <a:prstGeom prst="actionButtonHelp">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8" name="TextBox 7"/>
          <p:cNvSpPr txBox="1"/>
          <p:nvPr/>
        </p:nvSpPr>
        <p:spPr>
          <a:xfrm>
            <a:off x="107504" y="3651870"/>
            <a:ext cx="5143031" cy="1415772"/>
          </a:xfrm>
          <a:prstGeom prst="rect">
            <a:avLst/>
          </a:prstGeom>
          <a:noFill/>
        </p:spPr>
        <p:txBody>
          <a:bodyPr wrap="square" rtlCol="0">
            <a:spAutoFit/>
          </a:bodyPr>
          <a:lstStyle/>
          <a:p>
            <a:r>
              <a:rPr lang="en-CA" sz="2400" dirty="0">
                <a:solidFill>
                  <a:schemeClr val="accent5">
                    <a:lumMod val="20000"/>
                    <a:lumOff val="80000"/>
                  </a:schemeClr>
                </a:solidFill>
              </a:rPr>
              <a:t>June Carroll MD </a:t>
            </a:r>
            <a:r>
              <a:rPr lang="en-US" sz="2400" dirty="0">
                <a:solidFill>
                  <a:schemeClr val="accent5">
                    <a:lumMod val="20000"/>
                    <a:lumOff val="80000"/>
                  </a:schemeClr>
                </a:solidFill>
              </a:rPr>
              <a:t>CCFP FCFP</a:t>
            </a:r>
          </a:p>
          <a:p>
            <a:r>
              <a:rPr lang="en-CA" dirty="0">
                <a:solidFill>
                  <a:schemeClr val="accent5">
                    <a:lumMod val="20000"/>
                    <a:lumOff val="80000"/>
                  </a:schemeClr>
                </a:solidFill>
              </a:rPr>
              <a:t>June.Carroll@sinaihealthsystem.ca</a:t>
            </a:r>
          </a:p>
          <a:p>
            <a:r>
              <a:rPr lang="en-CA" sz="2400" dirty="0">
                <a:solidFill>
                  <a:schemeClr val="accent5">
                    <a:lumMod val="20000"/>
                    <a:lumOff val="80000"/>
                  </a:schemeClr>
                </a:solidFill>
              </a:rPr>
              <a:t>Shawna Morrison  MS CGC</a:t>
            </a:r>
          </a:p>
          <a:p>
            <a:r>
              <a:rPr lang="en-CA" dirty="0">
                <a:solidFill>
                  <a:schemeClr val="accent5">
                    <a:lumMod val="20000"/>
                    <a:lumOff val="80000"/>
                  </a:schemeClr>
                </a:solidFill>
              </a:rPr>
              <a:t>morrison@cheo.on.ca</a:t>
            </a:r>
          </a:p>
        </p:txBody>
      </p:sp>
      <p:sp>
        <p:nvSpPr>
          <p:cNvPr id="9" name="TextBox 8"/>
          <p:cNvSpPr txBox="1"/>
          <p:nvPr/>
        </p:nvSpPr>
        <p:spPr>
          <a:xfrm>
            <a:off x="107504" y="267494"/>
            <a:ext cx="5143031" cy="523220"/>
          </a:xfrm>
          <a:prstGeom prst="rect">
            <a:avLst/>
          </a:prstGeom>
          <a:noFill/>
        </p:spPr>
        <p:txBody>
          <a:bodyPr wrap="square" rtlCol="0">
            <a:spAutoFit/>
          </a:bodyPr>
          <a:lstStyle/>
          <a:p>
            <a:r>
              <a:rPr lang="en-CA" sz="2800" b="1" dirty="0">
                <a:solidFill>
                  <a:schemeClr val="accent5">
                    <a:lumMod val="20000"/>
                    <a:lumOff val="80000"/>
                  </a:schemeClr>
                </a:solidFill>
              </a:rPr>
              <a:t>Geneticseducation.ca</a:t>
            </a:r>
          </a:p>
        </p:txBody>
      </p:sp>
    </p:spTree>
    <p:extLst>
      <p:ext uri="{BB962C8B-B14F-4D97-AF65-F5344CB8AC3E}">
        <p14:creationId xmlns:p14="http://schemas.microsoft.com/office/powerpoint/2010/main" val="4187569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526"/>
            <a:ext cx="8229600" cy="396000"/>
          </a:xfrm>
        </p:spPr>
        <p:txBody>
          <a:bodyPr/>
          <a:lstStyle/>
          <a:p>
            <a:r>
              <a:rPr lang="en-CA" sz="3200" dirty="0"/>
              <a:t>Family history tool resources</a:t>
            </a:r>
          </a:p>
        </p:txBody>
      </p:sp>
      <p:sp>
        <p:nvSpPr>
          <p:cNvPr id="3" name="Content Placeholder 2"/>
          <p:cNvSpPr>
            <a:spLocks noGrp="1"/>
          </p:cNvSpPr>
          <p:nvPr>
            <p:ph idx="1"/>
          </p:nvPr>
        </p:nvSpPr>
        <p:spPr>
          <a:xfrm>
            <a:off x="457200" y="699542"/>
            <a:ext cx="8229600" cy="3888432"/>
          </a:xfrm>
        </p:spPr>
        <p:txBody>
          <a:bodyPr/>
          <a:lstStyle/>
          <a:p>
            <a:r>
              <a:rPr lang="en-CA" sz="1800" dirty="0"/>
              <a:t>Your local genetics centre:</a:t>
            </a:r>
          </a:p>
          <a:p>
            <a:pPr lvl="1"/>
            <a:r>
              <a:rPr lang="en-CA" sz="1600" dirty="0">
                <a:hlinkClick r:id="rId3"/>
              </a:rPr>
              <a:t>https://geneticseducation.ca/genetics-centres/canada/canadian_clinics/</a:t>
            </a:r>
            <a:r>
              <a:rPr lang="en-CA" sz="1600" dirty="0"/>
              <a:t> </a:t>
            </a:r>
          </a:p>
          <a:p>
            <a:r>
              <a:rPr lang="en-CA" sz="1800" dirty="0"/>
              <a:t>General - For patients to complete:</a:t>
            </a:r>
          </a:p>
          <a:p>
            <a:pPr lvl="1"/>
            <a:r>
              <a:rPr lang="en-CA" sz="1600" dirty="0"/>
              <a:t>Validated, primary care family history tool: Emery JD, Reid G, Prevost AT, Ravine D, Walter FM. Development and validation of a family history screening questionnaire in Australian primary care. </a:t>
            </a:r>
            <a:r>
              <a:rPr lang="en-CA" sz="1600" i="1" dirty="0"/>
              <a:t>Ann Fam Med</a:t>
            </a:r>
            <a:r>
              <a:rPr lang="en-CA" sz="1600" dirty="0"/>
              <a:t>. 2014;12(3):241–249. doi:10.1370/afm.1617 </a:t>
            </a:r>
            <a:r>
              <a:rPr lang="en-CA" sz="1600" dirty="0">
                <a:hlinkClick r:id="rId4"/>
              </a:rPr>
              <a:t>https://www.ncbi.nlm.nih.gov/pmc/articles/PMC4018372/</a:t>
            </a:r>
            <a:endParaRPr lang="en-CA" sz="1600" dirty="0"/>
          </a:p>
          <a:p>
            <a:pPr lvl="1"/>
            <a:r>
              <a:rPr lang="en-CA" sz="1600" dirty="0"/>
              <a:t>A family health history tool for patients. This tool helps you create personalized booklets to start conversations about health in one’s family and community by the Genetic Alliance </a:t>
            </a:r>
            <a:r>
              <a:rPr lang="en-CA" sz="1600" dirty="0">
                <a:hlinkClick r:id="rId5"/>
              </a:rPr>
              <a:t> http://www.familyhealthhistory.org/</a:t>
            </a:r>
            <a:r>
              <a:rPr lang="en-CA" sz="1600" dirty="0"/>
              <a:t> </a:t>
            </a:r>
            <a:endParaRPr lang="en-CA" sz="1600" b="1" dirty="0"/>
          </a:p>
          <a:p>
            <a:pPr lvl="1"/>
            <a:r>
              <a:rPr lang="en-CA" sz="1600" dirty="0"/>
              <a:t>My Family Health Portrait by the US Surgeon General </a:t>
            </a:r>
            <a:r>
              <a:rPr lang="en-CA" sz="1600" dirty="0">
                <a:hlinkClick r:id="rId6"/>
              </a:rPr>
              <a:t>https://phgkb.cdc.gov/FHH/html/index.html</a:t>
            </a:r>
            <a:endParaRPr lang="en-CA" sz="1600" b="1" dirty="0"/>
          </a:p>
        </p:txBody>
      </p:sp>
    </p:spTree>
    <p:extLst>
      <p:ext uri="{BB962C8B-B14F-4D97-AF65-F5344CB8AC3E}">
        <p14:creationId xmlns:p14="http://schemas.microsoft.com/office/powerpoint/2010/main" val="34693315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526"/>
            <a:ext cx="8229600" cy="396000"/>
          </a:xfrm>
        </p:spPr>
        <p:txBody>
          <a:bodyPr/>
          <a:lstStyle/>
          <a:p>
            <a:r>
              <a:rPr lang="en-CA" sz="3200" dirty="0"/>
              <a:t>Family history tool resources</a:t>
            </a:r>
          </a:p>
        </p:txBody>
      </p:sp>
      <p:sp>
        <p:nvSpPr>
          <p:cNvPr id="3" name="Content Placeholder 2"/>
          <p:cNvSpPr>
            <a:spLocks noGrp="1"/>
          </p:cNvSpPr>
          <p:nvPr>
            <p:ph idx="1"/>
          </p:nvPr>
        </p:nvSpPr>
        <p:spPr>
          <a:xfrm>
            <a:off x="457200" y="699542"/>
            <a:ext cx="8229600" cy="4389120"/>
          </a:xfrm>
        </p:spPr>
        <p:txBody>
          <a:bodyPr/>
          <a:lstStyle/>
          <a:p>
            <a:r>
              <a:rPr lang="en-CA" sz="1800" dirty="0"/>
              <a:t>Preconception/Prenatal:</a:t>
            </a:r>
          </a:p>
          <a:p>
            <a:pPr lvl="1"/>
            <a:r>
              <a:rPr lang="en-CA" sz="1600" dirty="0"/>
              <a:t>Family health history form </a:t>
            </a:r>
            <a:r>
              <a:rPr lang="en-CA" sz="1600" dirty="0">
                <a:hlinkClick r:id="rId3"/>
              </a:rPr>
              <a:t>https://www.marchofdimes.org/pregnancy/your-family-health-history.aspx</a:t>
            </a:r>
            <a:r>
              <a:rPr lang="en-CA" sz="1600" dirty="0"/>
              <a:t> </a:t>
            </a:r>
          </a:p>
          <a:p>
            <a:pPr lvl="1"/>
            <a:r>
              <a:rPr lang="en-CA" sz="1600" dirty="0"/>
              <a:t>GEC-KO Reproductive genetic carrier screening Canada (For providers) </a:t>
            </a:r>
            <a:r>
              <a:rPr lang="en-CA" sz="1600" dirty="0">
                <a:hlinkClick r:id="rId4"/>
              </a:rPr>
              <a:t>https://geneticseducation.ca/point-of-care-tools-2/reproductive-genetic-carrier-screening-in-canada/</a:t>
            </a:r>
            <a:endParaRPr lang="en-CA" sz="1600" dirty="0"/>
          </a:p>
          <a:p>
            <a:r>
              <a:rPr lang="en-CA" sz="1800" dirty="0" err="1"/>
              <a:t>Cardiogenomics</a:t>
            </a:r>
            <a:endParaRPr lang="en-CA" sz="1800" dirty="0"/>
          </a:p>
          <a:p>
            <a:pPr lvl="1"/>
            <a:r>
              <a:rPr lang="en-CA" sz="1600" dirty="0"/>
              <a:t>GEC-KO point of care tools for </a:t>
            </a:r>
            <a:r>
              <a:rPr lang="en-CA" sz="1600" dirty="0" err="1"/>
              <a:t>Cardiogenomics</a:t>
            </a:r>
            <a:r>
              <a:rPr lang="en-CA" sz="1600" dirty="0"/>
              <a:t> </a:t>
            </a:r>
            <a:r>
              <a:rPr lang="en-CA" sz="1600" dirty="0">
                <a:hlinkClick r:id="rId5"/>
              </a:rPr>
              <a:t>https://geneticseducation.ca/point-of-care-tools-2/hypertrophic-cardiomyopathy-tool/</a:t>
            </a:r>
            <a:endParaRPr lang="en-CA" sz="1600" dirty="0"/>
          </a:p>
          <a:p>
            <a:pPr lvl="1"/>
            <a:r>
              <a:rPr lang="en-CA" sz="1600" dirty="0"/>
              <a:t>Canadian Sudden Arrhythmia Death Syndromes (SADS) Foundation </a:t>
            </a:r>
            <a:r>
              <a:rPr lang="en-CA" sz="1600" dirty="0">
                <a:hlinkClick r:id="rId6"/>
              </a:rPr>
              <a:t>www.sads.ca</a:t>
            </a:r>
            <a:r>
              <a:rPr lang="en-CA" sz="1600" dirty="0"/>
              <a:t> </a:t>
            </a:r>
          </a:p>
          <a:p>
            <a:r>
              <a:rPr lang="en-CA" sz="1800" dirty="0"/>
              <a:t>Familial hypercholesterolemia</a:t>
            </a:r>
          </a:p>
          <a:p>
            <a:pPr lvl="1"/>
            <a:r>
              <a:rPr lang="en-CA" sz="1600" dirty="0"/>
              <a:t>GEC-KO point of care tool </a:t>
            </a:r>
            <a:r>
              <a:rPr lang="en-CA" sz="1600" dirty="0">
                <a:hlinkClick r:id="rId7"/>
              </a:rPr>
              <a:t>https://geneticseducation.ca/point-of-care-tools-2/familial-hypercholesterolemia/</a:t>
            </a:r>
            <a:endParaRPr lang="en-CA" sz="1600" dirty="0"/>
          </a:p>
          <a:p>
            <a:pPr lvl="1"/>
            <a:r>
              <a:rPr lang="en-CA" sz="1600" dirty="0"/>
              <a:t>FH Canada </a:t>
            </a:r>
            <a:r>
              <a:rPr lang="en-CA" sz="1600" dirty="0">
                <a:hlinkClick r:id="rId8"/>
              </a:rPr>
              <a:t>www.fhcanada.net</a:t>
            </a:r>
            <a:r>
              <a:rPr lang="en-CA" sz="1600" dirty="0"/>
              <a:t> </a:t>
            </a:r>
          </a:p>
          <a:p>
            <a:pPr lvl="1"/>
            <a:r>
              <a:rPr lang="en-CA" sz="1600" dirty="0"/>
              <a:t>The FH Foundation </a:t>
            </a:r>
            <a:r>
              <a:rPr lang="en-CA" sz="1600" dirty="0">
                <a:hlinkClick r:id="rId9"/>
              </a:rPr>
              <a:t>www.thefhfoundation.org</a:t>
            </a:r>
            <a:r>
              <a:rPr lang="en-CA" sz="1600" dirty="0"/>
              <a:t> </a:t>
            </a:r>
          </a:p>
          <a:p>
            <a:endParaRPr lang="en-CA" sz="2000" dirty="0"/>
          </a:p>
          <a:p>
            <a:endParaRPr lang="en-CA" sz="2000" dirty="0"/>
          </a:p>
          <a:p>
            <a:pPr lvl="1"/>
            <a:endParaRPr lang="en-CA" sz="1600" dirty="0"/>
          </a:p>
        </p:txBody>
      </p:sp>
    </p:spTree>
    <p:extLst>
      <p:ext uri="{BB962C8B-B14F-4D97-AF65-F5344CB8AC3E}">
        <p14:creationId xmlns:p14="http://schemas.microsoft.com/office/powerpoint/2010/main" val="13171262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a:t>Hereditary breast and ovarian cancer family history resources</a:t>
            </a:r>
          </a:p>
        </p:txBody>
      </p:sp>
      <p:sp>
        <p:nvSpPr>
          <p:cNvPr id="3" name="Content Placeholder 2"/>
          <p:cNvSpPr>
            <a:spLocks noGrp="1"/>
          </p:cNvSpPr>
          <p:nvPr>
            <p:ph idx="1"/>
          </p:nvPr>
        </p:nvSpPr>
        <p:spPr/>
        <p:txBody>
          <a:bodyPr/>
          <a:lstStyle/>
          <a:p>
            <a:endParaRPr lang="en-CA" sz="1400" dirty="0"/>
          </a:p>
          <a:p>
            <a:r>
              <a:rPr lang="en-CA" sz="1400" dirty="0"/>
              <a:t>GEC-KO</a:t>
            </a:r>
          </a:p>
          <a:p>
            <a:r>
              <a:rPr lang="en-CA" sz="1400" dirty="0">
                <a:hlinkClick r:id="rId3"/>
              </a:rPr>
              <a:t>https://geneticseducation.ca/point-of-care-tools-2/hereditary-cancer-tools/</a:t>
            </a:r>
            <a:endParaRPr lang="en-CA" sz="1400" dirty="0"/>
          </a:p>
          <a:p>
            <a:endParaRPr lang="en-CA" sz="1400" dirty="0"/>
          </a:p>
          <a:p>
            <a:endParaRPr lang="en-CA" sz="1400" dirty="0"/>
          </a:p>
          <a:p>
            <a:r>
              <a:rPr lang="en-CA" sz="1400" dirty="0"/>
              <a:t>Ontario Family History Assessment Tool: </a:t>
            </a:r>
            <a:r>
              <a:rPr lang="en-CA" sz="1400" dirty="0" err="1"/>
              <a:t>Gilpin</a:t>
            </a:r>
            <a:r>
              <a:rPr lang="en-CA" sz="1400" dirty="0"/>
              <a:t> CA, Carson N, Hunter AG. A preliminary validation of a family history assessment form to select women at risk for breast or ovarian cancer for referral to a genetics center. </a:t>
            </a:r>
            <a:r>
              <a:rPr lang="en-CA" sz="1400" dirty="0" err="1"/>
              <a:t>Clin</a:t>
            </a:r>
            <a:r>
              <a:rPr lang="en-CA" sz="1400" dirty="0"/>
              <a:t> Genet. 2000;58(4):299–308. [</a:t>
            </a:r>
            <a:r>
              <a:rPr lang="en-CA" sz="1400" dirty="0">
                <a:hlinkClick r:id="rId4"/>
              </a:rPr>
              <a:t>PubMed</a:t>
            </a:r>
            <a:r>
              <a:rPr lang="en-CA" sz="1400" dirty="0"/>
              <a:t>] </a:t>
            </a:r>
          </a:p>
          <a:p>
            <a:r>
              <a:rPr lang="en-CA" sz="1400" dirty="0"/>
              <a:t>Referral Screening Tool: </a:t>
            </a:r>
            <a:r>
              <a:rPr lang="en-CA" sz="1400" dirty="0" err="1"/>
              <a:t>Bellcross</a:t>
            </a:r>
            <a:r>
              <a:rPr lang="en-CA" sz="1400" dirty="0"/>
              <a:t> CA, Lemke AA, Pape LS, et al. Evaluation of a breast/ovarian cancer genetics referral screening tool in a mammography population. Genet Med. 2009;11(11):783–9.</a:t>
            </a:r>
          </a:p>
          <a:p>
            <a:r>
              <a:rPr lang="en-CA" sz="1400" dirty="0"/>
              <a:t>Family History Screening – 7: Ashton-</a:t>
            </a:r>
            <a:r>
              <a:rPr lang="en-CA" sz="1400" dirty="0" err="1"/>
              <a:t>Prolla</a:t>
            </a:r>
            <a:r>
              <a:rPr lang="en-CA" sz="1400" dirty="0"/>
              <a:t> P, </a:t>
            </a:r>
            <a:r>
              <a:rPr lang="en-CA" sz="1400" dirty="0" err="1"/>
              <a:t>Giacomazzi</a:t>
            </a:r>
            <a:r>
              <a:rPr lang="en-CA" sz="1400" dirty="0"/>
              <a:t> J, Schmidt AV, et al. Development and validation of a simple questionnaire for the identification of hereditary breast cancer in primary care. BMC Cancer. 2009;9:283. [</a:t>
            </a:r>
            <a:r>
              <a:rPr lang="en-CA" sz="1400" dirty="0">
                <a:hlinkClick r:id="rId5"/>
              </a:rPr>
              <a:t>PubMed</a:t>
            </a:r>
            <a:r>
              <a:rPr lang="en-CA" sz="1400" dirty="0"/>
              <a:t>] </a:t>
            </a:r>
          </a:p>
          <a:p>
            <a:endParaRPr lang="en-CA" sz="1400" dirty="0"/>
          </a:p>
        </p:txBody>
      </p:sp>
      <p:pic>
        <p:nvPicPr>
          <p:cNvPr id="6146" name="Picture 2">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71517" y="1131590"/>
            <a:ext cx="1616907"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26730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gradFill>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359287633"/>
              </p:ext>
            </p:extLst>
          </p:nvPr>
        </p:nvGraphicFramePr>
        <p:xfrm>
          <a:off x="395536" y="879910"/>
          <a:ext cx="8280920" cy="3132000"/>
        </p:xfrm>
        <a:graphic>
          <a:graphicData uri="http://schemas.openxmlformats.org/drawingml/2006/table">
            <a:tbl>
              <a:tblPr>
                <a:tableStyleId>{2D5ABB26-0587-4C30-8999-92F81FD0307C}</a:tableStyleId>
              </a:tblPr>
              <a:tblGrid>
                <a:gridCol w="3960440">
                  <a:extLst>
                    <a:ext uri="{9D8B030D-6E8A-4147-A177-3AD203B41FA5}">
                      <a16:colId xmlns:a16="http://schemas.microsoft.com/office/drawing/2014/main" val="20000"/>
                    </a:ext>
                  </a:extLst>
                </a:gridCol>
                <a:gridCol w="4320480">
                  <a:extLst>
                    <a:ext uri="{9D8B030D-6E8A-4147-A177-3AD203B41FA5}">
                      <a16:colId xmlns:a16="http://schemas.microsoft.com/office/drawing/2014/main" val="20001"/>
                    </a:ext>
                  </a:extLst>
                </a:gridCol>
              </a:tblGrid>
              <a:tr h="72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kern="1200" cap="small" baseline="0" dirty="0"/>
                        <a:t>Risk assessment tool</a:t>
                      </a:r>
                      <a:endParaRPr lang="en-CA" sz="1800" b="1" kern="1200" cap="small" baseline="0" dirty="0">
                        <a:solidFill>
                          <a:schemeClr val="bg1"/>
                        </a:solidFill>
                        <a:latin typeface="+mn-lt"/>
                        <a:ea typeface="+mn-ea"/>
                        <a:cs typeface="+mn-cs"/>
                      </a:endParaRPr>
                    </a:p>
                  </a:txBody>
                  <a:tcPr marL="12712" marR="12712" marT="6356" marB="63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kern="1200" cap="small" baseline="0" dirty="0"/>
                        <a:t>Performance characteristics for predicting risk for BRCA mutations</a:t>
                      </a:r>
                      <a:endParaRPr lang="en-CA" sz="1800" b="1" kern="1200" cap="small" baseline="0" dirty="0">
                        <a:solidFill>
                          <a:schemeClr val="bg1"/>
                        </a:solidFill>
                        <a:latin typeface="+mn-lt"/>
                        <a:ea typeface="+mn-ea"/>
                        <a:cs typeface="+mn-cs"/>
                      </a:endParaRPr>
                    </a:p>
                  </a:txBody>
                  <a:tcPr marL="12712" marR="12712" marT="6356" marB="63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82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kern="1200" dirty="0"/>
                        <a:t>Ontario Family History Assessment Tool (FHAT)</a:t>
                      </a:r>
                      <a:endParaRPr lang="en-CA" sz="1600" b="0" kern="1200" dirty="0">
                        <a:solidFill>
                          <a:schemeClr val="bg1"/>
                        </a:solidFill>
                        <a:latin typeface="+mn-lt"/>
                        <a:ea typeface="+mn-ea"/>
                        <a:cs typeface="+mn-cs"/>
                      </a:endParaRPr>
                    </a:p>
                  </a:txBody>
                  <a:tcPr marL="12712" marR="12712" marT="6356" marB="6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kern="1200" dirty="0"/>
                        <a:t>Sensitivity 91%–94%; specificity 15%–51%; PPV 31%</a:t>
                      </a:r>
                      <a:endParaRPr lang="en-CA" sz="1600" b="0" kern="1200" dirty="0">
                        <a:solidFill>
                          <a:schemeClr val="bg1"/>
                        </a:solidFill>
                        <a:latin typeface="+mn-lt"/>
                        <a:ea typeface="+mn-ea"/>
                        <a:cs typeface="+mn-cs"/>
                      </a:endParaRPr>
                    </a:p>
                  </a:txBody>
                  <a:tcPr marL="12712" marR="12712" marT="6356" marB="6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82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kern="1200" dirty="0"/>
                        <a:t>Manchester Scoring System</a:t>
                      </a:r>
                      <a:endParaRPr lang="en-CA" sz="1600" b="0" kern="1200" dirty="0">
                        <a:solidFill>
                          <a:schemeClr val="bg1"/>
                        </a:solidFill>
                        <a:latin typeface="+mn-lt"/>
                        <a:ea typeface="+mn-ea"/>
                        <a:cs typeface="+mn-cs"/>
                      </a:endParaRPr>
                    </a:p>
                  </a:txBody>
                  <a:tcPr marL="12712" marR="12712" marT="6356" marB="6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kern="1200" dirty="0"/>
                        <a:t>Sensitivity 58%–93%; specificity 33%–71%</a:t>
                      </a:r>
                      <a:endParaRPr lang="en-CA" sz="1600" b="0" kern="1200" dirty="0">
                        <a:solidFill>
                          <a:schemeClr val="bg1"/>
                        </a:solidFill>
                        <a:latin typeface="+mn-lt"/>
                        <a:ea typeface="+mn-ea"/>
                        <a:cs typeface="+mn-cs"/>
                      </a:endParaRPr>
                    </a:p>
                  </a:txBody>
                  <a:tcPr marL="12712" marR="12712" marT="6356" marB="6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82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kern="1200" dirty="0"/>
                        <a:t>Referral Screening Tool (RST)</a:t>
                      </a:r>
                      <a:endParaRPr lang="en-CA" sz="1600" b="0" kern="1200" dirty="0">
                        <a:solidFill>
                          <a:schemeClr val="bg1"/>
                        </a:solidFill>
                        <a:latin typeface="+mn-lt"/>
                        <a:ea typeface="+mn-ea"/>
                        <a:cs typeface="+mn-cs"/>
                      </a:endParaRPr>
                    </a:p>
                  </a:txBody>
                  <a:tcPr marL="12712" marR="12712" marT="6356" marB="6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kern="1200" dirty="0"/>
                        <a:t>Sensitivity 81%; specificity 92%; PPV 0.80</a:t>
                      </a:r>
                      <a:endParaRPr lang="en-CA" sz="1600" b="0" kern="1200" dirty="0">
                        <a:solidFill>
                          <a:schemeClr val="bg1"/>
                        </a:solidFill>
                        <a:latin typeface="+mn-lt"/>
                        <a:ea typeface="+mn-ea"/>
                        <a:cs typeface="+mn-cs"/>
                      </a:endParaRPr>
                    </a:p>
                  </a:txBody>
                  <a:tcPr marL="12712" marR="12712" marT="6356" marB="6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82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kern="1200" dirty="0"/>
                        <a:t>Pedigree Assessment Tool (PAT)</a:t>
                      </a:r>
                      <a:endParaRPr lang="en-CA" sz="1600" b="0" kern="1200" dirty="0">
                        <a:solidFill>
                          <a:schemeClr val="bg1"/>
                        </a:solidFill>
                        <a:latin typeface="+mn-lt"/>
                        <a:ea typeface="+mn-ea"/>
                        <a:cs typeface="+mn-cs"/>
                      </a:endParaRPr>
                    </a:p>
                  </a:txBody>
                  <a:tcPr marL="12712" marR="12712" marT="6356" marB="6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kern="1200" dirty="0"/>
                        <a:t>Sensitivity 100%; specificity 93%; PPV 0.63</a:t>
                      </a:r>
                      <a:endParaRPr lang="en-CA" sz="1600" b="0" kern="1200" dirty="0">
                        <a:solidFill>
                          <a:schemeClr val="bg1"/>
                        </a:solidFill>
                        <a:latin typeface="+mn-lt"/>
                        <a:ea typeface="+mn-ea"/>
                        <a:cs typeface="+mn-cs"/>
                      </a:endParaRPr>
                    </a:p>
                  </a:txBody>
                  <a:tcPr marL="12712" marR="12712" marT="6356" marB="6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82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kern="1200" dirty="0"/>
                        <a:t>FHS-7</a:t>
                      </a:r>
                      <a:endParaRPr lang="en-CA" sz="1600" b="0" kern="1200" dirty="0">
                        <a:solidFill>
                          <a:schemeClr val="bg1"/>
                        </a:solidFill>
                        <a:latin typeface="+mn-lt"/>
                        <a:ea typeface="+mn-ea"/>
                        <a:cs typeface="+mn-cs"/>
                      </a:endParaRPr>
                    </a:p>
                  </a:txBody>
                  <a:tcPr marL="12712" marR="12712" marT="6356" marB="6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kern="1200" dirty="0"/>
                        <a:t>Sensitivity 88%; specificity 56%; PPV 0.63</a:t>
                      </a:r>
                      <a:endParaRPr lang="en-CA" sz="1600" b="0" kern="1200" dirty="0">
                        <a:solidFill>
                          <a:schemeClr val="bg1"/>
                        </a:solidFill>
                        <a:latin typeface="+mn-lt"/>
                        <a:ea typeface="+mn-ea"/>
                        <a:cs typeface="+mn-cs"/>
                      </a:endParaRPr>
                    </a:p>
                  </a:txBody>
                  <a:tcPr marL="12712" marR="12712" marT="6356" marB="6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Rectangle 4"/>
          <p:cNvSpPr/>
          <p:nvPr/>
        </p:nvSpPr>
        <p:spPr>
          <a:xfrm>
            <a:off x="611560" y="4280778"/>
            <a:ext cx="7416824" cy="523220"/>
          </a:xfrm>
          <a:prstGeom prst="rect">
            <a:avLst/>
          </a:prstGeom>
        </p:spPr>
        <p:txBody>
          <a:bodyPr wrap="square">
            <a:spAutoFit/>
          </a:bodyPr>
          <a:lstStyle/>
          <a:p>
            <a:r>
              <a:rPr lang="en-CA" sz="1400" dirty="0"/>
              <a:t>Adapted from: Risk Assessment, Genetic Counseling, and Genetic Testing for BRCA-Related Cancer: Systematic Review to Update the U.S. Preventive Services Task Force Recommendation [Internet].</a:t>
            </a:r>
          </a:p>
        </p:txBody>
      </p:sp>
      <p:sp>
        <p:nvSpPr>
          <p:cNvPr id="6" name="Title 1"/>
          <p:cNvSpPr>
            <a:spLocks noGrp="1"/>
          </p:cNvSpPr>
          <p:nvPr>
            <p:ph type="title"/>
          </p:nvPr>
        </p:nvSpPr>
        <p:spPr>
          <a:xfrm>
            <a:off x="179512" y="58316"/>
            <a:ext cx="8802687" cy="857250"/>
          </a:xfrm>
        </p:spPr>
        <p:txBody>
          <a:bodyPr/>
          <a:lstStyle/>
          <a:p>
            <a:r>
              <a:rPr lang="en-US" altLang="en-US" sz="2800" dirty="0"/>
              <a:t>Assessing hereditary breast and ovarian cancer</a:t>
            </a:r>
            <a:endParaRPr lang="en-US" altLang="en-US" sz="2400" dirty="0"/>
          </a:p>
        </p:txBody>
      </p:sp>
    </p:spTree>
    <p:extLst>
      <p:ext uri="{BB962C8B-B14F-4D97-AF65-F5344CB8AC3E}">
        <p14:creationId xmlns:p14="http://schemas.microsoft.com/office/powerpoint/2010/main" val="10641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3622" y="843558"/>
            <a:ext cx="8718858" cy="769441"/>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All common diseases have some genetic component, and the strength of the genetic component may be revealed.</a:t>
            </a:r>
          </a:p>
        </p:txBody>
      </p:sp>
      <p:sp>
        <p:nvSpPr>
          <p:cNvPr id="13" name="TextBox 12"/>
          <p:cNvSpPr txBox="1"/>
          <p:nvPr/>
        </p:nvSpPr>
        <p:spPr>
          <a:xfrm>
            <a:off x="179512" y="1707654"/>
            <a:ext cx="8718858" cy="1107996"/>
          </a:xfrm>
          <a:prstGeom prst="rect">
            <a:avLst/>
          </a:prstGeom>
          <a:solidFill>
            <a:schemeClr val="bg1">
              <a:lumMod val="85000"/>
            </a:schemeClr>
          </a:solidFill>
        </p:spPr>
        <p:txBody>
          <a:bodyPr wrap="square" rtlCol="0">
            <a:spAutoFit/>
          </a:bodyPr>
          <a:lstStyle/>
          <a:p>
            <a:r>
              <a:rPr lang="en-US" sz="2200" dirty="0"/>
              <a:t>Family history is the gold standard to assess the likelihood of a genetic condition and to identify individuals who may benefit from referral to a specialist.</a:t>
            </a:r>
            <a:endParaRPr lang="en-US" sz="2200" dirty="0">
              <a:solidFill>
                <a:schemeClr val="bg1">
                  <a:lumMod val="50000"/>
                </a:schemeClr>
              </a:solidFill>
            </a:endParaRPr>
          </a:p>
        </p:txBody>
      </p:sp>
      <p:sp>
        <p:nvSpPr>
          <p:cNvPr id="12" name="Rectangle 2"/>
          <p:cNvSpPr>
            <a:spLocks noGrp="1" noRot="1" noChangeArrowheads="1"/>
          </p:cNvSpPr>
          <p:nvPr>
            <p:ph type="title"/>
          </p:nvPr>
        </p:nvSpPr>
        <p:spPr>
          <a:xfrm>
            <a:off x="390364" y="94320"/>
            <a:ext cx="8363272" cy="857250"/>
          </a:xfrm>
        </p:spPr>
        <p:txBody>
          <a:bodyPr/>
          <a:lstStyle/>
          <a:p>
            <a:r>
              <a:rPr lang="en-CA" altLang="en-US" sz="3600" dirty="0"/>
              <a:t>Why take family history?</a:t>
            </a:r>
          </a:p>
        </p:txBody>
      </p:sp>
      <p:grpSp>
        <p:nvGrpSpPr>
          <p:cNvPr id="3" name="Group 2"/>
          <p:cNvGrpSpPr/>
          <p:nvPr/>
        </p:nvGrpSpPr>
        <p:grpSpPr>
          <a:xfrm>
            <a:off x="3646996" y="2931790"/>
            <a:ext cx="1573076" cy="1944216"/>
            <a:chOff x="-14312" y="123478"/>
            <a:chExt cx="2571899" cy="360000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12" y="123478"/>
              <a:ext cx="2571899"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86750" y="3003797"/>
              <a:ext cx="650618"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FH</a:t>
              </a:r>
            </a:p>
          </p:txBody>
        </p:sp>
      </p:grpSp>
    </p:spTree>
    <p:extLst>
      <p:ext uri="{BB962C8B-B14F-4D97-AF65-F5344CB8AC3E}">
        <p14:creationId xmlns:p14="http://schemas.microsoft.com/office/powerpoint/2010/main" val="404109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8179" y="4011910"/>
            <a:ext cx="1059054" cy="105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7904" y="3795886"/>
            <a:ext cx="603976" cy="1307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797" b="6000"/>
          <a:stretch/>
        </p:blipFill>
        <p:spPr bwMode="auto">
          <a:xfrm>
            <a:off x="3995931" y="3630384"/>
            <a:ext cx="1328931" cy="146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descr="https://tse1.mm.bing.net/th?&amp;id=OIP.Mfa2ce8cd4256dd156df1f97c13d42586H0&amp;w=300&amp;h=300&amp;c=0&amp;pid=1.9&amp;rs=0&amp;p=0&amp;r=0"/>
          <p:cNvPicPr>
            <a:picLocks noChangeAspect="1" noChangeArrowheads="1"/>
          </p:cNvPicPr>
          <p:nvPr/>
        </p:nvPicPr>
        <p:blipFill>
          <a:blip r:embed="rId6">
            <a:extLst>
              <a:ext uri="{28A0092B-C50C-407E-A947-70E740481C1C}">
                <a14:useLocalDpi xmlns:a14="http://schemas.microsoft.com/office/drawing/2010/main" val="0"/>
              </a:ext>
            </a:extLst>
          </a:blip>
          <a:srcRect l="34459" r="31084"/>
          <a:stretch>
            <a:fillRect/>
          </a:stretch>
        </p:blipFill>
        <p:spPr bwMode="auto">
          <a:xfrm>
            <a:off x="5508104" y="3651870"/>
            <a:ext cx="563421" cy="14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556" t="6198" r="32888" b="8400"/>
          <a:stretch/>
        </p:blipFill>
        <p:spPr bwMode="auto">
          <a:xfrm>
            <a:off x="6472139" y="3688030"/>
            <a:ext cx="512567"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3622" y="843558"/>
            <a:ext cx="8718858" cy="769441"/>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All common diseases have some genetic component, and the strength of the genetic component may be revealed.</a:t>
            </a:r>
          </a:p>
        </p:txBody>
      </p:sp>
      <p:sp>
        <p:nvSpPr>
          <p:cNvPr id="33" name="TextBox 32"/>
          <p:cNvSpPr txBox="1"/>
          <p:nvPr/>
        </p:nvSpPr>
        <p:spPr>
          <a:xfrm>
            <a:off x="173622" y="2860943"/>
            <a:ext cx="8718858" cy="769441"/>
          </a:xfrm>
          <a:prstGeom prst="rect">
            <a:avLst/>
          </a:prstGeom>
          <a:solidFill>
            <a:schemeClr val="bg1">
              <a:lumMod val="85000"/>
            </a:schemeClr>
          </a:solidFill>
        </p:spPr>
        <p:txBody>
          <a:bodyPr wrap="square" rtlCol="0">
            <a:spAutoFit/>
          </a:bodyPr>
          <a:lstStyle/>
          <a:p>
            <a:r>
              <a:rPr lang="en-US" sz="2200" dirty="0"/>
              <a:t>Family history can affect testing, surveillance and management recommendations.</a:t>
            </a:r>
            <a:endParaRPr lang="en-US" sz="2200" dirty="0">
              <a:solidFill>
                <a:schemeClr val="bg1">
                  <a:lumMod val="50000"/>
                </a:schemeClr>
              </a:solidFill>
            </a:endParaRPr>
          </a:p>
        </p:txBody>
      </p:sp>
      <p:sp>
        <p:nvSpPr>
          <p:cNvPr id="12" name="Rectangle 2"/>
          <p:cNvSpPr>
            <a:spLocks noGrp="1" noRot="1" noChangeArrowheads="1"/>
          </p:cNvSpPr>
          <p:nvPr>
            <p:ph type="title"/>
          </p:nvPr>
        </p:nvSpPr>
        <p:spPr>
          <a:xfrm>
            <a:off x="390364" y="94320"/>
            <a:ext cx="8363272" cy="857250"/>
          </a:xfrm>
        </p:spPr>
        <p:txBody>
          <a:bodyPr/>
          <a:lstStyle/>
          <a:p>
            <a:r>
              <a:rPr lang="en-CA" altLang="en-US" sz="3600" dirty="0"/>
              <a:t>Why take family history?</a:t>
            </a:r>
          </a:p>
        </p:txBody>
      </p:sp>
      <p:sp>
        <p:nvSpPr>
          <p:cNvPr id="3" name="AutoShape 4" descr="Image result for silhouette woman pregnant"/>
          <p:cNvSpPr>
            <a:spLocks noChangeAspect="1" noChangeArrowheads="1"/>
          </p:cNvSpPr>
          <p:nvPr/>
        </p:nvSpPr>
        <p:spPr bwMode="auto">
          <a:xfrm>
            <a:off x="155575" y="-108346"/>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6" descr="Image result for silhouette woman pregnant"/>
          <p:cNvSpPr>
            <a:spLocks noChangeAspect="1" noChangeArrowheads="1"/>
          </p:cNvSpPr>
          <p:nvPr/>
        </p:nvSpPr>
        <p:spPr bwMode="auto">
          <a:xfrm>
            <a:off x="307975" y="5954"/>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8" descr="Image result for silhouette woman pregnant"/>
          <p:cNvSpPr>
            <a:spLocks noChangeAspect="1" noChangeArrowheads="1"/>
          </p:cNvSpPr>
          <p:nvPr/>
        </p:nvSpPr>
        <p:spPr bwMode="auto">
          <a:xfrm>
            <a:off x="460375" y="120254"/>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4" name="TextBox 13"/>
          <p:cNvSpPr txBox="1"/>
          <p:nvPr/>
        </p:nvSpPr>
        <p:spPr>
          <a:xfrm>
            <a:off x="179512" y="1707654"/>
            <a:ext cx="8718858" cy="1107996"/>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Family history is the gold standard to assess the likelihood of a genetic condition and to identify individuals who may benefit from referral to a specialist.</a:t>
            </a:r>
          </a:p>
        </p:txBody>
      </p:sp>
    </p:spTree>
    <p:extLst>
      <p:ext uri="{BB962C8B-B14F-4D97-AF65-F5344CB8AC3E}">
        <p14:creationId xmlns:p14="http://schemas.microsoft.com/office/powerpoint/2010/main" val="2027296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4294967295"/>
          </p:nvPr>
        </p:nvSpPr>
        <p:spPr>
          <a:xfrm>
            <a:off x="0" y="2914650"/>
            <a:ext cx="6400800" cy="1314450"/>
          </a:xfrm>
        </p:spPr>
        <p:txBody>
          <a:bodyPr/>
          <a:lstStyle/>
          <a:p>
            <a:endParaRPr lang="en-US" dirty="0"/>
          </a:p>
          <a:p>
            <a:pPr marL="0" indent="0">
              <a:buNone/>
            </a:pPr>
            <a:endParaRPr lang="en-US" dirty="0"/>
          </a:p>
        </p:txBody>
      </p:sp>
      <p:sp>
        <p:nvSpPr>
          <p:cNvPr id="6" name="Title 1"/>
          <p:cNvSpPr txBox="1">
            <a:spLocks/>
          </p:cNvSpPr>
          <p:nvPr/>
        </p:nvSpPr>
        <p:spPr bwMode="auto">
          <a:xfrm>
            <a:off x="0" y="267494"/>
            <a:ext cx="9144000" cy="1314384"/>
          </a:xfrm>
          <a:prstGeom prst="rect">
            <a:avLst/>
          </a:prstGeom>
          <a:solidFill>
            <a:schemeClr val="bg1">
              <a:lumMod val="95000"/>
            </a:schemeClr>
          </a:solidFill>
          <a:ln>
            <a:noFill/>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pitchFamily="-1" charset="-128"/>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600" dirty="0"/>
              <a:t>But how do I do it in the limited time I have?</a:t>
            </a:r>
            <a:endParaRPr lang="en-CA"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1564038"/>
            <a:ext cx="3600000" cy="3600000"/>
          </a:xfrm>
          <a:prstGeom prst="rect">
            <a:avLst/>
          </a:prstGeom>
        </p:spPr>
      </p:pic>
    </p:spTree>
    <p:extLst>
      <p:ext uri="{BB962C8B-B14F-4D97-AF65-F5344CB8AC3E}">
        <p14:creationId xmlns:p14="http://schemas.microsoft.com/office/powerpoint/2010/main" val="4122688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51470"/>
            <a:ext cx="8568000" cy="857250"/>
          </a:xfrm>
        </p:spPr>
        <p:txBody>
          <a:bodyPr/>
          <a:lstStyle/>
          <a:p>
            <a:r>
              <a:rPr lang="en-US" sz="3600" dirty="0"/>
              <a:t>What is </a:t>
            </a:r>
            <a:r>
              <a:rPr lang="en-US" sz="3600" i="1" dirty="0"/>
              <a:t>the best </a:t>
            </a:r>
            <a:r>
              <a:rPr lang="en-US" sz="3600" dirty="0"/>
              <a:t>way to take a family history?</a:t>
            </a:r>
          </a:p>
        </p:txBody>
      </p:sp>
      <p:sp>
        <p:nvSpPr>
          <p:cNvPr id="3" name="Content Placeholder 2"/>
          <p:cNvSpPr>
            <a:spLocks noGrp="1"/>
          </p:cNvSpPr>
          <p:nvPr>
            <p:ph idx="1"/>
          </p:nvPr>
        </p:nvSpPr>
        <p:spPr>
          <a:xfrm>
            <a:off x="590872" y="915566"/>
            <a:ext cx="8229600" cy="3394472"/>
          </a:xfrm>
        </p:spPr>
        <p:txBody>
          <a:bodyPr/>
          <a:lstStyle/>
          <a:p>
            <a:pPr marL="0" indent="0">
              <a:spcBef>
                <a:spcPts val="1800"/>
              </a:spcBef>
              <a:buNone/>
            </a:pPr>
            <a:r>
              <a:rPr lang="en-CA" sz="2800" dirty="0"/>
              <a:t>Choose a family history tool that works for you, your patient, and your setting</a:t>
            </a:r>
          </a:p>
          <a:p>
            <a:pPr marL="0" indent="0">
              <a:buNone/>
            </a:pPr>
            <a:endParaRPr lang="en-CA" sz="2800"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3756" y="3773688"/>
            <a:ext cx="3108684" cy="1318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896994" y="2043928"/>
            <a:ext cx="2226089" cy="1387694"/>
            <a:chOff x="899592" y="1268760"/>
            <a:chExt cx="6912768" cy="4586562"/>
          </a:xfrm>
        </p:grpSpPr>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1268760"/>
              <a:ext cx="6912768" cy="458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60000">
              <a:off x="3821648" y="3064517"/>
              <a:ext cx="813177" cy="1077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1473928" y="3561176"/>
            <a:ext cx="2389960" cy="1409034"/>
            <a:chOff x="1645920" y="1478280"/>
            <a:chExt cx="5852160" cy="3901440"/>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5920" y="1478280"/>
              <a:ext cx="5852160" cy="3901440"/>
            </a:xfrm>
            <a:prstGeom prst="rect">
              <a:avLst/>
            </a:prstGeom>
          </p:spPr>
        </p:pic>
        <p:sp>
          <p:nvSpPr>
            <p:cNvPr id="19" name="Rectangle 18"/>
            <p:cNvSpPr/>
            <p:nvPr/>
          </p:nvSpPr>
          <p:spPr>
            <a:xfrm rot="2551022">
              <a:off x="2962762" y="3243903"/>
              <a:ext cx="1440160" cy="1800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3967" y="2043928"/>
            <a:ext cx="2409321" cy="1517248"/>
          </a:xfrm>
          <a:prstGeom prst="rect">
            <a:avLst/>
          </a:prstGeom>
        </p:spPr>
      </p:pic>
    </p:spTree>
    <p:extLst>
      <p:ext uri="{BB962C8B-B14F-4D97-AF65-F5344CB8AC3E}">
        <p14:creationId xmlns:p14="http://schemas.microsoft.com/office/powerpoint/2010/main" val="229597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accel="50000" decel="50000" fill="hold" nodeType="withEffect">
                                  <p:stCondLst>
                                    <p:cond delay="0"/>
                                  </p:stCondLst>
                                  <p:childTnLst>
                                    <p:animMotion origin="layout" path="M 0.47275 0.23032 L -4.44444E-6 4.07407E-6 " pathEditMode="relative" rAng="0" ptsTypes="AA">
                                      <p:cBhvr>
                                        <p:cTn id="14" dur="1500" fill="hold"/>
                                        <p:tgtEl>
                                          <p:spTgt spid="12"/>
                                        </p:tgtEl>
                                        <p:attrNameLst>
                                          <p:attrName>ppt_x</p:attrName>
                                          <p:attrName>ppt_y</p:attrName>
                                        </p:attrNameLst>
                                      </p:cBhvr>
                                      <p:rCtr x="-23646" y="-11528"/>
                                    </p:animMotion>
                                  </p:childTnLst>
                                </p:cTn>
                              </p:par>
                            </p:childTnLst>
                          </p:cTn>
                        </p:par>
                        <p:par>
                          <p:cTn id="15" fill="hold">
                            <p:stCondLst>
                              <p:cond delay="1500"/>
                            </p:stCondLst>
                            <p:childTnLst>
                              <p:par>
                                <p:cTn id="16" presetID="10" presetClass="entr" presetSubtype="0" fill="hold" nodeType="afterEffect">
                                  <p:stCondLst>
                                    <p:cond delay="75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42" presetClass="path" presetSubtype="0" accel="50000" decel="50000" fill="hold" nodeType="withEffect">
                                  <p:stCondLst>
                                    <p:cond delay="0"/>
                                  </p:stCondLst>
                                  <p:childTnLst>
                                    <p:animMotion origin="layout" path="M 0.16736 0.24074 L 3.88889E-6 4.07407E-6 " pathEditMode="relative" rAng="0" ptsTypes="AA">
                                      <p:cBhvr>
                                        <p:cTn id="20" dur="1250" fill="hold"/>
                                        <p:tgtEl>
                                          <p:spTgt spid="20"/>
                                        </p:tgtEl>
                                        <p:attrNameLst>
                                          <p:attrName>ppt_x</p:attrName>
                                          <p:attrName>ppt_y</p:attrName>
                                        </p:attrNameLst>
                                      </p:cBhvr>
                                      <p:rCtr x="-8368" y="-12037"/>
                                    </p:animMotion>
                                  </p:childTnLst>
                                </p:cTn>
                              </p:par>
                            </p:childTnLst>
                          </p:cTn>
                        </p:par>
                        <p:par>
                          <p:cTn id="21" fill="hold">
                            <p:stCondLst>
                              <p:cond delay="2750"/>
                            </p:stCondLst>
                            <p:childTnLst>
                              <p:par>
                                <p:cTn id="22" presetID="10" presetClass="entr" presetSubtype="0" fill="hold" nodeType="afterEffect">
                                  <p:stCondLst>
                                    <p:cond delay="5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42" presetClass="path" presetSubtype="0" accel="50000" decel="50000" fill="hold" nodeType="withEffect">
                                  <p:stCondLst>
                                    <p:cond delay="0"/>
                                  </p:stCondLst>
                                  <p:childTnLst>
                                    <p:animMotion origin="layout" path="M 0.39376 0.01042 L 5E-6 -1.11111E-6 " pathEditMode="relative" rAng="0" ptsTypes="AA">
                                      <p:cBhvr>
                                        <p:cTn id="26" dur="1250" fill="hold"/>
                                        <p:tgtEl>
                                          <p:spTgt spid="17"/>
                                        </p:tgtEl>
                                        <p:attrNameLst>
                                          <p:attrName>ppt_x</p:attrName>
                                          <p:attrName>ppt_y</p:attrName>
                                        </p:attrNameLst>
                                      </p:cBhvr>
                                      <p:rCtr x="-19688"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015 FMF  - Untangling the helix - Nov 2015 - FINAL-2JC_9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58946</TotalTime>
  <Words>4238</Words>
  <Application>Microsoft Office PowerPoint</Application>
  <PresentationFormat>On-screen Show (16:9)</PresentationFormat>
  <Paragraphs>603</Paragraphs>
  <Slides>59</Slides>
  <Notes>58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Trebuchet MS</vt:lpstr>
      <vt:lpstr>Wingdings</vt:lpstr>
      <vt:lpstr>2015 FMF  - Untangling the helix - Nov 2015 - FINAL-2JC_94</vt:lpstr>
      <vt:lpstr>Disclaimer</vt:lpstr>
      <vt:lpstr>Untangling the helix 2019:  Why family history matters</vt:lpstr>
      <vt:lpstr>Learning objectives</vt:lpstr>
      <vt:lpstr>Why take family history?</vt:lpstr>
      <vt:lpstr>Why take family history?</vt:lpstr>
      <vt:lpstr>Why take family history?</vt:lpstr>
      <vt:lpstr>Why take family history?</vt:lpstr>
      <vt:lpstr>PowerPoint Presentation</vt:lpstr>
      <vt:lpstr>What is the best way to take a family history?</vt:lpstr>
      <vt:lpstr>Development and validation of a family history screening questionnaire in Australian primary care. Emery 2014 Ann Fam Med</vt:lpstr>
      <vt:lpstr>What is the best way to take a family history?</vt:lpstr>
      <vt:lpstr>What to include in a family history?</vt:lpstr>
      <vt:lpstr>What to include in a family history?</vt:lpstr>
      <vt:lpstr>What to include in a family history?</vt:lpstr>
      <vt:lpstr>What to include in a family history?</vt:lpstr>
      <vt:lpstr>What to include in a family history?</vt:lpstr>
      <vt:lpstr>Case 1: Preconception</vt:lpstr>
      <vt:lpstr>Case 1: Preconception</vt:lpstr>
      <vt:lpstr>Preconception family history check list</vt:lpstr>
      <vt:lpstr>PowerPoint Presentation</vt:lpstr>
      <vt:lpstr>PowerPoint Presentation</vt:lpstr>
      <vt:lpstr>Case 1: Preconception</vt:lpstr>
      <vt:lpstr>Reproductive genetic carrier screening in Canada</vt:lpstr>
      <vt:lpstr>Case 2: Prenatal</vt:lpstr>
      <vt:lpstr>[Preconception]Prenatal family history check list</vt:lpstr>
      <vt:lpstr>PowerPoint Presentation</vt:lpstr>
      <vt:lpstr>PowerPoint Presentation</vt:lpstr>
      <vt:lpstr>Case 2: Prenatal</vt:lpstr>
      <vt:lpstr>Case 2: Prenatal</vt:lpstr>
      <vt:lpstr>Fragile X syndrome</vt:lpstr>
      <vt:lpstr>Case 3: Pediatrics</vt:lpstr>
      <vt:lpstr>Key family history questions for pediatric patients</vt:lpstr>
      <vt:lpstr>Case 3: Pediatrics</vt:lpstr>
      <vt:lpstr>Long QT syndrome</vt:lpstr>
      <vt:lpstr>Case 4: Adult</vt:lpstr>
      <vt:lpstr>Key family history questions for adult patients</vt:lpstr>
      <vt:lpstr>Case 4: Adult</vt:lpstr>
      <vt:lpstr>Assessing hereditary breast and ovarian cancer</vt:lpstr>
      <vt:lpstr>PowerPoint Presentation</vt:lpstr>
      <vt:lpstr>All cancer is genetic, only 5-10% is hereditary</vt:lpstr>
      <vt:lpstr>PowerPoint Presentation</vt:lpstr>
      <vt:lpstr>Case 5: Adult</vt:lpstr>
      <vt:lpstr>Key family history questions for adult patients</vt:lpstr>
      <vt:lpstr>Case 5: Adult</vt:lpstr>
      <vt:lpstr>Case 5: Adult</vt:lpstr>
      <vt:lpstr>Familial hypercholesterolemia</vt:lpstr>
      <vt:lpstr>Familial hypercholesterolemia</vt:lpstr>
      <vt:lpstr>Why family history matters?</vt:lpstr>
      <vt:lpstr>PowerPoint Presentation</vt:lpstr>
      <vt:lpstr>Where do I find more information?</vt:lpstr>
      <vt:lpstr>PowerPoint Presentation</vt:lpstr>
      <vt:lpstr>PowerPoint Presentation</vt:lpstr>
      <vt:lpstr>PowerPoint Presentation</vt:lpstr>
      <vt:lpstr>PowerPoint Presentation</vt:lpstr>
      <vt:lpstr>PowerPoint Presentation</vt:lpstr>
      <vt:lpstr>Family history tool resources</vt:lpstr>
      <vt:lpstr>Family history tool resources</vt:lpstr>
      <vt:lpstr>Hereditary breast and ovarian cancer family history resources</vt:lpstr>
      <vt:lpstr>Assessing hereditary breast and ovarian cancer</vt:lpstr>
    </vt:vector>
  </TitlesOfParts>
  <Company>CHEO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Untangling the helix 2015:  Genomics for primary care providers</dc:title>
  <dc:creator>Shawna</dc:creator>
  <cp:lastModifiedBy>Shawna</cp:lastModifiedBy>
  <cp:revision>470</cp:revision>
  <cp:lastPrinted>2017-06-07T21:03:15Z</cp:lastPrinted>
  <dcterms:created xsi:type="dcterms:W3CDTF">2015-11-06T17:02:31Z</dcterms:created>
  <dcterms:modified xsi:type="dcterms:W3CDTF">2020-10-27T16:51:03Z</dcterms:modified>
</cp:coreProperties>
</file>