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927" r:id="rId2"/>
    <p:sldId id="256" r:id="rId3"/>
    <p:sldId id="260" r:id="rId4"/>
    <p:sldId id="1240" r:id="rId5"/>
    <p:sldId id="1242" r:id="rId6"/>
    <p:sldId id="1243" r:id="rId7"/>
    <p:sldId id="1244" r:id="rId8"/>
    <p:sldId id="1341" r:id="rId9"/>
    <p:sldId id="293" r:id="rId10"/>
    <p:sldId id="1348" r:id="rId11"/>
    <p:sldId id="1222" r:id="rId12"/>
    <p:sldId id="295" r:id="rId13"/>
    <p:sldId id="296" r:id="rId14"/>
    <p:sldId id="344" r:id="rId15"/>
    <p:sldId id="340" r:id="rId16"/>
    <p:sldId id="1342" r:id="rId17"/>
    <p:sldId id="1343" r:id="rId18"/>
    <p:sldId id="297" r:id="rId19"/>
    <p:sldId id="298" r:id="rId20"/>
    <p:sldId id="1344" r:id="rId21"/>
    <p:sldId id="1349" r:id="rId22"/>
    <p:sldId id="1345" r:id="rId23"/>
    <p:sldId id="306" r:id="rId24"/>
    <p:sldId id="307" r:id="rId25"/>
    <p:sldId id="308" r:id="rId26"/>
    <p:sldId id="311" r:id="rId27"/>
    <p:sldId id="312" r:id="rId28"/>
    <p:sldId id="310" r:id="rId29"/>
    <p:sldId id="313" r:id="rId30"/>
    <p:sldId id="304" r:id="rId31"/>
    <p:sldId id="314" r:id="rId32"/>
    <p:sldId id="315" r:id="rId33"/>
    <p:sldId id="317" r:id="rId34"/>
    <p:sldId id="318" r:id="rId35"/>
    <p:sldId id="319" r:id="rId36"/>
    <p:sldId id="331" r:id="rId37"/>
    <p:sldId id="345" r:id="rId38"/>
    <p:sldId id="330" r:id="rId39"/>
    <p:sldId id="332" r:id="rId40"/>
    <p:sldId id="346" r:id="rId41"/>
    <p:sldId id="32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na" initials="S" lastIdx="1" clrIdx="0">
    <p:extLst>
      <p:ext uri="{19B8F6BF-5375-455C-9EA6-DF929625EA0E}">
        <p15:presenceInfo xmlns:p15="http://schemas.microsoft.com/office/powerpoint/2012/main" userId="bbdc8e120f3c88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92" autoAdjust="0"/>
    <p:restoredTop sz="78539" autoAdjust="0"/>
  </p:normalViewPr>
  <p:slideViewPr>
    <p:cSldViewPr snapToGrid="0" snapToObjects="1">
      <p:cViewPr varScale="1">
        <p:scale>
          <a:sx n="86" d="100"/>
          <a:sy n="86" d="100"/>
        </p:scale>
        <p:origin x="1650" y="78"/>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rgbClr val="00B0F0"/>
              </a:solidFill>
            </c:spPr>
            <c:extLst>
              <c:ext xmlns:c16="http://schemas.microsoft.com/office/drawing/2014/chart" uri="{C3380CC4-5D6E-409C-BE32-E72D297353CC}">
                <c16:uniqueId val="{00000001-7E30-4728-B419-EF8CC2DECD13}"/>
              </c:ext>
            </c:extLst>
          </c:dPt>
          <c:dPt>
            <c:idx val="1"/>
            <c:bubble3D val="0"/>
            <c:spPr>
              <a:solidFill>
                <a:schemeClr val="accent2"/>
              </a:solidFill>
            </c:spPr>
            <c:extLst>
              <c:ext xmlns:c16="http://schemas.microsoft.com/office/drawing/2014/chart" uri="{C3380CC4-5D6E-409C-BE32-E72D297353CC}">
                <c16:uniqueId val="{00000003-7E30-4728-B419-EF8CC2DECD13}"/>
              </c:ext>
            </c:extLst>
          </c:dPt>
          <c:dPt>
            <c:idx val="2"/>
            <c:bubble3D val="0"/>
            <c:spPr>
              <a:solidFill>
                <a:srgbClr val="33CC33"/>
              </a:solidFill>
            </c:spPr>
            <c:extLst>
              <c:ext xmlns:c16="http://schemas.microsoft.com/office/drawing/2014/chart" uri="{C3380CC4-5D6E-409C-BE32-E72D297353CC}">
                <c16:uniqueId val="{00000005-7E30-4728-B419-EF8CC2DECD13}"/>
              </c:ext>
            </c:extLst>
          </c:dPt>
          <c:cat>
            <c:strRef>
              <c:f>Sheet1!$A$2:$A$4</c:f>
              <c:strCache>
                <c:ptCount val="3"/>
                <c:pt idx="0">
                  <c:v>Sporadic</c:v>
                </c:pt>
                <c:pt idx="1">
                  <c:v>Familial</c:v>
                </c:pt>
                <c:pt idx="2">
                  <c:v>Hereditary</c:v>
                </c:pt>
              </c:strCache>
            </c:strRef>
          </c:cat>
          <c:val>
            <c:numRef>
              <c:f>Sheet1!$B$2:$B$4</c:f>
              <c:numCache>
                <c:formatCode>General</c:formatCode>
                <c:ptCount val="3"/>
                <c:pt idx="0">
                  <c:v>80</c:v>
                </c:pt>
                <c:pt idx="1">
                  <c:v>15</c:v>
                </c:pt>
                <c:pt idx="2">
                  <c:v>5</c:v>
                </c:pt>
              </c:numCache>
            </c:numRef>
          </c:val>
          <c:extLst>
            <c:ext xmlns:c16="http://schemas.microsoft.com/office/drawing/2014/chart" uri="{C3380CC4-5D6E-409C-BE32-E72D297353CC}">
              <c16:uniqueId val="{00000006-7E30-4728-B419-EF8CC2DECD13}"/>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rgbClr val="00B0F0"/>
              </a:solidFill>
            </c:spPr>
            <c:extLst>
              <c:ext xmlns:c16="http://schemas.microsoft.com/office/drawing/2014/chart" uri="{C3380CC4-5D6E-409C-BE32-E72D297353CC}">
                <c16:uniqueId val="{00000001-27A6-4400-B332-134AE1310BEE}"/>
              </c:ext>
            </c:extLst>
          </c:dPt>
          <c:dPt>
            <c:idx val="1"/>
            <c:bubble3D val="0"/>
            <c:spPr>
              <a:solidFill>
                <a:schemeClr val="accent2"/>
              </a:solidFill>
            </c:spPr>
            <c:extLst>
              <c:ext xmlns:c16="http://schemas.microsoft.com/office/drawing/2014/chart" uri="{C3380CC4-5D6E-409C-BE32-E72D297353CC}">
                <c16:uniqueId val="{00000003-27A6-4400-B332-134AE1310BEE}"/>
              </c:ext>
            </c:extLst>
          </c:dPt>
          <c:dPt>
            <c:idx val="2"/>
            <c:bubble3D val="0"/>
            <c:spPr>
              <a:solidFill>
                <a:srgbClr val="33CC33"/>
              </a:solidFill>
            </c:spPr>
            <c:extLst>
              <c:ext xmlns:c16="http://schemas.microsoft.com/office/drawing/2014/chart" uri="{C3380CC4-5D6E-409C-BE32-E72D297353CC}">
                <c16:uniqueId val="{00000005-27A6-4400-B332-134AE1310BEE}"/>
              </c:ext>
            </c:extLst>
          </c:dPt>
          <c:cat>
            <c:strRef>
              <c:f>Sheet1!$A$2:$A$4</c:f>
              <c:strCache>
                <c:ptCount val="3"/>
                <c:pt idx="0">
                  <c:v>Sporadic</c:v>
                </c:pt>
                <c:pt idx="1">
                  <c:v>Familial</c:v>
                </c:pt>
                <c:pt idx="2">
                  <c:v>Hereditary</c:v>
                </c:pt>
              </c:strCache>
            </c:strRef>
          </c:cat>
          <c:val>
            <c:numRef>
              <c:f>Sheet1!$B$2:$B$4</c:f>
              <c:numCache>
                <c:formatCode>General</c:formatCode>
                <c:ptCount val="3"/>
                <c:pt idx="0">
                  <c:v>80</c:v>
                </c:pt>
                <c:pt idx="1">
                  <c:v>15</c:v>
                </c:pt>
                <c:pt idx="2">
                  <c:v>5</c:v>
                </c:pt>
              </c:numCache>
            </c:numRef>
          </c:val>
          <c:extLst>
            <c:ext xmlns:c16="http://schemas.microsoft.com/office/drawing/2014/chart" uri="{C3380CC4-5D6E-409C-BE32-E72D297353CC}">
              <c16:uniqueId val="{00000006-27A6-4400-B332-134AE1310BEE}"/>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rgbClr val="00B0F0"/>
              </a:solidFill>
            </c:spPr>
            <c:extLst>
              <c:ext xmlns:c16="http://schemas.microsoft.com/office/drawing/2014/chart" uri="{C3380CC4-5D6E-409C-BE32-E72D297353CC}">
                <c16:uniqueId val="{00000001-5428-42FB-85C6-CD7D213AAD89}"/>
              </c:ext>
            </c:extLst>
          </c:dPt>
          <c:dPt>
            <c:idx val="1"/>
            <c:bubble3D val="0"/>
            <c:spPr>
              <a:solidFill>
                <a:schemeClr val="accent2"/>
              </a:solidFill>
            </c:spPr>
            <c:extLst>
              <c:ext xmlns:c16="http://schemas.microsoft.com/office/drawing/2014/chart" uri="{C3380CC4-5D6E-409C-BE32-E72D297353CC}">
                <c16:uniqueId val="{00000003-5428-42FB-85C6-CD7D213AAD89}"/>
              </c:ext>
            </c:extLst>
          </c:dPt>
          <c:dPt>
            <c:idx val="2"/>
            <c:bubble3D val="0"/>
            <c:spPr>
              <a:solidFill>
                <a:srgbClr val="33CC33"/>
              </a:solidFill>
            </c:spPr>
            <c:extLst>
              <c:ext xmlns:c16="http://schemas.microsoft.com/office/drawing/2014/chart" uri="{C3380CC4-5D6E-409C-BE32-E72D297353CC}">
                <c16:uniqueId val="{00000005-5428-42FB-85C6-CD7D213AAD89}"/>
              </c:ext>
            </c:extLst>
          </c:dPt>
          <c:cat>
            <c:strRef>
              <c:f>Sheet1!$A$2:$A$4</c:f>
              <c:strCache>
                <c:ptCount val="3"/>
                <c:pt idx="0">
                  <c:v>Sporadic</c:v>
                </c:pt>
                <c:pt idx="1">
                  <c:v>Familial</c:v>
                </c:pt>
                <c:pt idx="2">
                  <c:v>Hereditary</c:v>
                </c:pt>
              </c:strCache>
            </c:strRef>
          </c:cat>
          <c:val>
            <c:numRef>
              <c:f>Sheet1!$B$2:$B$4</c:f>
              <c:numCache>
                <c:formatCode>General</c:formatCode>
                <c:ptCount val="3"/>
                <c:pt idx="0">
                  <c:v>80</c:v>
                </c:pt>
                <c:pt idx="1">
                  <c:v>15</c:v>
                </c:pt>
                <c:pt idx="2">
                  <c:v>5</c:v>
                </c:pt>
              </c:numCache>
            </c:numRef>
          </c:val>
          <c:extLst>
            <c:ext xmlns:c16="http://schemas.microsoft.com/office/drawing/2014/chart" uri="{C3380CC4-5D6E-409C-BE32-E72D297353CC}">
              <c16:uniqueId val="{00000006-5428-42FB-85C6-CD7D213AAD89}"/>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2.3241790569506222E-3"/>
          <c:w val="0.70790545174467789"/>
          <c:h val="0.92862712919198975"/>
        </c:manualLayout>
      </c:layout>
      <c:pie3DChart>
        <c:varyColors val="1"/>
        <c:ser>
          <c:idx val="0"/>
          <c:order val="0"/>
          <c:tx>
            <c:strRef>
              <c:f>Sheet1!$B$1</c:f>
              <c:strCache>
                <c:ptCount val="1"/>
                <c:pt idx="0">
                  <c:v>Sales</c:v>
                </c:pt>
              </c:strCache>
            </c:strRef>
          </c:tx>
          <c:explosion val="25"/>
          <c:dPt>
            <c:idx val="0"/>
            <c:bubble3D val="0"/>
            <c:spPr>
              <a:solidFill>
                <a:srgbClr val="00B0F0"/>
              </a:solidFill>
            </c:spPr>
            <c:extLst>
              <c:ext xmlns:c16="http://schemas.microsoft.com/office/drawing/2014/chart" uri="{C3380CC4-5D6E-409C-BE32-E72D297353CC}">
                <c16:uniqueId val="{00000001-85E8-40AD-8F0A-9188289E9B73}"/>
              </c:ext>
            </c:extLst>
          </c:dPt>
          <c:dPt>
            <c:idx val="1"/>
            <c:bubble3D val="0"/>
            <c:spPr>
              <a:solidFill>
                <a:schemeClr val="accent2"/>
              </a:solidFill>
            </c:spPr>
            <c:extLst>
              <c:ext xmlns:c16="http://schemas.microsoft.com/office/drawing/2014/chart" uri="{C3380CC4-5D6E-409C-BE32-E72D297353CC}">
                <c16:uniqueId val="{00000003-85E8-40AD-8F0A-9188289E9B73}"/>
              </c:ext>
            </c:extLst>
          </c:dPt>
          <c:dPt>
            <c:idx val="2"/>
            <c:bubble3D val="0"/>
            <c:spPr>
              <a:solidFill>
                <a:srgbClr val="33CC33"/>
              </a:solidFill>
            </c:spPr>
            <c:extLst>
              <c:ext xmlns:c16="http://schemas.microsoft.com/office/drawing/2014/chart" uri="{C3380CC4-5D6E-409C-BE32-E72D297353CC}">
                <c16:uniqueId val="{00000005-85E8-40AD-8F0A-9188289E9B73}"/>
              </c:ext>
            </c:extLst>
          </c:dPt>
          <c:cat>
            <c:strRef>
              <c:f>Sheet1!$A$2:$A$4</c:f>
              <c:strCache>
                <c:ptCount val="3"/>
                <c:pt idx="0">
                  <c:v>Sporadic</c:v>
                </c:pt>
                <c:pt idx="1">
                  <c:v>Familial</c:v>
                </c:pt>
                <c:pt idx="2">
                  <c:v>Hereditary</c:v>
                </c:pt>
              </c:strCache>
            </c:strRef>
          </c:cat>
          <c:val>
            <c:numRef>
              <c:f>Sheet1!$B$2:$B$4</c:f>
              <c:numCache>
                <c:formatCode>General</c:formatCode>
                <c:ptCount val="3"/>
                <c:pt idx="0">
                  <c:v>80</c:v>
                </c:pt>
                <c:pt idx="1">
                  <c:v>15</c:v>
                </c:pt>
                <c:pt idx="2">
                  <c:v>5</c:v>
                </c:pt>
              </c:numCache>
            </c:numRef>
          </c:val>
          <c:extLst>
            <c:ext xmlns:c16="http://schemas.microsoft.com/office/drawing/2014/chart" uri="{C3380CC4-5D6E-409C-BE32-E72D297353CC}">
              <c16:uniqueId val="{00000006-85E8-40AD-8F0A-9188289E9B73}"/>
            </c:ext>
          </c:extLst>
        </c:ser>
        <c:dLbls>
          <c:showLegendKey val="0"/>
          <c:showVal val="0"/>
          <c:showCatName val="0"/>
          <c:showSerName val="0"/>
          <c:showPercent val="0"/>
          <c:showBubbleSize val="0"/>
          <c:showLeaderLines val="1"/>
        </c:dLbls>
      </c:pie3DChart>
    </c:plotArea>
    <c:legend>
      <c:legendPos val="r"/>
      <c:layout>
        <c:manualLayout>
          <c:xMode val="edge"/>
          <c:yMode val="edge"/>
          <c:x val="0.67194363553622249"/>
          <c:y val="0.23822121609466546"/>
          <c:w val="0.27819945753890596"/>
          <c:h val="0.26370012430431372"/>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0273725325285256"/>
          <c:y val="4.3479938847971474E-2"/>
          <c:w val="0.45804322935651776"/>
          <c:h val="0.7987999287887616"/>
        </c:manualLayout>
      </c:layout>
      <c:bar3DChart>
        <c:barDir val="bar"/>
        <c:grouping val="clustered"/>
        <c:varyColors val="0"/>
        <c:ser>
          <c:idx val="0"/>
          <c:order val="0"/>
          <c:tx>
            <c:strRef>
              <c:f>Sheet1!$B$1</c:f>
              <c:strCache>
                <c:ptCount val="1"/>
                <c:pt idx="0">
                  <c:v>BRCA2 gene mutation carriers</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15B-407E-BCB6-556311E86A22}"/>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Prostate</c:v>
                </c:pt>
                <c:pt idx="1">
                  <c:v>Men: Breast</c:v>
                </c:pt>
                <c:pt idx="2">
                  <c:v>Ovarian  </c:v>
                </c:pt>
                <c:pt idx="3">
                  <c:v>Women: Invasive breast</c:v>
                </c:pt>
              </c:strCache>
            </c:strRef>
          </c:cat>
          <c:val>
            <c:numRef>
              <c:f>Sheet1!$B$2:$B$5</c:f>
              <c:numCache>
                <c:formatCode>0%</c:formatCode>
                <c:ptCount val="4"/>
                <c:pt idx="0">
                  <c:v>0.3</c:v>
                </c:pt>
                <c:pt idx="1">
                  <c:v>7.0000000000000007E-2</c:v>
                </c:pt>
                <c:pt idx="2">
                  <c:v>0.18</c:v>
                </c:pt>
                <c:pt idx="3">
                  <c:v>0.49</c:v>
                </c:pt>
              </c:numCache>
            </c:numRef>
          </c:val>
          <c:extLst>
            <c:ext xmlns:c16="http://schemas.microsoft.com/office/drawing/2014/chart" uri="{C3380CC4-5D6E-409C-BE32-E72D297353CC}">
              <c16:uniqueId val="{00000001-715B-407E-BCB6-556311E86A22}"/>
            </c:ext>
          </c:extLst>
        </c:ser>
        <c:ser>
          <c:idx val="1"/>
          <c:order val="1"/>
          <c:tx>
            <c:strRef>
              <c:f>Sheet1!$C$1</c:f>
              <c:strCache>
                <c:ptCount val="1"/>
                <c:pt idx="0">
                  <c:v>BRCA1 gene mutation carriers</c:v>
                </c:pt>
              </c:strCache>
            </c:strRef>
          </c:tx>
          <c:invertIfNegative val="0"/>
          <c:dLbls>
            <c:dLbl>
              <c:idx val="2"/>
              <c:layout>
                <c:manualLayout>
                  <c:x val="3.4028424183867099E-3"/>
                  <c:y val="-1.5810886853807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5B-407E-BCB6-556311E86A22}"/>
                </c:ext>
              </c:extLst>
            </c:dLbl>
            <c:dLbl>
              <c:idx val="3"/>
              <c:layout>
                <c:manualLayout>
                  <c:x val="-1.701421209193355E-3"/>
                  <c:y val="-2.76690519941636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5B-407E-BCB6-556311E86A22}"/>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Prostate</c:v>
                </c:pt>
                <c:pt idx="1">
                  <c:v>Men: Breast</c:v>
                </c:pt>
                <c:pt idx="2">
                  <c:v>Ovarian  </c:v>
                </c:pt>
                <c:pt idx="3">
                  <c:v>Women: Invasive breast</c:v>
                </c:pt>
              </c:strCache>
            </c:strRef>
          </c:cat>
          <c:val>
            <c:numRef>
              <c:f>Sheet1!$C$2:$C$5</c:f>
              <c:numCache>
                <c:formatCode>General</c:formatCode>
                <c:ptCount val="4"/>
                <c:pt idx="2" formatCode="0%">
                  <c:v>0.4</c:v>
                </c:pt>
                <c:pt idx="3" formatCode="0%">
                  <c:v>0.56999999999999995</c:v>
                </c:pt>
              </c:numCache>
            </c:numRef>
          </c:val>
          <c:extLst>
            <c:ext xmlns:c16="http://schemas.microsoft.com/office/drawing/2014/chart" uri="{C3380CC4-5D6E-409C-BE32-E72D297353CC}">
              <c16:uniqueId val="{00000004-715B-407E-BCB6-556311E86A22}"/>
            </c:ext>
          </c:extLst>
        </c:ser>
        <c:ser>
          <c:idx val="2"/>
          <c:order val="2"/>
          <c:tx>
            <c:strRef>
              <c:f>Sheet1!$D$1</c:f>
              <c:strCache>
                <c:ptCount val="1"/>
                <c:pt idx="0">
                  <c:v>General Population</c:v>
                </c:pt>
              </c:strCache>
            </c:strRef>
          </c:tx>
          <c:invertIfNegative val="0"/>
          <c:dLbls>
            <c:dLbl>
              <c:idx val="1"/>
              <c:layout>
                <c:manualLayout>
                  <c:x val="-1.4575974570318632E-3"/>
                  <c:y val="-3.16217737076156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5B-407E-BCB6-556311E86A22}"/>
                </c:ext>
              </c:extLst>
            </c:dLbl>
            <c:dLbl>
              <c:idx val="2"/>
              <c:layout>
                <c:manualLayout>
                  <c:x val="0"/>
                  <c:y val="-1.9763608567259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5B-407E-BCB6-556311E86A22}"/>
                </c:ext>
              </c:extLst>
            </c:dLbl>
            <c:dLbl>
              <c:idx val="3"/>
              <c:layout>
                <c:manualLayout>
                  <c:x val="0"/>
                  <c:y val="-3.1621773707615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5B-407E-BCB6-556311E86A22}"/>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Prostate</c:v>
                </c:pt>
                <c:pt idx="1">
                  <c:v>Men: Breast</c:v>
                </c:pt>
                <c:pt idx="2">
                  <c:v>Ovarian  </c:v>
                </c:pt>
                <c:pt idx="3">
                  <c:v>Women: Invasive breast</c:v>
                </c:pt>
              </c:strCache>
            </c:strRef>
          </c:cat>
          <c:val>
            <c:numRef>
              <c:f>Sheet1!$D$2:$D$5</c:f>
              <c:numCache>
                <c:formatCode>0.00%</c:formatCode>
                <c:ptCount val="4"/>
                <c:pt idx="0" formatCode="0%">
                  <c:v>0.14000000000000001</c:v>
                </c:pt>
                <c:pt idx="1">
                  <c:v>1E-3</c:v>
                </c:pt>
                <c:pt idx="2">
                  <c:v>1.2999999999999999E-2</c:v>
                </c:pt>
                <c:pt idx="3" formatCode="0%">
                  <c:v>0.12</c:v>
                </c:pt>
              </c:numCache>
            </c:numRef>
          </c:val>
          <c:extLst>
            <c:ext xmlns:c16="http://schemas.microsoft.com/office/drawing/2014/chart" uri="{C3380CC4-5D6E-409C-BE32-E72D297353CC}">
              <c16:uniqueId val="{00000008-715B-407E-BCB6-556311E86A22}"/>
            </c:ext>
          </c:extLst>
        </c:ser>
        <c:dLbls>
          <c:showLegendKey val="0"/>
          <c:showVal val="0"/>
          <c:showCatName val="0"/>
          <c:showSerName val="0"/>
          <c:showPercent val="0"/>
          <c:showBubbleSize val="0"/>
        </c:dLbls>
        <c:gapWidth val="150"/>
        <c:shape val="box"/>
        <c:axId val="100787712"/>
        <c:axId val="132071424"/>
        <c:axId val="0"/>
      </c:bar3DChart>
      <c:catAx>
        <c:axId val="100787712"/>
        <c:scaling>
          <c:orientation val="minMax"/>
        </c:scaling>
        <c:delete val="0"/>
        <c:axPos val="l"/>
        <c:numFmt formatCode="General" sourceLinked="1"/>
        <c:majorTickMark val="out"/>
        <c:minorTickMark val="none"/>
        <c:tickLblPos val="nextTo"/>
        <c:crossAx val="132071424"/>
        <c:crosses val="autoZero"/>
        <c:auto val="1"/>
        <c:lblAlgn val="ctr"/>
        <c:lblOffset val="100"/>
        <c:noMultiLvlLbl val="0"/>
      </c:catAx>
      <c:valAx>
        <c:axId val="132071424"/>
        <c:scaling>
          <c:orientation val="minMax"/>
        </c:scaling>
        <c:delete val="0"/>
        <c:axPos val="b"/>
        <c:majorGridlines/>
        <c:numFmt formatCode="0%" sourceLinked="1"/>
        <c:majorTickMark val="out"/>
        <c:minorTickMark val="none"/>
        <c:tickLblPos val="nextTo"/>
        <c:crossAx val="100787712"/>
        <c:crosses val="autoZero"/>
        <c:crossBetween val="between"/>
      </c:valAx>
    </c:plotArea>
    <c:legend>
      <c:legendPos val="r"/>
      <c:layout>
        <c:manualLayout>
          <c:xMode val="edge"/>
          <c:yMode val="edge"/>
          <c:x val="0.78322989364818052"/>
          <c:y val="0.33002518537331121"/>
          <c:w val="0.21677010635181951"/>
          <c:h val="0.51782210635871539"/>
        </c:manualLayout>
      </c:layout>
      <c:overlay val="0"/>
      <c:txPr>
        <a:bodyPr/>
        <a:lstStyle/>
        <a:p>
          <a:pPr>
            <a:defRPr sz="1600"/>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0.42603</cdr:x>
      <cdr:y>0.42333</cdr:y>
    </cdr:from>
    <cdr:to>
      <cdr:x>0.65132</cdr:x>
      <cdr:y>0.5614</cdr:y>
    </cdr:to>
    <cdr:sp macro="" textlink="">
      <cdr:nvSpPr>
        <cdr:cNvPr id="2" name="TextBox 1"/>
        <cdr:cNvSpPr txBox="1"/>
      </cdr:nvSpPr>
      <cdr:spPr>
        <a:xfrm xmlns:a="http://schemas.openxmlformats.org/drawingml/2006/main">
          <a:off x="3190465" y="1838690"/>
          <a:ext cx="1687159" cy="5996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0" dirty="0">
              <a:solidFill>
                <a:schemeClr val="tx1"/>
              </a:solidFill>
            </a:rPr>
            <a:t>80%</a:t>
          </a:r>
        </a:p>
      </cdr:txBody>
    </cdr:sp>
  </cdr:relSizeAnchor>
  <cdr:relSizeAnchor xmlns:cdr="http://schemas.openxmlformats.org/drawingml/2006/chartDrawing">
    <cdr:from>
      <cdr:x>0.34085</cdr:x>
      <cdr:y>0.06174</cdr:y>
    </cdr:from>
    <cdr:to>
      <cdr:x>0.56614</cdr:x>
      <cdr:y>0.16491</cdr:y>
    </cdr:to>
    <cdr:sp macro="" textlink="">
      <cdr:nvSpPr>
        <cdr:cNvPr id="3" name="TextBox 1"/>
        <cdr:cNvSpPr txBox="1"/>
      </cdr:nvSpPr>
      <cdr:spPr>
        <a:xfrm xmlns:a="http://schemas.openxmlformats.org/drawingml/2006/main">
          <a:off x="2552604" y="268145"/>
          <a:ext cx="1687159" cy="4481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5-10%</a:t>
          </a:r>
        </a:p>
      </cdr:txBody>
    </cdr:sp>
  </cdr:relSizeAnchor>
  <cdr:relSizeAnchor xmlns:cdr="http://schemas.openxmlformats.org/drawingml/2006/chartDrawing">
    <cdr:from>
      <cdr:x>0.08964</cdr:x>
      <cdr:y>0.17131</cdr:y>
    </cdr:from>
    <cdr:to>
      <cdr:x>0.31493</cdr:x>
      <cdr:y>0.28771</cdr:y>
    </cdr:to>
    <cdr:sp macro="" textlink="">
      <cdr:nvSpPr>
        <cdr:cNvPr id="4" name="TextBox 1"/>
        <cdr:cNvSpPr txBox="1"/>
      </cdr:nvSpPr>
      <cdr:spPr>
        <a:xfrm xmlns:a="http://schemas.openxmlformats.org/drawingml/2006/main">
          <a:off x="671327" y="744063"/>
          <a:ext cx="1687159" cy="5055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tx1"/>
              </a:solidFill>
            </a:rPr>
            <a:t>10-15%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6848DA-7FC9-204B-AEFF-727C4AB3A728}" type="datetimeFigureOut">
              <a:rPr lang="en-US" smtClean="0"/>
              <a:t>10/27/2020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FE0E5-E2AC-9941-891F-048C1EC3340A}" type="slidenum">
              <a:rPr lang="en-US" smtClean="0"/>
              <a:t>‹#›</a:t>
            </a:fld>
            <a:endParaRPr lang="en-US"/>
          </a:p>
        </p:txBody>
      </p:sp>
    </p:spTree>
    <p:extLst>
      <p:ext uri="{BB962C8B-B14F-4D97-AF65-F5344CB8AC3E}">
        <p14:creationId xmlns:p14="http://schemas.microsoft.com/office/powerpoint/2010/main" val="40915822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geneticseducation.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webinar will use a primary care case-based approach to explore the two hereditary cancer syndromes, </a:t>
            </a:r>
            <a:r>
              <a:rPr lang="en-US" sz="1200" b="0" i="1" u="none" strike="noStrike" kern="1200" dirty="0">
                <a:solidFill>
                  <a:schemeClr val="tx1"/>
                </a:solidFill>
                <a:effectLst/>
                <a:latin typeface="+mn-lt"/>
                <a:ea typeface="+mn-ea"/>
                <a:cs typeface="+mn-cs"/>
              </a:rPr>
              <a:t>BRCA1</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BRCA2 </a:t>
            </a:r>
            <a:r>
              <a:rPr lang="en-US" sz="1200" b="0" i="0" u="none" strike="noStrike" kern="1200" dirty="0">
                <a:solidFill>
                  <a:schemeClr val="tx1"/>
                </a:solidFill>
                <a:effectLst/>
                <a:latin typeface="+mn-lt"/>
                <a:ea typeface="+mn-ea"/>
                <a:cs typeface="+mn-cs"/>
              </a:rPr>
              <a:t>Hereditary Breast and Ovarian Cancer syndrome and Lynch syndrome.   Cases will highlight red flags in personal and/or family history that indicate increased risk for these genetic conditions.  We will demonstrate why identifying and acting on these red flags may be important to patients or change patient outcomes. We will discuss the latest advances in genomics and their impact on practice such as panel testing and direct-to-consumer testing. Participants will be introduced to the GEC-KO genomics resource website (</a:t>
            </a:r>
            <a:r>
              <a:rPr lang="en-US" sz="1200" b="0" i="0" u="none" strike="noStrike" kern="1200" dirty="0">
                <a:solidFill>
                  <a:schemeClr val="tx1"/>
                </a:solidFill>
                <a:effectLst/>
                <a:latin typeface="+mn-lt"/>
                <a:ea typeface="+mn-ea"/>
                <a:cs typeface="+mn-cs"/>
                <a:hlinkClick r:id="rId3"/>
              </a:rPr>
              <a:t>www.geneticseducation.ca</a:t>
            </a:r>
            <a:r>
              <a:rPr lang="en-US" sz="1200" b="0" i="0" u="none" strike="noStrike" kern="1200" dirty="0">
                <a:solidFill>
                  <a:schemeClr val="tx1"/>
                </a:solidFill>
                <a:effectLst/>
                <a:latin typeface="+mn-lt"/>
                <a:ea typeface="+mn-ea"/>
                <a:cs typeface="+mn-cs"/>
              </a:rPr>
              <a:t>) and tools to use in practice. Bring your clinical genetics questions!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At the conclusion of this activity, participants will be able to:</a:t>
            </a:r>
          </a:p>
          <a:p>
            <a:r>
              <a:rPr lang="en-US" sz="1200" b="0" i="0" u="none" strike="noStrike" kern="1200" dirty="0">
                <a:solidFill>
                  <a:schemeClr val="tx1"/>
                </a:solidFill>
                <a:effectLst/>
                <a:latin typeface="+mn-lt"/>
                <a:ea typeface="+mn-ea"/>
                <a:cs typeface="+mn-cs"/>
              </a:rPr>
              <a:t>•      Identify patients whose family history suggests increased risk of a hereditary cancer syndrome </a:t>
            </a:r>
          </a:p>
          <a:p>
            <a:r>
              <a:rPr lang="en-US" sz="1200" b="0" i="0" u="none" strike="noStrike" kern="1200" dirty="0">
                <a:solidFill>
                  <a:schemeClr val="tx1"/>
                </a:solidFill>
                <a:effectLst/>
                <a:latin typeface="+mn-lt"/>
                <a:ea typeface="+mn-ea"/>
                <a:cs typeface="+mn-cs"/>
              </a:rPr>
              <a:t>•      Tailor screening and management to genetic risk to improve patient outcomes</a:t>
            </a:r>
          </a:p>
          <a:p>
            <a:r>
              <a:rPr lang="en-US" sz="1200" b="0" i="0" u="none" strike="noStrike" kern="1200" dirty="0">
                <a:solidFill>
                  <a:schemeClr val="tx1"/>
                </a:solidFill>
                <a:effectLst/>
                <a:latin typeface="+mn-lt"/>
                <a:ea typeface="+mn-ea"/>
                <a:cs typeface="+mn-cs"/>
              </a:rPr>
              <a:t>•      Find high quality genomics educational resources appropriate for primary care</a:t>
            </a:r>
          </a:p>
          <a:p>
            <a:endParaRPr lang="en-CA" dirty="0"/>
          </a:p>
        </p:txBody>
      </p:sp>
      <p:sp>
        <p:nvSpPr>
          <p:cNvPr id="4" name="Slide Number Placeholder 3"/>
          <p:cNvSpPr>
            <a:spLocks noGrp="1"/>
          </p:cNvSpPr>
          <p:nvPr>
            <p:ph type="sldNum" sz="quarter" idx="10"/>
          </p:nvPr>
        </p:nvSpPr>
        <p:spPr/>
        <p:txBody>
          <a:bodyPr/>
          <a:lstStyle/>
          <a:p>
            <a:fld id="{EA2FE0E5-E2AC-9941-891F-048C1EC3340A}" type="slidenum">
              <a:rPr lang="en-US" smtClean="0"/>
              <a:t>2</a:t>
            </a:fld>
            <a:endParaRPr lang="en-US" dirty="0"/>
          </a:p>
        </p:txBody>
      </p:sp>
    </p:spTree>
    <p:extLst>
      <p:ext uri="{BB962C8B-B14F-4D97-AF65-F5344CB8AC3E}">
        <p14:creationId xmlns:p14="http://schemas.microsoft.com/office/powerpoint/2010/main" val="3986761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18</a:t>
            </a:fld>
            <a:endParaRPr lang="en-CA" altLang="en-US"/>
          </a:p>
        </p:txBody>
      </p:sp>
    </p:spTree>
    <p:extLst>
      <p:ext uri="{BB962C8B-B14F-4D97-AF65-F5344CB8AC3E}">
        <p14:creationId xmlns:p14="http://schemas.microsoft.com/office/powerpoint/2010/main" val="386343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19</a:t>
            </a:fld>
            <a:endParaRPr lang="en-CA" altLang="en-US"/>
          </a:p>
        </p:txBody>
      </p:sp>
    </p:spTree>
    <p:extLst>
      <p:ext uri="{BB962C8B-B14F-4D97-AF65-F5344CB8AC3E}">
        <p14:creationId xmlns:p14="http://schemas.microsoft.com/office/powerpoint/2010/main" val="386343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23</a:t>
            </a:fld>
            <a:endParaRPr lang="en-CA" altLang="en-US"/>
          </a:p>
        </p:txBody>
      </p:sp>
    </p:spTree>
    <p:extLst>
      <p:ext uri="{BB962C8B-B14F-4D97-AF65-F5344CB8AC3E}">
        <p14:creationId xmlns:p14="http://schemas.microsoft.com/office/powerpoint/2010/main" val="415602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24</a:t>
            </a:fld>
            <a:endParaRPr lang="en-CA" altLang="en-US"/>
          </a:p>
        </p:txBody>
      </p:sp>
    </p:spTree>
    <p:extLst>
      <p:ext uri="{BB962C8B-B14F-4D97-AF65-F5344CB8AC3E}">
        <p14:creationId xmlns:p14="http://schemas.microsoft.com/office/powerpoint/2010/main" val="424789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With a history of a breast cancer diagnosis prior to age 30, individualize family screening may be recommended</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Mammography is less sensitive for women with deleterious genetic mutations (e.g., BRCA1, BRCA2, TP53, PTEN, CDH1) due to the faster growth of cancer among these women</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Magnetic resonance imaging (MRI) technology addresses some of the screening limitations of mammography for women at high risk. When used in combination, mammography and MRI find more cancers in women at high risk for breast cancer than using mammography or MRI alone.</a:t>
            </a:r>
          </a:p>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25</a:t>
            </a:fld>
            <a:endParaRPr lang="en-CA" altLang="en-US"/>
          </a:p>
        </p:txBody>
      </p:sp>
    </p:spTree>
    <p:extLst>
      <p:ext uri="{BB962C8B-B14F-4D97-AF65-F5344CB8AC3E}">
        <p14:creationId xmlns:p14="http://schemas.microsoft.com/office/powerpoint/2010/main" val="1413280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About a 50% risk reduction</a:t>
            </a:r>
            <a:r>
              <a:rPr lang="en-CA" baseline="0" dirty="0"/>
              <a:t> of </a:t>
            </a:r>
            <a:r>
              <a:rPr lang="en-CA" baseline="0" dirty="0" err="1"/>
              <a:t>OvCA</a:t>
            </a:r>
            <a:r>
              <a:rPr lang="en-CA" baseline="0" dirty="0"/>
              <a:t> risk with oral contraceptives</a:t>
            </a:r>
          </a:p>
          <a:p>
            <a:endParaRPr lang="en-CA" dirty="0"/>
          </a:p>
          <a:p>
            <a:r>
              <a:rPr lang="en-CA" dirty="0"/>
              <a:t>ovariancanada.org</a:t>
            </a:r>
            <a:endParaRPr lang="en-CA" baseline="0" dirty="0"/>
          </a:p>
          <a:p>
            <a:r>
              <a:rPr lang="en-US" sz="1200" b="0" i="0" kern="1200" dirty="0">
                <a:solidFill>
                  <a:schemeClr val="tx1"/>
                </a:solidFill>
                <a:effectLst/>
                <a:latin typeface="+mn-lt"/>
                <a:ea typeface="+mn-ea"/>
                <a:cs typeface="+mn-cs"/>
              </a:rPr>
              <a:t>Common symptoms include: </a:t>
            </a:r>
          </a:p>
          <a:p>
            <a:r>
              <a:rPr lang="en-US" sz="1200" b="1" i="0" kern="1200" dirty="0">
                <a:solidFill>
                  <a:schemeClr val="tx1"/>
                </a:solidFill>
                <a:effectLst/>
                <a:latin typeface="+mn-lt"/>
                <a:ea typeface="+mn-ea"/>
                <a:cs typeface="+mn-cs"/>
              </a:rPr>
              <a:t>Bloating </a:t>
            </a:r>
            <a:r>
              <a:rPr lang="en-US" sz="1200" b="0" i="0" kern="1200" dirty="0">
                <a:solidFill>
                  <a:schemeClr val="tx1"/>
                </a:solidFill>
                <a:effectLst/>
                <a:latin typeface="+mn-lt"/>
                <a:ea typeface="+mn-ea"/>
                <a:cs typeface="+mn-cs"/>
              </a:rPr>
              <a:t>- increased abdominal size/persistent bloating</a:t>
            </a:r>
          </a:p>
          <a:p>
            <a:r>
              <a:rPr lang="en-US" sz="1200" b="1" i="0" kern="1200" dirty="0">
                <a:solidFill>
                  <a:schemeClr val="tx1"/>
                </a:solidFill>
                <a:effectLst/>
                <a:latin typeface="+mn-lt"/>
                <a:ea typeface="+mn-ea"/>
                <a:cs typeface="+mn-cs"/>
              </a:rPr>
              <a:t>Eating </a:t>
            </a:r>
            <a:r>
              <a:rPr lang="en-US" sz="1200" b="0" i="0" kern="1200" dirty="0">
                <a:solidFill>
                  <a:schemeClr val="tx1"/>
                </a:solidFill>
                <a:effectLst/>
                <a:latin typeface="+mn-lt"/>
                <a:ea typeface="+mn-ea"/>
                <a:cs typeface="+mn-cs"/>
              </a:rPr>
              <a:t>- difficulty eating or feeling full quickly</a:t>
            </a:r>
          </a:p>
          <a:p>
            <a:r>
              <a:rPr lang="en-US" sz="1200" b="1" i="0" kern="1200" dirty="0">
                <a:solidFill>
                  <a:schemeClr val="tx1"/>
                </a:solidFill>
                <a:effectLst/>
                <a:latin typeface="+mn-lt"/>
                <a:ea typeface="+mn-ea"/>
                <a:cs typeface="+mn-cs"/>
              </a:rPr>
              <a:t>Pain </a:t>
            </a:r>
            <a:r>
              <a:rPr lang="en-US" sz="1200" b="0" i="0" kern="1200" dirty="0">
                <a:solidFill>
                  <a:schemeClr val="tx1"/>
                </a:solidFill>
                <a:effectLst/>
                <a:latin typeface="+mn-lt"/>
                <a:ea typeface="+mn-ea"/>
                <a:cs typeface="+mn-cs"/>
              </a:rPr>
              <a:t>- in pelvic or abdominal areas</a:t>
            </a:r>
          </a:p>
          <a:p>
            <a:r>
              <a:rPr lang="en-US" sz="1200" b="1" i="0" kern="1200" dirty="0">
                <a:solidFill>
                  <a:schemeClr val="tx1"/>
                </a:solidFill>
                <a:effectLst/>
                <a:latin typeface="+mn-lt"/>
                <a:ea typeface="+mn-ea"/>
                <a:cs typeface="+mn-cs"/>
              </a:rPr>
              <a:t>Urinary symptoms</a:t>
            </a:r>
            <a:r>
              <a:rPr lang="en-US" sz="1200" b="0" i="0" kern="1200" dirty="0">
                <a:solidFill>
                  <a:schemeClr val="tx1"/>
                </a:solidFill>
                <a:effectLst/>
                <a:latin typeface="+mn-lt"/>
                <a:ea typeface="+mn-ea"/>
                <a:cs typeface="+mn-cs"/>
              </a:rPr>
              <a:t> - urgency or frequency</a:t>
            </a:r>
          </a:p>
          <a:p>
            <a:r>
              <a:rPr lang="en-US" sz="1200" b="0" i="0" kern="1200" dirty="0">
                <a:solidFill>
                  <a:schemeClr val="tx1"/>
                </a:solidFill>
                <a:effectLst/>
                <a:latin typeface="+mn-lt"/>
                <a:ea typeface="+mn-ea"/>
                <a:cs typeface="+mn-cs"/>
              </a:rPr>
              <a:t>Occasionally there can be other symptoms such as changes in bowel habits, extreme fatigue or unexplained weight loss. </a:t>
            </a:r>
          </a:p>
          <a:p>
            <a:r>
              <a:rPr lang="en-US" sz="1200" b="0" i="0" kern="1200" dirty="0">
                <a:solidFill>
                  <a:schemeClr val="tx1"/>
                </a:solidFill>
                <a:effectLst/>
                <a:latin typeface="+mn-lt"/>
                <a:ea typeface="+mn-ea"/>
                <a:cs typeface="+mn-cs"/>
              </a:rPr>
              <a:t>Medical attention if the symptoms are:</a:t>
            </a:r>
          </a:p>
          <a:p>
            <a:r>
              <a:rPr lang="en-US" sz="1200" b="1" i="0" kern="1200" dirty="0">
                <a:solidFill>
                  <a:schemeClr val="tx1"/>
                </a:solidFill>
                <a:effectLst/>
                <a:latin typeface="+mn-lt"/>
                <a:ea typeface="+mn-ea"/>
                <a:cs typeface="+mn-cs"/>
              </a:rPr>
              <a:t>New </a:t>
            </a:r>
            <a:r>
              <a:rPr lang="en-US" sz="1200" b="0" i="0" kern="1200" dirty="0">
                <a:solidFill>
                  <a:schemeClr val="tx1"/>
                </a:solidFill>
                <a:effectLst/>
                <a:latin typeface="+mn-lt"/>
                <a:ea typeface="+mn-ea"/>
                <a:cs typeface="+mn-cs"/>
              </a:rPr>
              <a:t>– they are not normal for you and may have started in the last year</a:t>
            </a:r>
          </a:p>
          <a:p>
            <a:r>
              <a:rPr lang="en-US" sz="1200" b="1" i="0" kern="1200" dirty="0">
                <a:solidFill>
                  <a:schemeClr val="tx1"/>
                </a:solidFill>
                <a:effectLst/>
                <a:latin typeface="+mn-lt"/>
                <a:ea typeface="+mn-ea"/>
                <a:cs typeface="+mn-cs"/>
              </a:rPr>
              <a:t>Persistent </a:t>
            </a:r>
            <a:r>
              <a:rPr lang="en-US" sz="1200" b="0" i="0" kern="1200" dirty="0">
                <a:solidFill>
                  <a:schemeClr val="tx1"/>
                </a:solidFill>
                <a:effectLst/>
                <a:latin typeface="+mn-lt"/>
                <a:ea typeface="+mn-ea"/>
                <a:cs typeface="+mn-cs"/>
              </a:rPr>
              <a:t>– they have been present for more than 3 weeks</a:t>
            </a:r>
          </a:p>
          <a:p>
            <a:r>
              <a:rPr lang="en-US" sz="1200" b="1" i="0" kern="1200" dirty="0">
                <a:solidFill>
                  <a:schemeClr val="tx1"/>
                </a:solidFill>
                <a:effectLst/>
                <a:latin typeface="+mn-lt"/>
                <a:ea typeface="+mn-ea"/>
                <a:cs typeface="+mn-cs"/>
              </a:rPr>
              <a:t>Frequent </a:t>
            </a:r>
            <a:r>
              <a:rPr lang="en-US" sz="1200" b="0" i="0" kern="1200" dirty="0">
                <a:solidFill>
                  <a:schemeClr val="tx1"/>
                </a:solidFill>
                <a:effectLst/>
                <a:latin typeface="+mn-lt"/>
                <a:ea typeface="+mn-ea"/>
                <a:cs typeface="+mn-cs"/>
              </a:rPr>
              <a:t>– you notice the symptoms happen frequently</a:t>
            </a:r>
          </a:p>
          <a:p>
            <a:endParaRPr lang="en-CA" dirty="0"/>
          </a:p>
        </p:txBody>
      </p:sp>
      <p:sp>
        <p:nvSpPr>
          <p:cNvPr id="4" name="Slide Number Placeholder 3"/>
          <p:cNvSpPr>
            <a:spLocks noGrp="1"/>
          </p:cNvSpPr>
          <p:nvPr>
            <p:ph type="sldNum" sz="quarter" idx="10"/>
          </p:nvPr>
        </p:nvSpPr>
        <p:spPr/>
        <p:txBody>
          <a:bodyPr/>
          <a:lstStyle/>
          <a:p>
            <a:fld id="{EA2FE0E5-E2AC-9941-891F-048C1EC3340A}" type="slidenum">
              <a:rPr lang="en-US" smtClean="0"/>
              <a:t>26</a:t>
            </a:fld>
            <a:endParaRPr lang="en-US"/>
          </a:p>
        </p:txBody>
      </p:sp>
    </p:spTree>
    <p:extLst>
      <p:ext uri="{BB962C8B-B14F-4D97-AF65-F5344CB8AC3E}">
        <p14:creationId xmlns:p14="http://schemas.microsoft.com/office/powerpoint/2010/main" val="4220041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A2FE0E5-E2AC-9941-891F-048C1EC3340A}" type="slidenum">
              <a:rPr lang="en-US" smtClean="0"/>
              <a:t>27</a:t>
            </a:fld>
            <a:endParaRPr lang="en-US"/>
          </a:p>
        </p:txBody>
      </p:sp>
    </p:spTree>
    <p:extLst>
      <p:ext uri="{BB962C8B-B14F-4D97-AF65-F5344CB8AC3E}">
        <p14:creationId xmlns:p14="http://schemas.microsoft.com/office/powerpoint/2010/main" val="4220041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a:t>
            </a:r>
            <a:r>
              <a:rPr lang="en-CA" dirty="0" err="1"/>
              <a:t>etc</a:t>
            </a:r>
            <a:r>
              <a:rPr lang="en-CA" dirty="0"/>
              <a:t> in addition to</a:t>
            </a:r>
            <a:r>
              <a:rPr lang="en-CA" baseline="0" dirty="0"/>
              <a:t> healthy lifestyle</a:t>
            </a:r>
          </a:p>
          <a:p>
            <a:endParaRPr lang="en-CA" baseline="0" dirty="0"/>
          </a:p>
          <a:p>
            <a:pPr marL="93663" lvl="3"/>
            <a:r>
              <a:rPr lang="en-CA" altLang="en-US" sz="2400" dirty="0"/>
              <a:t>Chemoprevention:</a:t>
            </a:r>
            <a:r>
              <a:rPr lang="en-CA" altLang="en-US" sz="2400" baseline="0" dirty="0"/>
              <a:t> </a:t>
            </a:r>
            <a:r>
              <a:rPr lang="en-CA" altLang="en-US" sz="2400" dirty="0"/>
              <a:t>Selective estrogen receptor modulators (SERMs) e.g. </a:t>
            </a:r>
            <a:r>
              <a:rPr lang="en-CA" altLang="en-US" sz="2200" dirty="0"/>
              <a:t>Tamoxifen</a:t>
            </a:r>
          </a:p>
          <a:p>
            <a:pPr marL="447675" lvl="4" indent="-354013">
              <a:buFont typeface="Arial" panose="020B0604020202020204" pitchFamily="34" charset="0"/>
              <a:buChar char="•"/>
            </a:pPr>
            <a:r>
              <a:rPr lang="en-CA" altLang="en-US" sz="2200" dirty="0"/>
              <a:t>~50% reduction in recurrence risk of breast cancer </a:t>
            </a:r>
          </a:p>
          <a:p>
            <a:pPr marL="447675" lvl="4" indent="-354013">
              <a:buFont typeface="Arial" panose="020B0604020202020204" pitchFamily="34" charset="0"/>
              <a:buChar char="•"/>
            </a:pPr>
            <a:r>
              <a:rPr lang="en-CA" altLang="en-US" sz="2200" dirty="0"/>
              <a:t>~60% reduction in breast cancer risk in healthy </a:t>
            </a:r>
            <a:r>
              <a:rPr lang="en-CA" altLang="en-US" sz="2200" i="1" dirty="0"/>
              <a:t>BRCA2</a:t>
            </a:r>
            <a:r>
              <a:rPr lang="en-CA" altLang="en-US" sz="2200" dirty="0"/>
              <a:t> carriers</a:t>
            </a:r>
            <a:endParaRPr lang="en-CA" sz="2200" dirty="0"/>
          </a:p>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28</a:t>
            </a:fld>
            <a:endParaRPr lang="en-CA" altLang="en-US"/>
          </a:p>
        </p:txBody>
      </p:sp>
    </p:spTree>
    <p:extLst>
      <p:ext uri="{BB962C8B-B14F-4D97-AF65-F5344CB8AC3E}">
        <p14:creationId xmlns:p14="http://schemas.microsoft.com/office/powerpoint/2010/main" val="141328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RRSPO before age 35-40 for BRCA1</a:t>
            </a:r>
            <a:r>
              <a:rPr lang="en-CA" baseline="0" dirty="0"/>
              <a:t> mutation carriers</a:t>
            </a:r>
          </a:p>
          <a:p>
            <a:r>
              <a:rPr lang="en-CA" baseline="0" dirty="0"/>
              <a:t>age 40-45 for BRCA2 mutation carriers as </a:t>
            </a:r>
            <a:r>
              <a:rPr lang="en-CA" baseline="0" dirty="0" err="1"/>
              <a:t>OvCA</a:t>
            </a:r>
            <a:r>
              <a:rPr lang="en-CA" baseline="0" dirty="0"/>
              <a:t> risk is later, maybe earlier – </a:t>
            </a:r>
            <a:r>
              <a:rPr lang="en-CA" baseline="0" dirty="0" err="1"/>
              <a:t>famhx</a:t>
            </a:r>
            <a:r>
              <a:rPr lang="en-CA" baseline="0" dirty="0"/>
              <a:t> dependent</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29</a:t>
            </a:fld>
            <a:endParaRPr lang="en-CA" altLang="en-US"/>
          </a:p>
        </p:txBody>
      </p:sp>
    </p:spTree>
    <p:extLst>
      <p:ext uri="{BB962C8B-B14F-4D97-AF65-F5344CB8AC3E}">
        <p14:creationId xmlns:p14="http://schemas.microsoft.com/office/powerpoint/2010/main" val="1413280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A2FE0E5-E2AC-9941-891F-048C1EC3340A}" type="slidenum">
              <a:rPr lang="en-US" smtClean="0"/>
              <a:t>30</a:t>
            </a:fld>
            <a:endParaRPr lang="en-US"/>
          </a:p>
        </p:txBody>
      </p:sp>
    </p:spTree>
    <p:extLst>
      <p:ext uri="{BB962C8B-B14F-4D97-AF65-F5344CB8AC3E}">
        <p14:creationId xmlns:p14="http://schemas.microsoft.com/office/powerpoint/2010/main" val="278529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90E4A1-BF8D-C946-AEF9-022A9BCD5932}" type="slidenum">
              <a:rPr lang="en-US" smtClean="0"/>
              <a:t>3</a:t>
            </a:fld>
            <a:endParaRPr lang="en-US" dirty="0"/>
          </a:p>
        </p:txBody>
      </p:sp>
    </p:spTree>
    <p:extLst>
      <p:ext uri="{BB962C8B-B14F-4D97-AF65-F5344CB8AC3E}">
        <p14:creationId xmlns:p14="http://schemas.microsoft.com/office/powerpoint/2010/main" val="3880531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A2FE0E5-E2AC-9941-891F-048C1EC3340A}" type="slidenum">
              <a:rPr lang="en-US" smtClean="0"/>
              <a:t>31</a:t>
            </a:fld>
            <a:endParaRPr lang="en-US"/>
          </a:p>
        </p:txBody>
      </p:sp>
    </p:spTree>
    <p:extLst>
      <p:ext uri="{BB962C8B-B14F-4D97-AF65-F5344CB8AC3E}">
        <p14:creationId xmlns:p14="http://schemas.microsoft.com/office/powerpoint/2010/main" val="2785297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A2FE0E5-E2AC-9941-891F-048C1EC3340A}" type="slidenum">
              <a:rPr lang="en-US" smtClean="0"/>
              <a:t>32</a:t>
            </a:fld>
            <a:endParaRPr lang="en-US"/>
          </a:p>
        </p:txBody>
      </p:sp>
    </p:spTree>
    <p:extLst>
      <p:ext uri="{BB962C8B-B14F-4D97-AF65-F5344CB8AC3E}">
        <p14:creationId xmlns:p14="http://schemas.microsoft.com/office/powerpoint/2010/main" val="3100914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33</a:t>
            </a:fld>
            <a:endParaRPr lang="en-CA" altLang="en-US"/>
          </a:p>
        </p:txBody>
      </p:sp>
    </p:spTree>
    <p:extLst>
      <p:ext uri="{BB962C8B-B14F-4D97-AF65-F5344CB8AC3E}">
        <p14:creationId xmlns:p14="http://schemas.microsoft.com/office/powerpoint/2010/main" val="117170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 charset="-128"/>
                <a:cs typeface="+mn-cs"/>
              </a:rPr>
              <a:t>say the requisitions </a:t>
            </a:r>
            <a:r>
              <a:rPr lang="en-US" sz="1200" kern="1200" dirty="0" err="1">
                <a:solidFill>
                  <a:schemeClr val="tx1"/>
                </a:solidFill>
                <a:effectLst/>
                <a:latin typeface="+mn-lt"/>
                <a:ea typeface="ＭＳ Ｐゴシック" pitchFamily="-1" charset="-128"/>
                <a:cs typeface="+mn-cs"/>
              </a:rPr>
              <a:t>etc</a:t>
            </a:r>
            <a:r>
              <a:rPr lang="en-US" sz="1200" kern="1200" dirty="0">
                <a:solidFill>
                  <a:schemeClr val="tx1"/>
                </a:solidFill>
                <a:effectLst/>
                <a:latin typeface="+mn-lt"/>
                <a:ea typeface="ＭＳ Ｐゴシック" pitchFamily="-1" charset="-128"/>
                <a:cs typeface="+mn-cs"/>
              </a:rPr>
              <a:t> are there</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34</a:t>
            </a:fld>
            <a:endParaRPr lang="en-CA" altLang="en-US"/>
          </a:p>
        </p:txBody>
      </p:sp>
    </p:spTree>
    <p:extLst>
      <p:ext uri="{BB962C8B-B14F-4D97-AF65-F5344CB8AC3E}">
        <p14:creationId xmlns:p14="http://schemas.microsoft.com/office/powerpoint/2010/main" val="31549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35</a:t>
            </a:fld>
            <a:endParaRPr lang="en-CA" altLang="en-US"/>
          </a:p>
        </p:txBody>
      </p:sp>
    </p:spTree>
    <p:extLst>
      <p:ext uri="{BB962C8B-B14F-4D97-AF65-F5344CB8AC3E}">
        <p14:creationId xmlns:p14="http://schemas.microsoft.com/office/powerpoint/2010/main" val="999712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39</a:t>
            </a:fld>
            <a:endParaRPr lang="en-CA" altLang="en-US"/>
          </a:p>
        </p:txBody>
      </p:sp>
    </p:spTree>
    <p:extLst>
      <p:ext uri="{BB962C8B-B14F-4D97-AF65-F5344CB8AC3E}">
        <p14:creationId xmlns:p14="http://schemas.microsoft.com/office/powerpoint/2010/main" val="3046188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40</a:t>
            </a:fld>
            <a:endParaRPr lang="en-CA" altLang="en-US"/>
          </a:p>
        </p:txBody>
      </p:sp>
    </p:spTree>
    <p:extLst>
      <p:ext uri="{BB962C8B-B14F-4D97-AF65-F5344CB8AC3E}">
        <p14:creationId xmlns:p14="http://schemas.microsoft.com/office/powerpoint/2010/main" val="2978676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41</a:t>
            </a:fld>
            <a:endParaRPr lang="en-CA" altLang="en-US"/>
          </a:p>
        </p:txBody>
      </p:sp>
    </p:spTree>
    <p:extLst>
      <p:ext uri="{BB962C8B-B14F-4D97-AF65-F5344CB8AC3E}">
        <p14:creationId xmlns:p14="http://schemas.microsoft.com/office/powerpoint/2010/main" val="304618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BRCA1/2</a:t>
            </a:r>
          </a:p>
        </p:txBody>
      </p:sp>
      <p:sp>
        <p:nvSpPr>
          <p:cNvPr id="4" name="Slide Number Placeholder 3"/>
          <p:cNvSpPr>
            <a:spLocks noGrp="1"/>
          </p:cNvSpPr>
          <p:nvPr>
            <p:ph type="sldNum" sz="quarter" idx="10"/>
          </p:nvPr>
        </p:nvSpPr>
        <p:spPr/>
        <p:txBody>
          <a:bodyPr/>
          <a:lstStyle/>
          <a:p>
            <a:pPr>
              <a:defRPr/>
            </a:pPr>
            <a:fld id="{B7230257-3046-4F3A-A7C0-67159B34E902}" type="slidenum">
              <a:rPr lang="en-CA" altLang="en-US" smtClean="0"/>
              <a:pPr>
                <a:defRPr/>
              </a:pPr>
              <a:t>6</a:t>
            </a:fld>
            <a:endParaRPr lang="en-CA" altLang="en-US"/>
          </a:p>
        </p:txBody>
      </p:sp>
    </p:spTree>
    <p:extLst>
      <p:ext uri="{BB962C8B-B14F-4D97-AF65-F5344CB8AC3E}">
        <p14:creationId xmlns:p14="http://schemas.microsoft.com/office/powerpoint/2010/main" val="94818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POC tool is based on the Family History Screening-7 (FHS-7) (Ashton-</a:t>
            </a:r>
            <a:r>
              <a:rPr lang="en-US" dirty="0" err="1"/>
              <a:t>Prolla</a:t>
            </a:r>
            <a:r>
              <a:rPr lang="en-US" dirty="0"/>
              <a:t> et al 2009), which was designed for use in primary care settings and demonstrated an overall sensitivity of 97.0% and a specificity of 53.0% for HBOC syndrome. Overall, using as cut point one positive answer, the sensitivity and specificity of the instrument were 87.6% and 56.4%, respectively for hereditary breast cancer syndromes. </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9</a:t>
            </a:fld>
            <a:endParaRPr lang="en-CA" altLang="en-US" dirty="0"/>
          </a:p>
        </p:txBody>
      </p:sp>
    </p:spTree>
    <p:extLst>
      <p:ext uri="{BB962C8B-B14F-4D97-AF65-F5344CB8AC3E}">
        <p14:creationId xmlns:p14="http://schemas.microsoft.com/office/powerpoint/2010/main" val="146673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11</a:t>
            </a:fld>
            <a:endParaRPr lang="en-CA" altLang="en-US"/>
          </a:p>
        </p:txBody>
      </p:sp>
    </p:spTree>
    <p:extLst>
      <p:ext uri="{BB962C8B-B14F-4D97-AF65-F5344CB8AC3E}">
        <p14:creationId xmlns:p14="http://schemas.microsoft.com/office/powerpoint/2010/main" val="127610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12</a:t>
            </a:fld>
            <a:endParaRPr lang="en-CA" altLang="en-US"/>
          </a:p>
        </p:txBody>
      </p:sp>
    </p:spTree>
    <p:extLst>
      <p:ext uri="{BB962C8B-B14F-4D97-AF65-F5344CB8AC3E}">
        <p14:creationId xmlns:p14="http://schemas.microsoft.com/office/powerpoint/2010/main" val="192935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13</a:t>
            </a:fld>
            <a:endParaRPr lang="en-CA" altLang="en-US"/>
          </a:p>
        </p:txBody>
      </p:sp>
    </p:spTree>
    <p:extLst>
      <p:ext uri="{BB962C8B-B14F-4D97-AF65-F5344CB8AC3E}">
        <p14:creationId xmlns:p14="http://schemas.microsoft.com/office/powerpoint/2010/main" val="14758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14</a:t>
            </a:fld>
            <a:endParaRPr lang="en-CA" altLang="en-US"/>
          </a:p>
        </p:txBody>
      </p:sp>
    </p:spTree>
    <p:extLst>
      <p:ext uri="{BB962C8B-B14F-4D97-AF65-F5344CB8AC3E}">
        <p14:creationId xmlns:p14="http://schemas.microsoft.com/office/powerpoint/2010/main" val="358641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17</a:t>
            </a:fld>
            <a:endParaRPr lang="en-CA" altLang="en-US"/>
          </a:p>
        </p:txBody>
      </p:sp>
    </p:spTree>
    <p:extLst>
      <p:ext uri="{BB962C8B-B14F-4D97-AF65-F5344CB8AC3E}">
        <p14:creationId xmlns:p14="http://schemas.microsoft.com/office/powerpoint/2010/main" val="3863438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207968E0-F244-9149-BDB4-16706B1F8DE5}"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177182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7968E0-F244-9149-BDB4-16706B1F8DE5}"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4246725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342906" y="366713"/>
            <a:ext cx="4476751" cy="780097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7968E0-F244-9149-BDB4-16706B1F8DE5}"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280265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7968E0-F244-9149-BDB4-16706B1F8DE5}"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2609020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207968E0-F244-9149-BDB4-16706B1F8DE5}"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304560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342903"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3505203"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207968E0-F244-9149-BDB4-16706B1F8DE5}"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169940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207968E0-F244-9149-BDB4-16706B1F8DE5}" type="datetimeFigureOut">
              <a:rPr lang="en-US" smtClean="0"/>
              <a:t>10/27/2020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320884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207968E0-F244-9149-BDB4-16706B1F8DE5}" type="datetimeFigureOut">
              <a:rPr lang="en-US" smtClean="0"/>
              <a:t>10/27/2020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52702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968E0-F244-9149-BDB4-16706B1F8DE5}" type="datetimeFigureOut">
              <a:rPr lang="en-US" smtClean="0"/>
              <a:t>10/27/2020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131012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07968E0-F244-9149-BDB4-16706B1F8DE5}"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3726867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07968E0-F244-9149-BDB4-16706B1F8DE5}"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2E377-48A6-094E-9697-392E3B4658EA}" type="slidenum">
              <a:rPr lang="en-US" smtClean="0"/>
              <a:t>‹#›</a:t>
            </a:fld>
            <a:endParaRPr lang="en-US"/>
          </a:p>
        </p:txBody>
      </p:sp>
    </p:spTree>
    <p:extLst>
      <p:ext uri="{BB962C8B-B14F-4D97-AF65-F5344CB8AC3E}">
        <p14:creationId xmlns:p14="http://schemas.microsoft.com/office/powerpoint/2010/main" val="1490143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968E0-F244-9149-BDB4-16706B1F8DE5}" type="datetimeFigureOut">
              <a:rPr lang="en-US" smtClean="0"/>
              <a:t>10/27/2020</a:t>
            </a:fld>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2E377-48A6-094E-9697-392E3B4658EA}" type="slidenum">
              <a:rPr lang="en-US" smtClean="0"/>
              <a:t>‹#›</a:t>
            </a:fld>
            <a:endParaRPr lang="en-US"/>
          </a:p>
        </p:txBody>
      </p:sp>
    </p:spTree>
    <p:extLst>
      <p:ext uri="{BB962C8B-B14F-4D97-AF65-F5344CB8AC3E}">
        <p14:creationId xmlns:p14="http://schemas.microsoft.com/office/powerpoint/2010/main" val="2997092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jpeg"/><Relationship Id="rId7" Type="http://schemas.openxmlformats.org/officeDocument/2006/relationships/image" Target="../media/image29.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2.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jp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5.jp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56.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geneticseducation.c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jpe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ancercare.on.c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www.health.gov.on.ca/en/pro/programs/coloncancercheck/" TargetMode="Externa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nccn.org" TargetMode="External"/><Relationship Id="rId4" Type="http://schemas.openxmlformats.org/officeDocument/2006/relationships/hyperlink" Target="https://canadiantaskforce.ca/"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ncbi.nlm.nih.gov/pubmed/1107605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www.lerner.ccf.org/gmi/ccscore/" TargetMode="External"/><Relationship Id="rId4" Type="http://schemas.openxmlformats.org/officeDocument/2006/relationships/hyperlink" Target="https://www.ncbi.nlm.nih.gov/pubmed/19682358" TargetMode="Externa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7297240D-709A-4CB4-8768-82E4C4A68D2D}"/>
              </a:ext>
            </a:extLst>
          </p:cNvPr>
          <p:cNvSpPr>
            <a:spLocks noGrp="1"/>
          </p:cNvSpPr>
          <p:nvPr>
            <p:ph type="title"/>
          </p:nvPr>
        </p:nvSpPr>
        <p:spPr/>
        <p:txBody>
          <a:bodyPr/>
          <a:lstStyle/>
          <a:p>
            <a:r>
              <a:rPr lang="en-US" altLang="en-US"/>
              <a:t>Disclaimer</a:t>
            </a:r>
            <a:endParaRPr lang="en-CA" altLang="en-US"/>
          </a:p>
        </p:txBody>
      </p:sp>
      <p:sp>
        <p:nvSpPr>
          <p:cNvPr id="3075" name="Content Placeholder 2">
            <a:extLst>
              <a:ext uri="{FF2B5EF4-FFF2-40B4-BE49-F238E27FC236}">
                <a16:creationId xmlns:a16="http://schemas.microsoft.com/office/drawing/2014/main" id="{81C87A93-E37F-4A20-97D5-B38C8300A6CF}"/>
              </a:ext>
            </a:extLst>
          </p:cNvPr>
          <p:cNvSpPr>
            <a:spLocks noGrp="1"/>
          </p:cNvSpPr>
          <p:nvPr>
            <p:ph idx="1"/>
          </p:nvPr>
        </p:nvSpPr>
        <p:spPr/>
        <p:txBody>
          <a:bodyPr/>
          <a:lstStyle/>
          <a:p>
            <a:r>
              <a:rPr lang="en-AU" altLang="en-US" sz="1800" i="1"/>
              <a:t>This presentation is for educational purposes only and should not be used as a substitute for clinical judgement.  GEC-KO aims to aid the practicing clinician by providing informed opinions regarding genetic services that have been developed in a rigorous and evidence-based manner. Physicians must use their own clinical judgement in addition to published articles and the information presented herein. GEC-KO assumes no responsibility or liability resulting from the use of information contained herein.  </a:t>
            </a:r>
            <a:endParaRPr lang="en-CA" altLang="en-US" sz="1800"/>
          </a:p>
          <a:p>
            <a:endParaRPr lang="en-CA" alt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07D9-8C7B-4E26-B407-C1A9B6FA38CC}"/>
              </a:ext>
            </a:extLst>
          </p:cNvPr>
          <p:cNvSpPr>
            <a:spLocks noGrp="1"/>
          </p:cNvSpPr>
          <p:nvPr>
            <p:ph type="title"/>
          </p:nvPr>
        </p:nvSpPr>
        <p:spPr/>
        <p:txBody>
          <a:bodyPr/>
          <a:lstStyle/>
          <a:p>
            <a:r>
              <a:rPr lang="en-CA" dirty="0">
                <a:latin typeface="Abadi Extra Light" panose="020B0204020104020204" pitchFamily="34" charset="0"/>
              </a:rPr>
              <a:t>POLL</a:t>
            </a:r>
          </a:p>
        </p:txBody>
      </p:sp>
      <p:sp>
        <p:nvSpPr>
          <p:cNvPr id="3" name="Content Placeholder 2">
            <a:extLst>
              <a:ext uri="{FF2B5EF4-FFF2-40B4-BE49-F238E27FC236}">
                <a16:creationId xmlns:a16="http://schemas.microsoft.com/office/drawing/2014/main" id="{C1FE04A5-1096-414A-8396-C5F12C704205}"/>
              </a:ext>
            </a:extLst>
          </p:cNvPr>
          <p:cNvSpPr>
            <a:spLocks noGrp="1"/>
          </p:cNvSpPr>
          <p:nvPr>
            <p:ph idx="1"/>
          </p:nvPr>
        </p:nvSpPr>
        <p:spPr>
          <a:xfrm>
            <a:off x="457200" y="1300160"/>
            <a:ext cx="8229600" cy="5016758"/>
          </a:xfrm>
          <a:solidFill>
            <a:schemeClr val="accent2">
              <a:lumMod val="40000"/>
              <a:lumOff val="60000"/>
              <a:alpha val="50000"/>
            </a:schemeClr>
          </a:solidFill>
        </p:spPr>
        <p:txBody>
          <a:bodyPr wrap="square">
            <a:spAutoFit/>
          </a:bodyPr>
          <a:lstStyle/>
          <a:p>
            <a:pPr marL="0" indent="0">
              <a:buNone/>
            </a:pPr>
            <a:r>
              <a:rPr lang="en-CA" sz="4000" dirty="0">
                <a:latin typeface="Abadi Extra Light" panose="020B0204020104020204" pitchFamily="34" charset="0"/>
              </a:rPr>
              <a:t>What might be your next step:</a:t>
            </a:r>
          </a:p>
          <a:p>
            <a:pPr marL="0"/>
            <a:endParaRPr lang="en-CA" sz="4000" dirty="0">
              <a:latin typeface="Abadi Extra Light" panose="020B0204020104020204" pitchFamily="34" charset="0"/>
            </a:endParaRPr>
          </a:p>
          <a:p>
            <a:pPr marL="742950" indent="-742950">
              <a:buClr>
                <a:srgbClr val="00B0F0"/>
              </a:buClr>
              <a:buFont typeface="+mj-lt"/>
              <a:buAutoNum type="alphaUcPeriod"/>
            </a:pPr>
            <a:r>
              <a:rPr lang="en-CA" sz="4000" dirty="0">
                <a:latin typeface="Abadi Extra Light" panose="020B0204020104020204" pitchFamily="34" charset="0"/>
              </a:rPr>
              <a:t>send an </a:t>
            </a:r>
            <a:r>
              <a:rPr lang="en-CA" sz="4000" dirty="0" err="1">
                <a:latin typeface="Abadi Extra Light" panose="020B0204020104020204" pitchFamily="34" charset="0"/>
              </a:rPr>
              <a:t>eConsult</a:t>
            </a:r>
            <a:r>
              <a:rPr lang="en-CA" sz="4000" dirty="0">
                <a:latin typeface="Abadi Extra Light" panose="020B0204020104020204" pitchFamily="34" charset="0"/>
              </a:rPr>
              <a:t> or call your local genetics expert</a:t>
            </a:r>
          </a:p>
          <a:p>
            <a:pPr marL="742950" indent="-742950">
              <a:buClr>
                <a:srgbClr val="00B0F0"/>
              </a:buClr>
              <a:buFont typeface="+mj-lt"/>
              <a:buAutoNum type="alphaUcPeriod"/>
            </a:pPr>
            <a:r>
              <a:rPr lang="en-CA" sz="4000" dirty="0">
                <a:latin typeface="Abadi Extra Light" panose="020B0204020104020204" pitchFamily="34" charset="0"/>
              </a:rPr>
              <a:t>refer to your local genetics centre</a:t>
            </a:r>
          </a:p>
          <a:p>
            <a:pPr marL="742950" indent="-742950">
              <a:buClr>
                <a:srgbClr val="00B0F0"/>
              </a:buClr>
              <a:buFont typeface="+mj-lt"/>
              <a:buAutoNum type="alphaUcPeriod"/>
            </a:pPr>
            <a:r>
              <a:rPr lang="en-CA" sz="4000" dirty="0">
                <a:latin typeface="Abadi Extra Light" panose="020B0204020104020204" pitchFamily="34" charset="0"/>
              </a:rPr>
              <a:t>take a targeted family history</a:t>
            </a:r>
          </a:p>
          <a:p>
            <a:pPr marL="742950" indent="-742950">
              <a:buClr>
                <a:srgbClr val="00B0F0"/>
              </a:buClr>
              <a:buFont typeface="+mj-lt"/>
              <a:buAutoNum type="alphaUcPeriod"/>
            </a:pPr>
            <a:r>
              <a:rPr lang="en-CA" sz="4000" dirty="0">
                <a:latin typeface="Abadi Extra Light" panose="020B0204020104020204" pitchFamily="34" charset="0"/>
              </a:rPr>
              <a:t>any of the above</a:t>
            </a:r>
          </a:p>
        </p:txBody>
      </p:sp>
    </p:spTree>
    <p:extLst>
      <p:ext uri="{BB962C8B-B14F-4D97-AF65-F5344CB8AC3E}">
        <p14:creationId xmlns:p14="http://schemas.microsoft.com/office/powerpoint/2010/main" val="11325183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43502-8D80-43D1-A102-937E5BB588A1}"/>
              </a:ext>
            </a:extLst>
          </p:cNvPr>
          <p:cNvSpPr/>
          <p:nvPr/>
        </p:nvSpPr>
        <p:spPr>
          <a:xfrm>
            <a:off x="0" y="5499272"/>
            <a:ext cx="1946376" cy="37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22"/>
          <p:cNvSpPr>
            <a:spLocks noChangeArrowheads="1"/>
          </p:cNvSpPr>
          <p:nvPr/>
        </p:nvSpPr>
        <p:spPr bwMode="auto">
          <a:xfrm>
            <a:off x="3447708" y="5163649"/>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 name="Rectangle 9"/>
          <p:cNvSpPr>
            <a:spLocks noChangeArrowheads="1"/>
          </p:cNvSpPr>
          <p:nvPr/>
        </p:nvSpPr>
        <p:spPr bwMode="auto">
          <a:xfrm>
            <a:off x="1694376" y="333833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9" name="Oval 24"/>
          <p:cNvSpPr>
            <a:spLocks noChangeArrowheads="1"/>
          </p:cNvSpPr>
          <p:nvPr/>
        </p:nvSpPr>
        <p:spPr bwMode="auto">
          <a:xfrm>
            <a:off x="3447708" y="408643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4" name="TextBox 41"/>
          <p:cNvSpPr txBox="1">
            <a:spLocks noChangeArrowheads="1"/>
          </p:cNvSpPr>
          <p:nvPr/>
        </p:nvSpPr>
        <p:spPr bwMode="auto">
          <a:xfrm>
            <a:off x="3779913" y="3861049"/>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45</a:t>
            </a:r>
          </a:p>
        </p:txBody>
      </p:sp>
      <p:sp>
        <p:nvSpPr>
          <p:cNvPr id="15" name="Rectangle 9"/>
          <p:cNvSpPr>
            <a:spLocks noChangeArrowheads="1"/>
          </p:cNvSpPr>
          <p:nvPr/>
        </p:nvSpPr>
        <p:spPr bwMode="auto">
          <a:xfrm>
            <a:off x="5652176" y="333903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21" name="Straight Arrow Connector 20"/>
          <p:cNvCxnSpPr/>
          <p:nvPr/>
        </p:nvCxnSpPr>
        <p:spPr>
          <a:xfrm flipV="1">
            <a:off x="3331457" y="4482825"/>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Oval 24"/>
          <p:cNvSpPr>
            <a:spLocks noChangeArrowheads="1"/>
          </p:cNvSpPr>
          <p:nvPr/>
        </p:nvSpPr>
        <p:spPr bwMode="auto">
          <a:xfrm>
            <a:off x="7956432" y="3339032"/>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p>
            <a:endParaRPr lang="en-US" altLang="en-US"/>
          </a:p>
        </p:txBody>
      </p:sp>
      <p:sp>
        <p:nvSpPr>
          <p:cNvPr id="26" name="Oval 24"/>
          <p:cNvSpPr>
            <a:spLocks noChangeArrowheads="1"/>
          </p:cNvSpPr>
          <p:nvPr/>
        </p:nvSpPr>
        <p:spPr bwMode="auto">
          <a:xfrm>
            <a:off x="6876312" y="3339032"/>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9" name="Rectangle 9"/>
          <p:cNvSpPr>
            <a:spLocks noChangeArrowheads="1"/>
          </p:cNvSpPr>
          <p:nvPr/>
        </p:nvSpPr>
        <p:spPr bwMode="auto">
          <a:xfrm>
            <a:off x="2843808" y="333833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0" name="Oval 24"/>
          <p:cNvSpPr>
            <a:spLocks noChangeArrowheads="1"/>
          </p:cNvSpPr>
          <p:nvPr/>
        </p:nvSpPr>
        <p:spPr bwMode="auto">
          <a:xfrm>
            <a:off x="4079093" y="3338331"/>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39" name="Straight Connector 38"/>
          <p:cNvCxnSpPr/>
          <p:nvPr/>
        </p:nvCxnSpPr>
        <p:spPr>
          <a:xfrm>
            <a:off x="3327723" y="3501008"/>
            <a:ext cx="751373"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563888" y="5219908"/>
            <a:ext cx="703688" cy="369332"/>
          </a:xfrm>
          <a:prstGeom prst="rect">
            <a:avLst/>
          </a:prstGeom>
          <a:noFill/>
        </p:spPr>
        <p:txBody>
          <a:bodyPr wrap="square" rtlCol="0">
            <a:spAutoFit/>
          </a:bodyPr>
          <a:lstStyle/>
          <a:p>
            <a:r>
              <a:rPr lang="en-CA" dirty="0"/>
              <a:t>2</a:t>
            </a:r>
          </a:p>
        </p:txBody>
      </p:sp>
      <p:sp>
        <p:nvSpPr>
          <p:cNvPr id="23" name="TextBox 41"/>
          <p:cNvSpPr txBox="1">
            <a:spLocks noChangeArrowheads="1"/>
          </p:cNvSpPr>
          <p:nvPr/>
        </p:nvSpPr>
        <p:spPr bwMode="auto">
          <a:xfrm>
            <a:off x="2123729" y="3121224"/>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95</a:t>
            </a:r>
          </a:p>
        </p:txBody>
      </p:sp>
      <p:sp>
        <p:nvSpPr>
          <p:cNvPr id="24" name="TextBox 41"/>
          <p:cNvSpPr txBox="1">
            <a:spLocks noChangeArrowheads="1"/>
          </p:cNvSpPr>
          <p:nvPr/>
        </p:nvSpPr>
        <p:spPr bwMode="auto">
          <a:xfrm>
            <a:off x="3347936" y="3136132"/>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27" name="TextBox 41"/>
          <p:cNvSpPr txBox="1">
            <a:spLocks noChangeArrowheads="1"/>
          </p:cNvSpPr>
          <p:nvPr/>
        </p:nvSpPr>
        <p:spPr bwMode="auto">
          <a:xfrm>
            <a:off x="4499992" y="3166909"/>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74</a:t>
            </a:r>
          </a:p>
        </p:txBody>
      </p:sp>
      <p:sp>
        <p:nvSpPr>
          <p:cNvPr id="31" name="TextBox 41"/>
          <p:cNvSpPr txBox="1">
            <a:spLocks noChangeArrowheads="1"/>
          </p:cNvSpPr>
          <p:nvPr/>
        </p:nvSpPr>
        <p:spPr bwMode="auto">
          <a:xfrm>
            <a:off x="6084248" y="3136132"/>
            <a:ext cx="7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d.78</a:t>
            </a:r>
          </a:p>
        </p:txBody>
      </p:sp>
      <p:sp>
        <p:nvSpPr>
          <p:cNvPr id="32" name="TextBox 41"/>
          <p:cNvSpPr txBox="1">
            <a:spLocks noChangeArrowheads="1"/>
          </p:cNvSpPr>
          <p:nvPr/>
        </p:nvSpPr>
        <p:spPr bwMode="auto">
          <a:xfrm>
            <a:off x="7236368" y="3136132"/>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a:t>
            </a:r>
          </a:p>
        </p:txBody>
      </p:sp>
      <p:sp>
        <p:nvSpPr>
          <p:cNvPr id="35" name="TextBox 41"/>
          <p:cNvSpPr txBox="1">
            <a:spLocks noChangeArrowheads="1"/>
          </p:cNvSpPr>
          <p:nvPr/>
        </p:nvSpPr>
        <p:spPr bwMode="auto">
          <a:xfrm>
            <a:off x="8388496" y="3136132"/>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d.85</a:t>
            </a:r>
          </a:p>
        </p:txBody>
      </p:sp>
      <p:sp>
        <p:nvSpPr>
          <p:cNvPr id="36" name="Rectangle 9"/>
          <p:cNvSpPr>
            <a:spLocks noChangeArrowheads="1"/>
          </p:cNvSpPr>
          <p:nvPr/>
        </p:nvSpPr>
        <p:spPr bwMode="auto">
          <a:xfrm>
            <a:off x="5641025" y="1943856"/>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8" name="Oval 24"/>
          <p:cNvSpPr>
            <a:spLocks noChangeArrowheads="1"/>
          </p:cNvSpPr>
          <p:nvPr/>
        </p:nvSpPr>
        <p:spPr bwMode="auto">
          <a:xfrm>
            <a:off x="6876310" y="1943856"/>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41" name="Straight Connector 40"/>
          <p:cNvCxnSpPr/>
          <p:nvPr/>
        </p:nvCxnSpPr>
        <p:spPr>
          <a:xfrm>
            <a:off x="6124940" y="2132856"/>
            <a:ext cx="751373"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a:spLocks noChangeArrowheads="1"/>
          </p:cNvSpPr>
          <p:nvPr/>
        </p:nvSpPr>
        <p:spPr bwMode="auto">
          <a:xfrm>
            <a:off x="6073073" y="1623964"/>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43" name="TextBox 42"/>
          <p:cNvSpPr txBox="1">
            <a:spLocks noChangeArrowheads="1"/>
          </p:cNvSpPr>
          <p:nvPr/>
        </p:nvSpPr>
        <p:spPr bwMode="auto">
          <a:xfrm>
            <a:off x="7308432" y="1655857"/>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d.75</a:t>
            </a:r>
          </a:p>
        </p:txBody>
      </p:sp>
      <p:cxnSp>
        <p:nvCxnSpPr>
          <p:cNvPr id="44" name="Straight Connector 43"/>
          <p:cNvCxnSpPr/>
          <p:nvPr/>
        </p:nvCxnSpPr>
        <p:spPr>
          <a:xfrm>
            <a:off x="4355976" y="2852936"/>
            <a:ext cx="38880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15" idx="0"/>
          </p:cNvCxnSpPr>
          <p:nvPr/>
        </p:nvCxnSpPr>
        <p:spPr>
          <a:xfrm flipV="1">
            <a:off x="5904176" y="285293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7092280" y="285293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8244408" y="285293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4355976" y="285293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516216" y="2132856"/>
            <a:ext cx="0" cy="720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699708" y="3527331"/>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707904" y="4473176"/>
            <a:ext cx="0" cy="684000"/>
          </a:xfrm>
          <a:prstGeom prst="line">
            <a:avLst/>
          </a:prstGeom>
        </p:spPr>
        <p:style>
          <a:lnRef idx="1">
            <a:schemeClr val="dk1"/>
          </a:lnRef>
          <a:fillRef idx="0">
            <a:schemeClr val="dk1"/>
          </a:fillRef>
          <a:effectRef idx="0">
            <a:schemeClr val="dk1"/>
          </a:effectRef>
          <a:fontRef idx="minor">
            <a:schemeClr val="tx1"/>
          </a:fontRef>
        </p:style>
      </p:cxnSp>
      <p:sp>
        <p:nvSpPr>
          <p:cNvPr id="59" name="TextBox 41"/>
          <p:cNvSpPr txBox="1">
            <a:spLocks noChangeArrowheads="1"/>
          </p:cNvSpPr>
          <p:nvPr/>
        </p:nvSpPr>
        <p:spPr bwMode="auto">
          <a:xfrm>
            <a:off x="4331093" y="3651832"/>
            <a:ext cx="6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44</a:t>
            </a:r>
          </a:p>
        </p:txBody>
      </p:sp>
      <p:sp>
        <p:nvSpPr>
          <p:cNvPr id="60" name="TextBox 41"/>
          <p:cNvSpPr txBox="1">
            <a:spLocks noChangeArrowheads="1"/>
          </p:cNvSpPr>
          <p:nvPr/>
        </p:nvSpPr>
        <p:spPr bwMode="auto">
          <a:xfrm>
            <a:off x="8208432" y="3716331"/>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62</a:t>
            </a:r>
          </a:p>
        </p:txBody>
      </p:sp>
      <p:sp>
        <p:nvSpPr>
          <p:cNvPr id="61" name="TextBox 41"/>
          <p:cNvSpPr txBox="1">
            <a:spLocks noChangeArrowheads="1"/>
          </p:cNvSpPr>
          <p:nvPr/>
        </p:nvSpPr>
        <p:spPr bwMode="auto">
          <a:xfrm>
            <a:off x="7393616" y="2143568"/>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60s</a:t>
            </a:r>
          </a:p>
        </p:txBody>
      </p:sp>
      <p:cxnSp>
        <p:nvCxnSpPr>
          <p:cNvPr id="16" name="Straight Connector 15"/>
          <p:cNvCxnSpPr/>
          <p:nvPr/>
        </p:nvCxnSpPr>
        <p:spPr>
          <a:xfrm flipV="1">
            <a:off x="2807872" y="3275112"/>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flipV="1">
            <a:off x="5589848" y="185060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5569801" y="3235064"/>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6822310" y="185060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V="1">
            <a:off x="6771920" y="322858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7807616" y="3275112"/>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1946376" y="2852856"/>
            <a:ext cx="1167496"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946376" y="285285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3131840" y="2852856"/>
            <a:ext cx="0" cy="486096"/>
          </a:xfrm>
          <a:prstGeom prst="line">
            <a:avLst/>
          </a:prstGeom>
        </p:spPr>
        <p:style>
          <a:lnRef idx="1">
            <a:schemeClr val="dk1"/>
          </a:lnRef>
          <a:fillRef idx="0">
            <a:schemeClr val="dk1"/>
          </a:fillRef>
          <a:effectRef idx="0">
            <a:schemeClr val="dk1"/>
          </a:effectRef>
          <a:fontRef idx="minor">
            <a:schemeClr val="tx1"/>
          </a:fontRef>
        </p:style>
      </p:cxnSp>
      <p:sp>
        <p:nvSpPr>
          <p:cNvPr id="72" name="Rectangle 9"/>
          <p:cNvSpPr>
            <a:spLocks noChangeArrowheads="1"/>
          </p:cNvSpPr>
          <p:nvPr/>
        </p:nvSpPr>
        <p:spPr bwMode="auto">
          <a:xfrm>
            <a:off x="1670849" y="194869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3" name="Oval 24"/>
          <p:cNvSpPr>
            <a:spLocks noChangeArrowheads="1"/>
          </p:cNvSpPr>
          <p:nvPr/>
        </p:nvSpPr>
        <p:spPr bwMode="auto">
          <a:xfrm>
            <a:off x="2906134" y="194869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cxnSp>
        <p:nvCxnSpPr>
          <p:cNvPr id="74" name="Straight Connector 73"/>
          <p:cNvCxnSpPr/>
          <p:nvPr/>
        </p:nvCxnSpPr>
        <p:spPr>
          <a:xfrm>
            <a:off x="2154764" y="2137693"/>
            <a:ext cx="751373" cy="0"/>
          </a:xfrm>
          <a:prstGeom prst="line">
            <a:avLst/>
          </a:prstGeom>
        </p:spPr>
        <p:style>
          <a:lnRef idx="1">
            <a:schemeClr val="dk1"/>
          </a:lnRef>
          <a:fillRef idx="0">
            <a:schemeClr val="dk1"/>
          </a:fillRef>
          <a:effectRef idx="0">
            <a:schemeClr val="dk1"/>
          </a:effectRef>
          <a:fontRef idx="minor">
            <a:schemeClr val="tx1"/>
          </a:fontRef>
        </p:style>
      </p:cxnSp>
      <p:sp>
        <p:nvSpPr>
          <p:cNvPr id="75" name="TextBox 74"/>
          <p:cNvSpPr txBox="1">
            <a:spLocks noChangeArrowheads="1"/>
          </p:cNvSpPr>
          <p:nvPr/>
        </p:nvSpPr>
        <p:spPr bwMode="auto">
          <a:xfrm>
            <a:off x="2102897" y="162880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d.60s</a:t>
            </a:r>
          </a:p>
        </p:txBody>
      </p:sp>
      <p:sp>
        <p:nvSpPr>
          <p:cNvPr id="76" name="TextBox 75"/>
          <p:cNvSpPr txBox="1">
            <a:spLocks noChangeArrowheads="1"/>
          </p:cNvSpPr>
          <p:nvPr/>
        </p:nvSpPr>
        <p:spPr bwMode="auto">
          <a:xfrm>
            <a:off x="3338256" y="1660694"/>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d.90s</a:t>
            </a:r>
          </a:p>
        </p:txBody>
      </p:sp>
      <p:cxnSp>
        <p:nvCxnSpPr>
          <p:cNvPr id="77" name="Straight Connector 76"/>
          <p:cNvCxnSpPr/>
          <p:nvPr/>
        </p:nvCxnSpPr>
        <p:spPr>
          <a:xfrm flipV="1">
            <a:off x="1619672" y="1855437"/>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2852134" y="1855437"/>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V="1">
            <a:off x="2555776" y="2132856"/>
            <a:ext cx="0" cy="720000"/>
          </a:xfrm>
          <a:prstGeom prst="line">
            <a:avLst/>
          </a:prstGeom>
        </p:spPr>
        <p:style>
          <a:lnRef idx="1">
            <a:schemeClr val="dk1"/>
          </a:lnRef>
          <a:fillRef idx="0">
            <a:schemeClr val="dk1"/>
          </a:fillRef>
          <a:effectRef idx="0">
            <a:schemeClr val="dk1"/>
          </a:effectRef>
          <a:fontRef idx="minor">
            <a:schemeClr val="tx1"/>
          </a:fontRef>
        </p:style>
      </p:cxnSp>
      <p:pic>
        <p:nvPicPr>
          <p:cNvPr id="57"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086" y="3746136"/>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2497" y="3618976"/>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5876" y="2132856"/>
            <a:ext cx="392621" cy="29446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F5288D4-E613-480D-B328-56A3ECC76FBB}"/>
              </a:ext>
            </a:extLst>
          </p:cNvPr>
          <p:cNvGrpSpPr/>
          <p:nvPr/>
        </p:nvGrpSpPr>
        <p:grpSpPr>
          <a:xfrm>
            <a:off x="971600" y="1340768"/>
            <a:ext cx="2941231" cy="2664376"/>
            <a:chOff x="971599" y="483518"/>
            <a:chExt cx="2941231" cy="2664376"/>
          </a:xfrm>
        </p:grpSpPr>
        <p:sp>
          <p:nvSpPr>
            <p:cNvPr id="7" name="Rectangle 6">
              <a:extLst>
                <a:ext uri="{FF2B5EF4-FFF2-40B4-BE49-F238E27FC236}">
                  <a16:creationId xmlns:a16="http://schemas.microsoft.com/office/drawing/2014/main" id="{7C82A2C0-902F-47E0-A965-50EFB9EEA18B}"/>
                </a:ext>
              </a:extLst>
            </p:cNvPr>
            <p:cNvSpPr/>
            <p:nvPr/>
          </p:nvSpPr>
          <p:spPr>
            <a:xfrm>
              <a:off x="971599" y="483518"/>
              <a:ext cx="2941231" cy="170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ectangle 61">
              <a:extLst>
                <a:ext uri="{FF2B5EF4-FFF2-40B4-BE49-F238E27FC236}">
                  <a16:creationId xmlns:a16="http://schemas.microsoft.com/office/drawing/2014/main" id="{EECDC662-FF8A-4DC2-A69C-9D2176E424CA}"/>
                </a:ext>
              </a:extLst>
            </p:cNvPr>
            <p:cNvSpPr/>
            <p:nvPr/>
          </p:nvSpPr>
          <p:spPr>
            <a:xfrm>
              <a:off x="1081590" y="1446548"/>
              <a:ext cx="1459174" cy="170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Rectangle 80">
              <a:extLst>
                <a:ext uri="{FF2B5EF4-FFF2-40B4-BE49-F238E27FC236}">
                  <a16:creationId xmlns:a16="http://schemas.microsoft.com/office/drawing/2014/main" id="{4D8178F5-CA91-4827-99DF-E1C3ABF1C99A}"/>
                </a:ext>
              </a:extLst>
            </p:cNvPr>
            <p:cNvSpPr/>
            <p:nvPr/>
          </p:nvSpPr>
          <p:spPr>
            <a:xfrm>
              <a:off x="2282848" y="1563638"/>
              <a:ext cx="1029081" cy="863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3" name="Group 12">
            <a:extLst>
              <a:ext uri="{FF2B5EF4-FFF2-40B4-BE49-F238E27FC236}">
                <a16:creationId xmlns:a16="http://schemas.microsoft.com/office/drawing/2014/main" id="{FC9614C5-E494-4679-A7D3-70BDAA484F0F}"/>
              </a:ext>
            </a:extLst>
          </p:cNvPr>
          <p:cNvGrpSpPr/>
          <p:nvPr/>
        </p:nvGrpSpPr>
        <p:grpSpPr>
          <a:xfrm>
            <a:off x="4200516" y="1268760"/>
            <a:ext cx="4885062" cy="2916138"/>
            <a:chOff x="4200516" y="411510"/>
            <a:chExt cx="4885062" cy="2916138"/>
          </a:xfrm>
          <a:solidFill>
            <a:schemeClr val="bg1"/>
          </a:solidFill>
        </p:grpSpPr>
        <p:sp>
          <p:nvSpPr>
            <p:cNvPr id="11" name="Rectangle 10">
              <a:extLst>
                <a:ext uri="{FF2B5EF4-FFF2-40B4-BE49-F238E27FC236}">
                  <a16:creationId xmlns:a16="http://schemas.microsoft.com/office/drawing/2014/main" id="{F033E9DA-4FE3-430C-9FF4-D1A46D0DC574}"/>
                </a:ext>
              </a:extLst>
            </p:cNvPr>
            <p:cNvSpPr/>
            <p:nvPr/>
          </p:nvSpPr>
          <p:spPr>
            <a:xfrm>
              <a:off x="4267576" y="411510"/>
              <a:ext cx="4660831" cy="193512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Rectangle 81">
              <a:extLst>
                <a:ext uri="{FF2B5EF4-FFF2-40B4-BE49-F238E27FC236}">
                  <a16:creationId xmlns:a16="http://schemas.microsoft.com/office/drawing/2014/main" id="{3BE83E7A-130C-4B7D-9DA5-D65C5B9E03B8}"/>
                </a:ext>
              </a:extLst>
            </p:cNvPr>
            <p:cNvSpPr/>
            <p:nvPr/>
          </p:nvSpPr>
          <p:spPr>
            <a:xfrm>
              <a:off x="5440872" y="1392527"/>
              <a:ext cx="3644706" cy="193512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Rectangle 82">
              <a:extLst>
                <a:ext uri="{FF2B5EF4-FFF2-40B4-BE49-F238E27FC236}">
                  <a16:creationId xmlns:a16="http://schemas.microsoft.com/office/drawing/2014/main" id="{836C912E-B3A5-4F26-9BC8-757B988A51C9}"/>
                </a:ext>
              </a:extLst>
            </p:cNvPr>
            <p:cNvSpPr/>
            <p:nvPr/>
          </p:nvSpPr>
          <p:spPr>
            <a:xfrm>
              <a:off x="4200516" y="1851670"/>
              <a:ext cx="243600" cy="59116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84" name="Picture 13">
            <a:extLst>
              <a:ext uri="{FF2B5EF4-FFF2-40B4-BE49-F238E27FC236}">
                <a16:creationId xmlns:a16="http://schemas.microsoft.com/office/drawing/2014/main" id="{EE2639D6-2AB9-4E87-8BCF-78CDBE29EE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6" t="6198" r="32888" b="8400"/>
          <a:stretch/>
        </p:blipFill>
        <p:spPr bwMode="auto">
          <a:xfrm>
            <a:off x="92428" y="5567240"/>
            <a:ext cx="465164" cy="124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864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childTnLst>
                          </p:cTn>
                        </p:par>
                        <p:par>
                          <p:cTn id="8" fill="hold">
                            <p:stCondLst>
                              <p:cond delay="1000"/>
                            </p:stCondLst>
                            <p:childTnLst>
                              <p:par>
                                <p:cTn id="9" presetID="22" presetClass="exit" presetSubtype="8" fill="hold" nodeType="afterEffect">
                                  <p:stCondLst>
                                    <p:cond delay="500"/>
                                  </p:stCondLst>
                                  <p:childTnLst>
                                    <p:animEffect transition="out" filter="wipe(left)">
                                      <p:cBhvr>
                                        <p:cTn id="10" dur="1000"/>
                                        <p:tgtEl>
                                          <p:spTgt spid="13"/>
                                        </p:tgtEl>
                                      </p:cBhvr>
                                    </p:animEffect>
                                    <p:set>
                                      <p:cBhvr>
                                        <p:cTn id="11" dur="1" fill="hold">
                                          <p:stCondLst>
                                            <p:cond delay="999"/>
                                          </p:stCondLst>
                                        </p:cTn>
                                        <p:tgtEl>
                                          <p:spTgt spid="13"/>
                                        </p:tgtEl>
                                        <p:attrNameLst>
                                          <p:attrName>style.visibility</p:attrName>
                                        </p:attrNameLst>
                                      </p:cBhvr>
                                      <p:to>
                                        <p:strVal val="hidden"/>
                                      </p:to>
                                    </p:set>
                                  </p:childTnLst>
                                </p:cTn>
                              </p:par>
                              <p:par>
                                <p:cTn id="12" presetID="10" presetClass="entr" presetSubtype="0" fill="hold" nodeType="withEffect">
                                  <p:stCondLst>
                                    <p:cond delay="100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8617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22133" y="589621"/>
            <a:ext cx="8658225" cy="4927909"/>
            <a:chOff x="-209135" y="28054"/>
            <a:chExt cx="8658225" cy="3695932"/>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28054"/>
              <a:ext cx="7308304" cy="36959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25886"/>
            <a:stretch/>
          </p:blipFill>
          <p:spPr bwMode="auto">
            <a:xfrm rot="21540000">
              <a:off x="-209135" y="1157553"/>
              <a:ext cx="8658225" cy="3317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048" y="4384171"/>
            <a:ext cx="2217748" cy="2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rot="20624488">
            <a:off x="4051639" y="4806028"/>
            <a:ext cx="1152128" cy="3840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8" name="Rectangle 7"/>
          <p:cNvSpPr/>
          <p:nvPr/>
        </p:nvSpPr>
        <p:spPr>
          <a:xfrm>
            <a:off x="783779" y="118752"/>
            <a:ext cx="7493330" cy="6739247"/>
          </a:xfrm>
          <a:prstGeom prst="rect">
            <a:avLst/>
          </a:prstGeom>
          <a:blipFill dpi="0" rotWithShape="1">
            <a:blip r:embed="rId7">
              <a:alphaModFix amt="26000"/>
              <a:duotone>
                <a:schemeClr val="accent4">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dirty="0"/>
          </a:p>
        </p:txBody>
      </p:sp>
      <p:sp>
        <p:nvSpPr>
          <p:cNvPr id="4" name="Right Arrow 3"/>
          <p:cNvSpPr/>
          <p:nvPr/>
        </p:nvSpPr>
        <p:spPr>
          <a:xfrm rot="20198243">
            <a:off x="395681" y="5556369"/>
            <a:ext cx="1152128" cy="3840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8551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500"/>
                                        <p:tgtEl>
                                          <p:spTgt spid="6147"/>
                                        </p:tgtEl>
                                      </p:cBhvr>
                                    </p:animEffect>
                                  </p:childTnLst>
                                </p:cTn>
                              </p:par>
                              <p:par>
                                <p:cTn id="11" presetID="1" presetClass="entr" presetSubtype="0" fill="hold" grpId="0" nodeType="withEffect">
                                  <p:stCondLst>
                                    <p:cond delay="7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059" y="68627"/>
            <a:ext cx="5822587" cy="681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28800" y="1988840"/>
            <a:ext cx="5791200" cy="1824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BC2ED117-E9B2-41E0-9792-50D3BABB28BF}"/>
              </a:ext>
            </a:extLst>
          </p:cNvPr>
          <p:cNvSpPr/>
          <p:nvPr/>
        </p:nvSpPr>
        <p:spPr>
          <a:xfrm>
            <a:off x="1624084" y="0"/>
            <a:ext cx="5953562" cy="6858000"/>
          </a:xfrm>
          <a:prstGeom prst="rect">
            <a:avLst/>
          </a:prstGeom>
          <a:solidFill>
            <a:schemeClr val="bg1">
              <a:lumMod val="50000"/>
              <a:alpha val="66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pic>
        <p:nvPicPr>
          <p:cNvPr id="12" name="Picture 11">
            <a:extLst>
              <a:ext uri="{FF2B5EF4-FFF2-40B4-BE49-F238E27FC236}">
                <a16:creationId xmlns:a16="http://schemas.microsoft.com/office/drawing/2014/main" id="{3EF274FB-5AE9-4D9D-8836-FB32F19CE057}"/>
              </a:ext>
            </a:extLst>
          </p:cNvPr>
          <p:cNvPicPr>
            <a:picLocks noChangeAspect="1"/>
          </p:cNvPicPr>
          <p:nvPr/>
        </p:nvPicPr>
        <p:blipFill>
          <a:blip r:embed="rId4"/>
          <a:stretch>
            <a:fillRect/>
          </a:stretch>
        </p:blipFill>
        <p:spPr>
          <a:xfrm>
            <a:off x="484129" y="1988840"/>
            <a:ext cx="8175741" cy="2213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371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059" y="68627"/>
            <a:ext cx="5822587" cy="681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C2ED117-E9B2-41E0-9792-50D3BABB28BF}"/>
              </a:ext>
            </a:extLst>
          </p:cNvPr>
          <p:cNvSpPr/>
          <p:nvPr/>
        </p:nvSpPr>
        <p:spPr>
          <a:xfrm>
            <a:off x="1760561" y="0"/>
            <a:ext cx="5859439" cy="6858000"/>
          </a:xfrm>
          <a:prstGeom prst="rect">
            <a:avLst/>
          </a:prstGeom>
          <a:solidFill>
            <a:schemeClr val="bg1">
              <a:lumMod val="50000"/>
              <a:alpha val="66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6" name="Rectangle 5">
            <a:extLst>
              <a:ext uri="{FF2B5EF4-FFF2-40B4-BE49-F238E27FC236}">
                <a16:creationId xmlns:a16="http://schemas.microsoft.com/office/drawing/2014/main" id="{BAB34448-E883-41D2-81D1-F90DEBF77445}"/>
              </a:ext>
            </a:extLst>
          </p:cNvPr>
          <p:cNvSpPr/>
          <p:nvPr/>
        </p:nvSpPr>
        <p:spPr>
          <a:xfrm>
            <a:off x="1828800" y="3909053"/>
            <a:ext cx="5791200" cy="163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a:extLst>
              <a:ext uri="{FF2B5EF4-FFF2-40B4-BE49-F238E27FC236}">
                <a16:creationId xmlns:a16="http://schemas.microsoft.com/office/drawing/2014/main" id="{A603D5E3-3771-4AB2-BCE1-249649D86240}"/>
              </a:ext>
            </a:extLst>
          </p:cNvPr>
          <p:cNvPicPr>
            <a:picLocks noChangeAspect="1"/>
          </p:cNvPicPr>
          <p:nvPr/>
        </p:nvPicPr>
        <p:blipFill>
          <a:blip r:embed="rId4"/>
          <a:stretch>
            <a:fillRect/>
          </a:stretch>
        </p:blipFill>
        <p:spPr>
          <a:xfrm>
            <a:off x="548211" y="3429000"/>
            <a:ext cx="8352378" cy="2439893"/>
          </a:xfrm>
          <a:prstGeom prst="rect">
            <a:avLst/>
          </a:prstGeom>
          <a:ln>
            <a:noFill/>
          </a:ln>
          <a:effectLst>
            <a:outerShdw blurRad="292100" dist="139700" dir="2700000" algn="tl" rotWithShape="0">
              <a:srgbClr val="333333">
                <a:alpha val="65000"/>
              </a:srgbClr>
            </a:outerShdw>
          </a:effectLst>
        </p:spPr>
      </p:pic>
      <p:pic>
        <p:nvPicPr>
          <p:cNvPr id="10" name="Picture 13">
            <a:extLst>
              <a:ext uri="{FF2B5EF4-FFF2-40B4-BE49-F238E27FC236}">
                <a16:creationId xmlns:a16="http://schemas.microsoft.com/office/drawing/2014/main" id="{49B976CF-3000-43BF-9188-4A1EB43807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556" t="6198" r="32888" b="8400"/>
          <a:stretch/>
        </p:blipFill>
        <p:spPr bwMode="auto">
          <a:xfrm>
            <a:off x="92428" y="5567240"/>
            <a:ext cx="465164" cy="124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Graphic 10" descr="Close">
            <a:extLst>
              <a:ext uri="{FF2B5EF4-FFF2-40B4-BE49-F238E27FC236}">
                <a16:creationId xmlns:a16="http://schemas.microsoft.com/office/drawing/2014/main" id="{0E852362-9BE6-43AB-97B2-99813516482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6523" y="4169672"/>
            <a:ext cx="188555" cy="188555"/>
          </a:xfrm>
          <a:prstGeom prst="rect">
            <a:avLst/>
          </a:prstGeom>
        </p:spPr>
      </p:pic>
      <p:pic>
        <p:nvPicPr>
          <p:cNvPr id="12" name="Graphic 11" descr="Close">
            <a:extLst>
              <a:ext uri="{FF2B5EF4-FFF2-40B4-BE49-F238E27FC236}">
                <a16:creationId xmlns:a16="http://schemas.microsoft.com/office/drawing/2014/main" id="{C37A05D5-9AEC-4C13-B032-A3A4CE0835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0688" y="4419447"/>
            <a:ext cx="188555" cy="188555"/>
          </a:xfrm>
          <a:prstGeom prst="rect">
            <a:avLst/>
          </a:prstGeom>
        </p:spPr>
      </p:pic>
      <p:sp>
        <p:nvSpPr>
          <p:cNvPr id="4" name="TextBox 3">
            <a:extLst>
              <a:ext uri="{FF2B5EF4-FFF2-40B4-BE49-F238E27FC236}">
                <a16:creationId xmlns:a16="http://schemas.microsoft.com/office/drawing/2014/main" id="{432ECED9-3F88-40B0-A7A1-C9460EFADDA7}"/>
              </a:ext>
            </a:extLst>
          </p:cNvPr>
          <p:cNvSpPr txBox="1"/>
          <p:nvPr/>
        </p:nvSpPr>
        <p:spPr>
          <a:xfrm>
            <a:off x="548211" y="3059668"/>
            <a:ext cx="2242525" cy="369332"/>
          </a:xfrm>
          <a:prstGeom prst="rect">
            <a:avLst/>
          </a:prstGeom>
          <a:solidFill>
            <a:schemeClr val="bg1">
              <a:lumMod val="85000"/>
            </a:schemeClr>
          </a:solidFill>
        </p:spPr>
        <p:txBody>
          <a:bodyPr wrap="square" rtlCol="0">
            <a:spAutoFit/>
          </a:bodyPr>
          <a:lstStyle/>
          <a:p>
            <a:r>
              <a:rPr lang="en-CA" dirty="0"/>
              <a:t>Between ages 30-69</a:t>
            </a:r>
          </a:p>
        </p:txBody>
      </p:sp>
    </p:spTree>
    <p:extLst>
      <p:ext uri="{BB962C8B-B14F-4D97-AF65-F5344CB8AC3E}">
        <p14:creationId xmlns:p14="http://schemas.microsoft.com/office/powerpoint/2010/main" val="28432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3"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plus(out)">
                                      <p:cBhvr>
                                        <p:cTn id="25" dur="250"/>
                                        <p:tgtEl>
                                          <p:spTgt spid="11"/>
                                        </p:tgtEl>
                                      </p:cBhvr>
                                    </p:animEffect>
                                  </p:childTnLst>
                                </p:cTn>
                              </p:par>
                            </p:childTnLst>
                          </p:cTn>
                        </p:par>
                        <p:par>
                          <p:cTn id="26" fill="hold">
                            <p:stCondLst>
                              <p:cond delay="750"/>
                            </p:stCondLst>
                            <p:childTnLst>
                              <p:par>
                                <p:cTn id="27" presetID="13" presetClass="entr" presetSubtype="3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plus(out)">
                                      <p:cBhvr>
                                        <p:cTn id="2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EDF9CE-3081-456D-81F2-18A209C93FEB}"/>
              </a:ext>
            </a:extLst>
          </p:cNvPr>
          <p:cNvSpPr/>
          <p:nvPr/>
        </p:nvSpPr>
        <p:spPr>
          <a:xfrm>
            <a:off x="3622513" y="177422"/>
            <a:ext cx="5262179" cy="4640238"/>
          </a:xfrm>
          <a:prstGeom prst="rect">
            <a:avLst/>
          </a:prstGeom>
          <a:blipFill dpi="0" rotWithShape="1">
            <a:blip r:embed="rId2">
              <a:alphaModFix amt="74000"/>
              <a:duotone>
                <a:schemeClr val="accent4">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6" name="Rectangle 5">
            <a:extLst>
              <a:ext uri="{FF2B5EF4-FFF2-40B4-BE49-F238E27FC236}">
                <a16:creationId xmlns:a16="http://schemas.microsoft.com/office/drawing/2014/main" id="{F2513F93-5644-4673-8599-A063E58E1B85}"/>
              </a:ext>
            </a:extLst>
          </p:cNvPr>
          <p:cNvSpPr/>
          <p:nvPr/>
        </p:nvSpPr>
        <p:spPr>
          <a:xfrm>
            <a:off x="-21272" y="-70460"/>
            <a:ext cx="9180000" cy="6928459"/>
          </a:xfrm>
          <a:prstGeom prst="rect">
            <a:avLst/>
          </a:prstGeom>
          <a:blipFill dpi="0" rotWithShape="1">
            <a:blip r:embed="rId3">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a:extLst>
              <a:ext uri="{FF2B5EF4-FFF2-40B4-BE49-F238E27FC236}">
                <a16:creationId xmlns:a16="http://schemas.microsoft.com/office/drawing/2014/main" id="{07E8B529-EBFC-4B94-998B-37D0D99954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711" y="177422"/>
            <a:ext cx="2532142" cy="21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B74E3214-3490-48C6-A536-1FB614E46D96}"/>
              </a:ext>
            </a:extLst>
          </p:cNvPr>
          <p:cNvPicPr>
            <a:picLocks noChangeAspect="1"/>
          </p:cNvPicPr>
          <p:nvPr/>
        </p:nvPicPr>
        <p:blipFill>
          <a:blip r:embed="rId5"/>
          <a:stretch>
            <a:fillRect/>
          </a:stretch>
        </p:blipFill>
        <p:spPr>
          <a:xfrm>
            <a:off x="155726" y="2373530"/>
            <a:ext cx="2992957" cy="24461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09EA2FA-BBB6-4989-8894-206FEAF39D32}"/>
              </a:ext>
            </a:extLst>
          </p:cNvPr>
          <p:cNvPicPr>
            <a:picLocks noChangeAspect="1"/>
          </p:cNvPicPr>
          <p:nvPr/>
        </p:nvPicPr>
        <p:blipFill>
          <a:blip r:embed="rId6"/>
          <a:stretch>
            <a:fillRect/>
          </a:stretch>
        </p:blipFill>
        <p:spPr>
          <a:xfrm>
            <a:off x="270544" y="4903804"/>
            <a:ext cx="2687650" cy="177677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FCB4FC4-0215-4CB8-8CB4-22E1005E4714}"/>
              </a:ext>
            </a:extLst>
          </p:cNvPr>
          <p:cNvSpPr/>
          <p:nvPr/>
        </p:nvSpPr>
        <p:spPr>
          <a:xfrm>
            <a:off x="3408809" y="1783241"/>
            <a:ext cx="6120680" cy="1384995"/>
          </a:xfrm>
          <a:prstGeom prst="rect">
            <a:avLst/>
          </a:prstGeom>
        </p:spPr>
        <p:txBody>
          <a:bodyPr wrap="square">
            <a:spAutoFit/>
          </a:bodyPr>
          <a:lstStyle/>
          <a:p>
            <a:r>
              <a:rPr lang="en-CA" sz="2800" dirty="0"/>
              <a:t>She would not meet criteria to be offered </a:t>
            </a:r>
            <a:r>
              <a:rPr lang="en-CA" sz="2800" i="1" dirty="0"/>
              <a:t>BRCA</a:t>
            </a:r>
            <a:r>
              <a:rPr lang="en-CA" sz="2800" dirty="0"/>
              <a:t> testing (</a:t>
            </a:r>
            <a:r>
              <a:rPr lang="en-CA" sz="2800" i="1" dirty="0"/>
              <a:t>&lt;10% chance to carry a mutation in BRCA1 and BRCA2</a:t>
            </a:r>
            <a:r>
              <a:rPr lang="en-CA" sz="2800" dirty="0"/>
              <a:t>)</a:t>
            </a:r>
          </a:p>
        </p:txBody>
      </p:sp>
      <p:sp>
        <p:nvSpPr>
          <p:cNvPr id="11" name="Rectangle 10">
            <a:extLst>
              <a:ext uri="{FF2B5EF4-FFF2-40B4-BE49-F238E27FC236}">
                <a16:creationId xmlns:a16="http://schemas.microsoft.com/office/drawing/2014/main" id="{8A76DCB4-8781-46E4-9B07-976F21D0C304}"/>
              </a:ext>
            </a:extLst>
          </p:cNvPr>
          <p:cNvSpPr/>
          <p:nvPr/>
        </p:nvSpPr>
        <p:spPr>
          <a:xfrm>
            <a:off x="3347380" y="4542833"/>
            <a:ext cx="5640894" cy="2246769"/>
          </a:xfrm>
          <a:prstGeom prst="rect">
            <a:avLst/>
          </a:prstGeom>
        </p:spPr>
        <p:txBody>
          <a:bodyPr wrap="square">
            <a:spAutoFit/>
          </a:bodyPr>
          <a:lstStyle/>
          <a:p>
            <a:r>
              <a:rPr lang="en-CA" sz="2800" dirty="0"/>
              <a:t>While not very suspicious of a high risk hereditary cancer predisposition syndrome, one or more </a:t>
            </a:r>
            <a:r>
              <a:rPr lang="en-CA" sz="2800" i="1" dirty="0"/>
              <a:t>moderate risk genes </a:t>
            </a:r>
            <a:r>
              <a:rPr lang="en-CA" sz="2800" dirty="0"/>
              <a:t>could be responsible for this family’s breast cancer</a:t>
            </a:r>
          </a:p>
        </p:txBody>
      </p:sp>
      <p:sp>
        <p:nvSpPr>
          <p:cNvPr id="12" name="Rectangle 11">
            <a:extLst>
              <a:ext uri="{FF2B5EF4-FFF2-40B4-BE49-F238E27FC236}">
                <a16:creationId xmlns:a16="http://schemas.microsoft.com/office/drawing/2014/main" id="{BC4BDD17-A6F6-4520-9E30-F665C11063A5}"/>
              </a:ext>
            </a:extLst>
          </p:cNvPr>
          <p:cNvSpPr/>
          <p:nvPr/>
        </p:nvSpPr>
        <p:spPr>
          <a:xfrm>
            <a:off x="3447633" y="3111025"/>
            <a:ext cx="5540641" cy="1323439"/>
          </a:xfrm>
          <a:prstGeom prst="rect">
            <a:avLst/>
          </a:prstGeom>
        </p:spPr>
        <p:txBody>
          <a:bodyPr wrap="square">
            <a:spAutoFit/>
          </a:bodyPr>
          <a:lstStyle/>
          <a:p>
            <a:r>
              <a:rPr lang="en-CA" sz="2000" dirty="0"/>
              <a:t>The best person to offer genetic testing to is the youngest, </a:t>
            </a:r>
            <a:r>
              <a:rPr lang="en-CA" sz="2000" i="1" dirty="0"/>
              <a:t>affected </a:t>
            </a:r>
            <a:r>
              <a:rPr lang="en-CA" sz="2000" dirty="0"/>
              <a:t>individual. Another family member (e.g. her mother) may be offered genetic testing</a:t>
            </a:r>
          </a:p>
        </p:txBody>
      </p:sp>
      <p:pic>
        <p:nvPicPr>
          <p:cNvPr id="13" name="Picture 12">
            <a:extLst>
              <a:ext uri="{FF2B5EF4-FFF2-40B4-BE49-F238E27FC236}">
                <a16:creationId xmlns:a16="http://schemas.microsoft.com/office/drawing/2014/main" id="{FDFC7017-8700-4EC7-897A-6AB25EE38D82}"/>
              </a:ext>
            </a:extLst>
          </p:cNvPr>
          <p:cNvPicPr>
            <a:picLocks noChangeAspect="1"/>
          </p:cNvPicPr>
          <p:nvPr/>
        </p:nvPicPr>
        <p:blipFill>
          <a:blip r:embed="rId7"/>
          <a:stretch>
            <a:fillRect/>
          </a:stretch>
        </p:blipFill>
        <p:spPr>
          <a:xfrm>
            <a:off x="3746036" y="534108"/>
            <a:ext cx="4492182" cy="7797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Graphic 13" descr="Calculator">
            <a:extLst>
              <a:ext uri="{FF2B5EF4-FFF2-40B4-BE49-F238E27FC236}">
                <a16:creationId xmlns:a16="http://schemas.microsoft.com/office/drawing/2014/main" id="{7DD78B53-69F3-4895-B0EE-647B5B8BB2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27081" y="478311"/>
            <a:ext cx="673224" cy="673224"/>
          </a:xfrm>
          <a:prstGeom prst="rect">
            <a:avLst/>
          </a:prstGeom>
        </p:spPr>
      </p:pic>
    </p:spTree>
    <p:extLst>
      <p:ext uri="{BB962C8B-B14F-4D97-AF65-F5344CB8AC3E}">
        <p14:creationId xmlns:p14="http://schemas.microsoft.com/office/powerpoint/2010/main" val="404230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4B62993-1B4C-427C-AB4A-8CFAE6C0D584}"/>
              </a:ext>
            </a:extLst>
          </p:cNvPr>
          <p:cNvSpPr/>
          <p:nvPr/>
        </p:nvSpPr>
        <p:spPr>
          <a:xfrm>
            <a:off x="3622513" y="177422"/>
            <a:ext cx="5262179" cy="4640238"/>
          </a:xfrm>
          <a:prstGeom prst="rect">
            <a:avLst/>
          </a:prstGeom>
          <a:blipFill dpi="0" rotWithShape="1">
            <a:blip r:embed="rId2">
              <a:alphaModFix amt="74000"/>
              <a:duotone>
                <a:schemeClr val="accent4">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17" name="Rectangle 16">
            <a:extLst>
              <a:ext uri="{FF2B5EF4-FFF2-40B4-BE49-F238E27FC236}">
                <a16:creationId xmlns:a16="http://schemas.microsoft.com/office/drawing/2014/main" id="{B3CF74DC-9B73-40E6-B84A-763569FC4E33}"/>
              </a:ext>
            </a:extLst>
          </p:cNvPr>
          <p:cNvSpPr/>
          <p:nvPr/>
        </p:nvSpPr>
        <p:spPr>
          <a:xfrm>
            <a:off x="-48566" y="1028"/>
            <a:ext cx="9180000" cy="6857999"/>
          </a:xfrm>
          <a:prstGeom prst="rect">
            <a:avLst/>
          </a:prstGeom>
          <a:blipFill dpi="0" rotWithShape="1">
            <a:blip r:embed="rId3">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BC4BDD17-A6F6-4520-9E30-F665C11063A5}"/>
              </a:ext>
            </a:extLst>
          </p:cNvPr>
          <p:cNvSpPr/>
          <p:nvPr/>
        </p:nvSpPr>
        <p:spPr>
          <a:xfrm>
            <a:off x="4102056" y="1898154"/>
            <a:ext cx="4874902" cy="646331"/>
          </a:xfrm>
          <a:prstGeom prst="rect">
            <a:avLst/>
          </a:prstGeom>
          <a:solidFill>
            <a:schemeClr val="bg1">
              <a:lumMod val="95000"/>
              <a:alpha val="44000"/>
            </a:schemeClr>
          </a:solidFill>
        </p:spPr>
        <p:txBody>
          <a:bodyPr wrap="square">
            <a:spAutoFit/>
          </a:bodyPr>
          <a:lstStyle/>
          <a:p>
            <a:r>
              <a:rPr lang="en-CA" dirty="0"/>
              <a:t>Her risk of developing breast cancer up to age 80 versus a 45 year old woman at population risk</a:t>
            </a:r>
          </a:p>
        </p:txBody>
      </p:sp>
      <p:pic>
        <p:nvPicPr>
          <p:cNvPr id="2" name="Picture 1">
            <a:extLst>
              <a:ext uri="{FF2B5EF4-FFF2-40B4-BE49-F238E27FC236}">
                <a16:creationId xmlns:a16="http://schemas.microsoft.com/office/drawing/2014/main" id="{AB6A9EC9-20A5-4456-960C-0541AEB6E0F3}"/>
              </a:ext>
            </a:extLst>
          </p:cNvPr>
          <p:cNvPicPr>
            <a:picLocks noChangeAspect="1"/>
          </p:cNvPicPr>
          <p:nvPr/>
        </p:nvPicPr>
        <p:blipFill>
          <a:blip r:embed="rId4"/>
          <a:stretch>
            <a:fillRect/>
          </a:stretch>
        </p:blipFill>
        <p:spPr>
          <a:xfrm>
            <a:off x="4153569" y="1148922"/>
            <a:ext cx="3433589" cy="725198"/>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BA464D8A-BD37-4603-97A0-B14B4C29430E}"/>
              </a:ext>
            </a:extLst>
          </p:cNvPr>
          <p:cNvSpPr/>
          <p:nvPr/>
        </p:nvSpPr>
        <p:spPr>
          <a:xfrm>
            <a:off x="3730171" y="4425040"/>
            <a:ext cx="5090300" cy="738664"/>
          </a:xfrm>
          <a:prstGeom prst="rect">
            <a:avLst/>
          </a:prstGeom>
          <a:solidFill>
            <a:schemeClr val="accent4">
              <a:lumMod val="50000"/>
              <a:alpha val="24000"/>
            </a:schemeClr>
          </a:solidFill>
        </p:spPr>
        <p:txBody>
          <a:bodyPr wrap="square">
            <a:spAutoFit/>
          </a:bodyPr>
          <a:lstStyle/>
          <a:p>
            <a:r>
              <a:rPr lang="en-CA" sz="2100" dirty="0"/>
              <a:t>Her lifetime breast cancer risk is elevated </a:t>
            </a:r>
          </a:p>
          <a:p>
            <a:r>
              <a:rPr lang="en-CA" sz="2100" dirty="0"/>
              <a:t>(&gt;25% using IBIS)</a:t>
            </a:r>
          </a:p>
        </p:txBody>
      </p:sp>
      <p:sp>
        <p:nvSpPr>
          <p:cNvPr id="15" name="Rectangle 14">
            <a:extLst>
              <a:ext uri="{FF2B5EF4-FFF2-40B4-BE49-F238E27FC236}">
                <a16:creationId xmlns:a16="http://schemas.microsoft.com/office/drawing/2014/main" id="{6A21E5F1-32BA-4A6D-874B-C8E4630DCF18}"/>
              </a:ext>
            </a:extLst>
          </p:cNvPr>
          <p:cNvSpPr/>
          <p:nvPr/>
        </p:nvSpPr>
        <p:spPr>
          <a:xfrm>
            <a:off x="3666692" y="5700862"/>
            <a:ext cx="5038231" cy="738664"/>
          </a:xfrm>
          <a:prstGeom prst="rect">
            <a:avLst/>
          </a:prstGeom>
          <a:solidFill>
            <a:schemeClr val="accent4">
              <a:lumMod val="50000"/>
              <a:alpha val="24000"/>
            </a:schemeClr>
          </a:solidFill>
        </p:spPr>
        <p:txBody>
          <a:bodyPr wrap="square">
            <a:spAutoFit/>
          </a:bodyPr>
          <a:lstStyle/>
          <a:p>
            <a:r>
              <a:rPr lang="en-CA" sz="2100" dirty="0"/>
              <a:t>She does qualify for high risk cancer screening (MRI) based on risk assessment </a:t>
            </a:r>
          </a:p>
        </p:txBody>
      </p:sp>
      <p:cxnSp>
        <p:nvCxnSpPr>
          <p:cNvPr id="16" name="Straight Connector 15">
            <a:extLst>
              <a:ext uri="{FF2B5EF4-FFF2-40B4-BE49-F238E27FC236}">
                <a16:creationId xmlns:a16="http://schemas.microsoft.com/office/drawing/2014/main" id="{7A0CB720-EB80-4487-AB31-B600138D0405}"/>
              </a:ext>
            </a:extLst>
          </p:cNvPr>
          <p:cNvCxnSpPr>
            <a:cxnSpLocks/>
          </p:cNvCxnSpPr>
          <p:nvPr/>
        </p:nvCxnSpPr>
        <p:spPr>
          <a:xfrm>
            <a:off x="4275662" y="4784234"/>
            <a:ext cx="4099081" cy="0"/>
          </a:xfrm>
          <a:prstGeom prst="line">
            <a:avLst/>
          </a:prstGeom>
        </p:spPr>
        <p:style>
          <a:lnRef idx="3">
            <a:schemeClr val="accent2"/>
          </a:lnRef>
          <a:fillRef idx="0">
            <a:schemeClr val="accent2"/>
          </a:fillRef>
          <a:effectRef idx="2">
            <a:schemeClr val="accent2"/>
          </a:effectRef>
          <a:fontRef idx="minor">
            <a:schemeClr val="tx1"/>
          </a:fontRef>
        </p:style>
      </p:cxnSp>
      <p:sp>
        <p:nvSpPr>
          <p:cNvPr id="3" name="Rectangle 2">
            <a:extLst>
              <a:ext uri="{FF2B5EF4-FFF2-40B4-BE49-F238E27FC236}">
                <a16:creationId xmlns:a16="http://schemas.microsoft.com/office/drawing/2014/main" id="{317EF8B0-2081-4524-8D3D-740551322EF4}"/>
              </a:ext>
            </a:extLst>
          </p:cNvPr>
          <p:cNvSpPr/>
          <p:nvPr/>
        </p:nvSpPr>
        <p:spPr>
          <a:xfrm>
            <a:off x="3668646" y="5649967"/>
            <a:ext cx="5036277" cy="789560"/>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Graphic 17" descr="Calculator">
            <a:extLst>
              <a:ext uri="{FF2B5EF4-FFF2-40B4-BE49-F238E27FC236}">
                <a16:creationId xmlns:a16="http://schemas.microsoft.com/office/drawing/2014/main" id="{2B69A77E-CFC4-4AB9-B876-F32E3476C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21678" y="1189354"/>
            <a:ext cx="673224" cy="673224"/>
          </a:xfrm>
          <a:prstGeom prst="rect">
            <a:avLst/>
          </a:prstGeom>
        </p:spPr>
      </p:pic>
      <p:pic>
        <p:nvPicPr>
          <p:cNvPr id="19" name="Picture 2">
            <a:extLst>
              <a:ext uri="{FF2B5EF4-FFF2-40B4-BE49-F238E27FC236}">
                <a16:creationId xmlns:a16="http://schemas.microsoft.com/office/drawing/2014/main" id="{E2F3007D-25CF-411A-9BB9-19931FCE7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711" y="177422"/>
            <a:ext cx="2532142" cy="21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013F5699-C975-44C0-9EF6-4B03F310270B}"/>
              </a:ext>
            </a:extLst>
          </p:cNvPr>
          <p:cNvPicPr>
            <a:picLocks noChangeAspect="1"/>
          </p:cNvPicPr>
          <p:nvPr/>
        </p:nvPicPr>
        <p:blipFill>
          <a:blip r:embed="rId8"/>
          <a:stretch>
            <a:fillRect/>
          </a:stretch>
        </p:blipFill>
        <p:spPr>
          <a:xfrm>
            <a:off x="155726" y="2373530"/>
            <a:ext cx="2992957" cy="2446167"/>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D94F24B-76B2-4C84-88DB-11A704E92C29}"/>
              </a:ext>
            </a:extLst>
          </p:cNvPr>
          <p:cNvPicPr>
            <a:picLocks noChangeAspect="1"/>
          </p:cNvPicPr>
          <p:nvPr/>
        </p:nvPicPr>
        <p:blipFill>
          <a:blip r:embed="rId9"/>
          <a:stretch>
            <a:fillRect/>
          </a:stretch>
        </p:blipFill>
        <p:spPr>
          <a:xfrm>
            <a:off x="270544" y="4903804"/>
            <a:ext cx="2687650" cy="1776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48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heel(1)">
                                      <p:cBhvr>
                                        <p:cTn id="2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7320" y="805780"/>
            <a:ext cx="6466764" cy="5143500"/>
          </a:xfrm>
          <a:prstGeom prst="rect">
            <a:avLst/>
          </a:prstGeom>
          <a:blipFill dpi="0" rotWithShape="1">
            <a:blip r:embed="rId3">
              <a:alphaModFix amt="4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9AA8C1C-1BFB-4B7E-AB83-143A298B5746}"/>
              </a:ext>
            </a:extLst>
          </p:cNvPr>
          <p:cNvSpPr>
            <a:spLocks noGrp="1"/>
          </p:cNvSpPr>
          <p:nvPr>
            <p:ph type="title"/>
          </p:nvPr>
        </p:nvSpPr>
        <p:spPr>
          <a:xfrm>
            <a:off x="0" y="5564786"/>
            <a:ext cx="9144000" cy="1332000"/>
          </a:xfrm>
          <a:solidFill>
            <a:srgbClr val="FFCC00">
              <a:alpha val="58000"/>
            </a:srgbClr>
          </a:solidFill>
        </p:spPr>
        <p:txBody>
          <a:bodyPr>
            <a:normAutofit fontScale="90000"/>
          </a:bodyPr>
          <a:lstStyle/>
          <a:p>
            <a:r>
              <a:rPr lang="en-CA" dirty="0"/>
              <a:t>Direct-to-consumer genetic testing and hereditary breast cancer</a:t>
            </a:r>
          </a:p>
        </p:txBody>
      </p:sp>
    </p:spTree>
    <p:extLst>
      <p:ext uri="{BB962C8B-B14F-4D97-AF65-F5344CB8AC3E}">
        <p14:creationId xmlns:p14="http://schemas.microsoft.com/office/powerpoint/2010/main" val="37631929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C5D4A-8374-43A4-B9FB-DB9150FFCBB0}"/>
              </a:ext>
            </a:extLst>
          </p:cNvPr>
          <p:cNvSpPr/>
          <p:nvPr/>
        </p:nvSpPr>
        <p:spPr>
          <a:xfrm>
            <a:off x="1417320" y="805780"/>
            <a:ext cx="6466764" cy="514350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0" y="326179"/>
            <a:ext cx="9144000" cy="1152128"/>
          </a:xfrm>
          <a:solidFill>
            <a:schemeClr val="bg1">
              <a:lumMod val="95000"/>
              <a:alpha val="51000"/>
            </a:schemeClr>
          </a:solidFill>
        </p:spPr>
        <p:txBody>
          <a:bodyPr>
            <a:normAutofit fontScale="90000"/>
          </a:bodyPr>
          <a:lstStyle/>
          <a:p>
            <a:r>
              <a:rPr lang="en-CA" sz="2800" dirty="0"/>
              <a:t>While all cancer is genetic (</a:t>
            </a:r>
            <a:r>
              <a:rPr lang="en-CA" sz="2800" i="1" dirty="0"/>
              <a:t>caused by an accumulation of genetic mutations</a:t>
            </a:r>
            <a:r>
              <a:rPr lang="en-CA" sz="2800" dirty="0"/>
              <a:t>), only 5-10% of breast cancer is hereditary, where an individual is born with an inherited predisposition</a:t>
            </a:r>
          </a:p>
        </p:txBody>
      </p:sp>
      <p:graphicFrame>
        <p:nvGraphicFramePr>
          <p:cNvPr id="14" name="Content Placeholder 3"/>
          <p:cNvGraphicFramePr>
            <a:graphicFrameLocks noGrp="1"/>
          </p:cNvGraphicFramePr>
          <p:nvPr>
            <p:ph idx="1"/>
            <p:extLst>
              <p:ext uri="{D42A27DB-BD31-4B8C-83A1-F6EECF244321}">
                <p14:modId xmlns:p14="http://schemas.microsoft.com/office/powerpoint/2010/main" val="3580250598"/>
              </p:ext>
            </p:extLst>
          </p:nvPr>
        </p:nvGraphicFramePr>
        <p:xfrm>
          <a:off x="827584" y="2316507"/>
          <a:ext cx="7488832" cy="43433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87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6EDB06-CFAB-42B4-98A8-43A94A2600FE}"/>
              </a:ext>
            </a:extLst>
          </p:cNvPr>
          <p:cNvSpPr/>
          <p:nvPr/>
        </p:nvSpPr>
        <p:spPr>
          <a:xfrm>
            <a:off x="1417320" y="805780"/>
            <a:ext cx="6466764" cy="5143500"/>
          </a:xfrm>
          <a:prstGeom prst="rect">
            <a:avLst/>
          </a:prstGeom>
          <a:blipFill dpi="0" rotWithShape="1">
            <a:blip r:embed="rId3">
              <a:alphaModFix amt="4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1316765"/>
          </a:xfrm>
          <a:prstGeom prst="rect">
            <a:avLst/>
          </a:prstGeom>
          <a:solidFill>
            <a:srgbClr val="FFCC00">
              <a:alpha val="58000"/>
            </a:srgbClr>
          </a:solidFill>
        </p:spPr>
        <p:txBody>
          <a:bodyPr vert="horz" lIns="91440" tIns="45720" rIns="91440" bIns="45720" rtlCol="0" anchor="ctr">
            <a:normAutofit fontScale="97500"/>
          </a:bodyPr>
          <a:lstStyle/>
          <a:p>
            <a:pPr algn="ctr">
              <a:spcBef>
                <a:spcPct val="0"/>
              </a:spcBef>
            </a:pPr>
            <a:r>
              <a:rPr lang="en-US" sz="3600" dirty="0">
                <a:solidFill>
                  <a:schemeClr val="tx1"/>
                </a:solidFill>
                <a:latin typeface="+mj-lt"/>
                <a:ea typeface="+mj-ea"/>
                <a:cs typeface="+mj-cs"/>
              </a:rPr>
              <a:t>Direct-to-consumer genetic testing for hereditary breast cancer</a:t>
            </a:r>
          </a:p>
        </p:txBody>
      </p:sp>
      <p:sp>
        <p:nvSpPr>
          <p:cNvPr id="6" name="Rectangle 5"/>
          <p:cNvSpPr/>
          <p:nvPr/>
        </p:nvSpPr>
        <p:spPr>
          <a:xfrm>
            <a:off x="147384" y="1345704"/>
            <a:ext cx="8961120" cy="1603243"/>
          </a:xfrm>
          <a:prstGeom prst="rect">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2400" dirty="0">
                <a:solidFill>
                  <a:schemeClr val="tx1"/>
                </a:solidFill>
              </a:rPr>
              <a:t>Generally limited only to the highly penetrant </a:t>
            </a:r>
            <a:r>
              <a:rPr lang="en-US" sz="2400" i="1" dirty="0">
                <a:solidFill>
                  <a:schemeClr val="tx1"/>
                </a:solidFill>
              </a:rPr>
              <a:t>BRCA1</a:t>
            </a:r>
            <a:r>
              <a:rPr lang="en-US" sz="2400" dirty="0">
                <a:solidFill>
                  <a:schemeClr val="tx1"/>
                </a:solidFill>
              </a:rPr>
              <a:t> and </a:t>
            </a:r>
            <a:r>
              <a:rPr lang="en-US" sz="2400" i="1" dirty="0">
                <a:solidFill>
                  <a:schemeClr val="tx1"/>
                </a:solidFill>
              </a:rPr>
              <a:t>BRCA2</a:t>
            </a:r>
            <a:r>
              <a:rPr lang="en-US" sz="2400" dirty="0">
                <a:solidFill>
                  <a:schemeClr val="tx1"/>
                </a:solidFill>
              </a:rPr>
              <a:t> genes and the three common </a:t>
            </a:r>
            <a:r>
              <a:rPr lang="en-US" sz="2400" i="1" dirty="0">
                <a:solidFill>
                  <a:schemeClr val="tx1"/>
                </a:solidFill>
              </a:rPr>
              <a:t>BRCA </a:t>
            </a:r>
            <a:r>
              <a:rPr lang="en-US" sz="2400" dirty="0">
                <a:solidFill>
                  <a:schemeClr val="tx1"/>
                </a:solidFill>
              </a:rPr>
              <a:t>mutations found in Ashkenazi Jewish individuals</a:t>
            </a:r>
          </a:p>
        </p:txBody>
      </p:sp>
      <p:sp>
        <p:nvSpPr>
          <p:cNvPr id="7" name="Rectangle 6"/>
          <p:cNvSpPr/>
          <p:nvPr/>
        </p:nvSpPr>
        <p:spPr>
          <a:xfrm>
            <a:off x="147384" y="2982483"/>
            <a:ext cx="8961120" cy="609600"/>
          </a:xfrm>
          <a:prstGeom prst="rect">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2400" dirty="0">
                <a:solidFill>
                  <a:schemeClr val="tx1"/>
                </a:solidFill>
              </a:rPr>
              <a:t>Negative result does not eliminate family history associated risk</a:t>
            </a:r>
          </a:p>
        </p:txBody>
      </p:sp>
      <p:sp>
        <p:nvSpPr>
          <p:cNvPr id="8" name="Rectangle 7"/>
          <p:cNvSpPr/>
          <p:nvPr/>
        </p:nvSpPr>
        <p:spPr>
          <a:xfrm>
            <a:off x="363408" y="5411688"/>
            <a:ext cx="8961120" cy="609600"/>
          </a:xfrm>
          <a:prstGeom prst="rect">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r>
              <a:rPr lang="en-US" sz="2400" dirty="0">
                <a:solidFill>
                  <a:schemeClr val="tx1"/>
                </a:solidFill>
              </a:rPr>
              <a:t>Positive result should be confirmed in a clinical laboratory</a:t>
            </a:r>
          </a:p>
        </p:txBody>
      </p:sp>
      <p:sp>
        <p:nvSpPr>
          <p:cNvPr id="9" name="Rectangle 8"/>
          <p:cNvSpPr/>
          <p:nvPr/>
        </p:nvSpPr>
        <p:spPr>
          <a:xfrm>
            <a:off x="147384" y="3654558"/>
            <a:ext cx="8961120" cy="1598645"/>
          </a:xfrm>
          <a:prstGeom prst="rect">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2000" dirty="0">
                <a:solidFill>
                  <a:schemeClr val="tx1"/>
                </a:solidFill>
              </a:rPr>
              <a:t>There are other:</a:t>
            </a:r>
          </a:p>
          <a:p>
            <a:pPr marL="800100" indent="-342900">
              <a:buFont typeface="Wingdings" panose="05000000000000000000" pitchFamily="2" charset="2"/>
              <a:buChar char="Ø"/>
            </a:pPr>
            <a:r>
              <a:rPr lang="en-US" sz="2000" i="1" dirty="0">
                <a:solidFill>
                  <a:schemeClr val="tx1"/>
                </a:solidFill>
              </a:rPr>
              <a:t>BRCA </a:t>
            </a:r>
            <a:r>
              <a:rPr lang="en-US" sz="2000" dirty="0">
                <a:solidFill>
                  <a:schemeClr val="tx1"/>
                </a:solidFill>
              </a:rPr>
              <a:t>gene mutations</a:t>
            </a:r>
          </a:p>
          <a:p>
            <a:pPr marL="800100" indent="-342900">
              <a:buFont typeface="Wingdings" panose="05000000000000000000" pitchFamily="2" charset="2"/>
              <a:buChar char="Ø"/>
            </a:pPr>
            <a:r>
              <a:rPr lang="en-US" sz="2000" dirty="0">
                <a:solidFill>
                  <a:schemeClr val="tx1"/>
                </a:solidFill>
              </a:rPr>
              <a:t>high risk breast cancer syndromes (e.g. Cowden syndrome) </a:t>
            </a:r>
          </a:p>
          <a:p>
            <a:pPr marL="800100" indent="-342900">
              <a:buFont typeface="Wingdings" panose="05000000000000000000" pitchFamily="2" charset="2"/>
              <a:buChar char="Ø"/>
            </a:pPr>
            <a:r>
              <a:rPr lang="en-US" sz="2000" dirty="0">
                <a:solidFill>
                  <a:schemeClr val="tx1"/>
                </a:solidFill>
              </a:rPr>
              <a:t>moderate risk breast cancer genes (e.g. </a:t>
            </a:r>
            <a:r>
              <a:rPr lang="en-US" sz="2000" i="1" dirty="0">
                <a:solidFill>
                  <a:schemeClr val="tx1"/>
                </a:solidFill>
              </a:rPr>
              <a:t>ATM, CHEK2</a:t>
            </a:r>
            <a:r>
              <a:rPr lang="en-US" sz="2000" dirty="0">
                <a:solidFill>
                  <a:schemeClr val="tx1"/>
                </a:solidFill>
              </a:rPr>
              <a:t>)</a:t>
            </a:r>
          </a:p>
        </p:txBody>
      </p:sp>
      <p:pic>
        <p:nvPicPr>
          <p:cNvPr id="10" name="Picture 2" descr="C:\Users\morrison\AppData\Local\Microsoft\Windows\Temporary Internet Files\Content.IE5\OO78ONHA\120px-Light_bulb_font_awesom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 y="1533168"/>
            <a:ext cx="630500" cy="5589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orrison\AppData\Local\Microsoft\Windows\Temporary Internet Files\Content.IE5\4B0G1C5U\Plus_in_circle.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830" y="5559519"/>
            <a:ext cx="432000" cy="3374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orrison\AppData\Local\Microsoft\Windows\Temporary Internet Files\Content.IE5\EK14YRXG\Minus_sign_font_awesome.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141" y="3098304"/>
            <a:ext cx="403379" cy="3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18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0C53AC-B84A-4CFC-AC15-C17E4CFC9B6B}"/>
              </a:ext>
            </a:extLst>
          </p:cNvPr>
          <p:cNvSpPr/>
          <p:nvPr/>
        </p:nvSpPr>
        <p:spPr>
          <a:xfrm>
            <a:off x="0" y="0"/>
            <a:ext cx="9144000" cy="6858000"/>
          </a:xfrm>
          <a:prstGeom prst="rect">
            <a:avLst/>
          </a:prstGeom>
          <a:blipFill dpi="0" rotWithShape="1">
            <a:blip r:embed="rId3">
              <a:alphaModFix amt="57000"/>
              <a:duotone>
                <a:prstClr val="black"/>
                <a:schemeClr val="accent1">
                  <a:tint val="45000"/>
                  <a:satMod val="400000"/>
                </a:schemeClr>
              </a:duotone>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 name="Title 1"/>
          <p:cNvSpPr>
            <a:spLocks noGrp="1"/>
          </p:cNvSpPr>
          <p:nvPr>
            <p:ph type="ctrTitle"/>
          </p:nvPr>
        </p:nvSpPr>
        <p:spPr>
          <a:xfrm>
            <a:off x="633845" y="1951259"/>
            <a:ext cx="7876309" cy="2294169"/>
          </a:xfrm>
          <a:solidFill>
            <a:schemeClr val="bg1">
              <a:lumMod val="95000"/>
              <a:alpha val="58000"/>
            </a:schemeClr>
          </a:solidFill>
        </p:spPr>
        <p:txBody>
          <a:bodyPr/>
          <a:lstStyle/>
          <a:p>
            <a:r>
              <a:rPr lang="en-US" dirty="0">
                <a:latin typeface="Abadi Extra Light" panose="020B0204020104020204" pitchFamily="34" charset="0"/>
              </a:rPr>
              <a:t>Familial Cancer: When does it matter and when to act</a:t>
            </a:r>
          </a:p>
        </p:txBody>
      </p:sp>
      <p:sp>
        <p:nvSpPr>
          <p:cNvPr id="7" name="Subtitle 2">
            <a:extLst>
              <a:ext uri="{FF2B5EF4-FFF2-40B4-BE49-F238E27FC236}">
                <a16:creationId xmlns:a16="http://schemas.microsoft.com/office/drawing/2014/main" id="{0A526153-DAAE-4268-AC12-F8871522C79A}"/>
              </a:ext>
            </a:extLst>
          </p:cNvPr>
          <p:cNvSpPr txBox="1">
            <a:spLocks/>
          </p:cNvSpPr>
          <p:nvPr/>
        </p:nvSpPr>
        <p:spPr>
          <a:xfrm>
            <a:off x="633844" y="4718604"/>
            <a:ext cx="7876310" cy="1260000"/>
          </a:xfrm>
          <a:prstGeom prst="rect">
            <a:avLst/>
          </a:prstGeom>
          <a:solidFill>
            <a:schemeClr val="bg1">
              <a:lumMod val="95000"/>
              <a:alpha val="28000"/>
            </a:schemeClr>
          </a:solidFill>
        </p:spPr>
        <p:txBody>
          <a:bodyPr vert="horz" lIns="91440" tIns="45720" rIns="91440" bIns="45720" rtlCol="0" anchor="ctr">
            <a:normAutofit/>
          </a:bodyPr>
          <a:lstStyle>
            <a:lvl1pPr indent="0" algn="ctr">
              <a:spcBef>
                <a:spcPts val="600"/>
              </a:spcBef>
              <a:buFont typeface="Arial"/>
              <a:buNone/>
              <a:defRPr sz="6400" b="1">
                <a:solidFill>
                  <a:schemeClr val="tx1">
                    <a:lumMod val="75000"/>
                    <a:lumOff val="25000"/>
                  </a:schemeClr>
                </a:solidFill>
              </a:defRPr>
            </a:lvl1pPr>
            <a:lvl2pPr indent="0" algn="ctr">
              <a:spcBef>
                <a:spcPct val="20000"/>
              </a:spcBef>
              <a:buFont typeface="Arial"/>
              <a:buNone/>
              <a:defRPr sz="2800">
                <a:solidFill>
                  <a:schemeClr val="tx1">
                    <a:tint val="75000"/>
                  </a:schemeClr>
                </a:solidFill>
              </a:defRPr>
            </a:lvl2pPr>
            <a:lvl3pPr indent="0" algn="ctr">
              <a:spcBef>
                <a:spcPct val="20000"/>
              </a:spcBef>
              <a:buFont typeface="Arial"/>
              <a:buNone/>
              <a:defRPr sz="2400">
                <a:solidFill>
                  <a:schemeClr val="tx1">
                    <a:tint val="75000"/>
                  </a:schemeClr>
                </a:solidFill>
              </a:defRPr>
            </a:lvl3pPr>
            <a:lvl4pPr indent="0" algn="ctr">
              <a:spcBef>
                <a:spcPct val="20000"/>
              </a:spcBef>
              <a:buFont typeface="Arial"/>
              <a:buNone/>
              <a:defRPr sz="2000">
                <a:solidFill>
                  <a:schemeClr val="tx1">
                    <a:tint val="75000"/>
                  </a:schemeClr>
                </a:solidFill>
              </a:defRPr>
            </a:lvl4pPr>
            <a:lvl5pPr indent="0" algn="ctr">
              <a:spcBef>
                <a:spcPct val="20000"/>
              </a:spcBef>
              <a:buFont typeface="Arial"/>
              <a:buNone/>
              <a:defRPr sz="2000">
                <a:solidFill>
                  <a:schemeClr val="tx1">
                    <a:tint val="75000"/>
                  </a:schemeClr>
                </a:solidFill>
              </a:defRPr>
            </a:lvl5pPr>
            <a:lvl6pPr indent="0" algn="ctr">
              <a:spcBef>
                <a:spcPct val="20000"/>
              </a:spcBef>
              <a:buFont typeface="Arial"/>
              <a:buNone/>
              <a:defRPr sz="2000">
                <a:solidFill>
                  <a:schemeClr val="tx1">
                    <a:tint val="75000"/>
                  </a:schemeClr>
                </a:solidFill>
              </a:defRPr>
            </a:lvl6pPr>
            <a:lvl7pPr indent="0" algn="ctr">
              <a:spcBef>
                <a:spcPct val="20000"/>
              </a:spcBef>
              <a:buFont typeface="Arial"/>
              <a:buNone/>
              <a:defRPr sz="2000">
                <a:solidFill>
                  <a:schemeClr val="tx1">
                    <a:tint val="75000"/>
                  </a:schemeClr>
                </a:solidFill>
              </a:defRPr>
            </a:lvl7pPr>
            <a:lvl8pPr indent="0" algn="ctr">
              <a:spcBef>
                <a:spcPct val="20000"/>
              </a:spcBef>
              <a:buFont typeface="Arial"/>
              <a:buNone/>
              <a:defRPr sz="2000">
                <a:solidFill>
                  <a:schemeClr val="tx1">
                    <a:tint val="75000"/>
                  </a:schemeClr>
                </a:solidFill>
              </a:defRPr>
            </a:lvl8pPr>
            <a:lvl9pPr indent="0" algn="ctr">
              <a:spcBef>
                <a:spcPct val="20000"/>
              </a:spcBef>
              <a:buFont typeface="Arial"/>
              <a:buNone/>
              <a:defRPr sz="2000">
                <a:solidFill>
                  <a:schemeClr val="tx1">
                    <a:tint val="75000"/>
                  </a:schemeClr>
                </a:solidFill>
              </a:defRPr>
            </a:lvl9pPr>
          </a:lstStyle>
          <a:p>
            <a:pPr>
              <a:lnSpc>
                <a:spcPct val="120000"/>
              </a:lnSpc>
              <a:spcBef>
                <a:spcPts val="0"/>
              </a:spcBef>
            </a:pPr>
            <a:r>
              <a:rPr lang="en-US" sz="1600" b="0" dirty="0"/>
              <a:t>Developed by Shawna Morrison MS CGC, June Carroll MD CCFP FCFP, Judith Allanson MB </a:t>
            </a:r>
            <a:r>
              <a:rPr lang="en-CA" sz="1600" b="0" dirty="0">
                <a:solidFill>
                  <a:schemeClr val="tx1">
                    <a:lumMod val="75000"/>
                    <a:lumOff val="25000"/>
                  </a:schemeClr>
                </a:solidFill>
              </a:rPr>
              <a:t>FRCPC FRCP (2020)</a:t>
            </a:r>
            <a:endParaRPr lang="en-US" sz="1600" b="0" dirty="0"/>
          </a:p>
        </p:txBody>
      </p:sp>
    </p:spTree>
    <p:extLst>
      <p:ext uri="{BB962C8B-B14F-4D97-AF65-F5344CB8AC3E}">
        <p14:creationId xmlns:p14="http://schemas.microsoft.com/office/powerpoint/2010/main" val="312716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345B31-D06F-417B-AEFC-E26EF055D77B}"/>
              </a:ext>
            </a:extLst>
          </p:cNvPr>
          <p:cNvSpPr/>
          <p:nvPr/>
        </p:nvSpPr>
        <p:spPr>
          <a:xfrm>
            <a:off x="0" y="0"/>
            <a:ext cx="9144000" cy="6858000"/>
          </a:xfrm>
          <a:prstGeom prst="rect">
            <a:avLst/>
          </a:prstGeom>
          <a:blipFill>
            <a:blip r:embed="rId2">
              <a:alphaModFix amt="57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747F935-5681-4C4C-9878-E38DCA7867AE}"/>
              </a:ext>
            </a:extLst>
          </p:cNvPr>
          <p:cNvSpPr>
            <a:spLocks noGrp="1"/>
          </p:cNvSpPr>
          <p:nvPr>
            <p:ph type="title"/>
          </p:nvPr>
        </p:nvSpPr>
        <p:spPr>
          <a:xfrm>
            <a:off x="457200" y="-83175"/>
            <a:ext cx="8229600" cy="1143000"/>
          </a:xfrm>
        </p:spPr>
        <p:txBody>
          <a:bodyPr>
            <a:normAutofit fontScale="90000"/>
          </a:bodyPr>
          <a:lstStyle/>
          <a:p>
            <a:r>
              <a:rPr lang="en-CA" sz="7200" dirty="0">
                <a:latin typeface="Abadi Extra Light" panose="020B0204020104020204" pitchFamily="34" charset="0"/>
              </a:rPr>
              <a:t>Case example continued</a:t>
            </a:r>
          </a:p>
        </p:txBody>
      </p:sp>
      <p:sp>
        <p:nvSpPr>
          <p:cNvPr id="6" name="TextBox 5">
            <a:extLst>
              <a:ext uri="{FF2B5EF4-FFF2-40B4-BE49-F238E27FC236}">
                <a16:creationId xmlns:a16="http://schemas.microsoft.com/office/drawing/2014/main" id="{EAFCCF21-C2E9-4CB8-A8A6-96FAF05372ED}"/>
              </a:ext>
            </a:extLst>
          </p:cNvPr>
          <p:cNvSpPr txBox="1"/>
          <p:nvPr/>
        </p:nvSpPr>
        <p:spPr>
          <a:xfrm>
            <a:off x="250825" y="1882028"/>
            <a:ext cx="8720138" cy="523220"/>
          </a:xfrm>
          <a:prstGeom prst="rect">
            <a:avLst/>
          </a:prstGeom>
          <a:solidFill>
            <a:schemeClr val="accent2">
              <a:lumMod val="40000"/>
              <a:lumOff val="60000"/>
              <a:alpha val="50000"/>
            </a:schemeClr>
          </a:solidFill>
        </p:spPr>
        <p:txBody>
          <a:bodyPr>
            <a:spAutoFit/>
          </a:bodyPr>
          <a:lstStyle>
            <a:defPPr>
              <a:defRPr lang="en-CA"/>
            </a:defPPr>
            <a:lvl1pPr>
              <a:defRPr sz="2400"/>
            </a:lvl1pPr>
          </a:lstStyle>
          <a:p>
            <a:pPr eaLnBrk="1" hangingPunct="1">
              <a:defRPr/>
            </a:pPr>
            <a:r>
              <a:rPr lang="en-CA" sz="2800" dirty="0">
                <a:latin typeface="Abadi Extra Light" panose="020B0204020104020204" pitchFamily="34" charset="0"/>
              </a:rPr>
              <a:t>Your patient’s mother had genetic testing</a:t>
            </a:r>
          </a:p>
        </p:txBody>
      </p:sp>
      <p:sp>
        <p:nvSpPr>
          <p:cNvPr id="9" name="TextBox 8">
            <a:extLst>
              <a:ext uri="{FF2B5EF4-FFF2-40B4-BE49-F238E27FC236}">
                <a16:creationId xmlns:a16="http://schemas.microsoft.com/office/drawing/2014/main" id="{CB2FE13D-E1B8-43C8-8308-64AFA064705B}"/>
              </a:ext>
            </a:extLst>
          </p:cNvPr>
          <p:cNvSpPr txBox="1"/>
          <p:nvPr/>
        </p:nvSpPr>
        <p:spPr>
          <a:xfrm>
            <a:off x="250825" y="4377227"/>
            <a:ext cx="8720138" cy="954107"/>
          </a:xfrm>
          <a:prstGeom prst="rect">
            <a:avLst/>
          </a:prstGeom>
          <a:solidFill>
            <a:schemeClr val="accent2">
              <a:lumMod val="40000"/>
              <a:lumOff val="60000"/>
              <a:alpha val="50000"/>
            </a:schemeClr>
          </a:solidFill>
        </p:spPr>
        <p:txBody>
          <a:bodyPr>
            <a:spAutoFit/>
          </a:bodyPr>
          <a:lstStyle>
            <a:defPPr>
              <a:defRPr lang="en-US"/>
            </a:defPPr>
            <a:lvl1pPr eaLnBrk="1" hangingPunct="1">
              <a:defRPr sz="2000"/>
            </a:lvl1pPr>
          </a:lstStyle>
          <a:p>
            <a:pPr>
              <a:defRPr/>
            </a:pPr>
            <a:r>
              <a:rPr lang="en-CA" altLang="en-US" sz="2800" dirty="0">
                <a:latin typeface="Abadi Extra Light" panose="020B0204020104020204" pitchFamily="34" charset="0"/>
              </a:rPr>
              <a:t>Her mother was found to carry a pathogenic variant in the </a:t>
            </a:r>
            <a:r>
              <a:rPr lang="en-CA" altLang="en-US" sz="2800" i="1" dirty="0">
                <a:latin typeface="Abadi Extra Light" panose="020B0204020104020204" pitchFamily="34" charset="0"/>
              </a:rPr>
              <a:t>BRCA2</a:t>
            </a:r>
            <a:r>
              <a:rPr lang="en-CA" altLang="en-US" sz="2800" dirty="0">
                <a:latin typeface="Abadi Extra Light" panose="020B0204020104020204" pitchFamily="34" charset="0"/>
              </a:rPr>
              <a:t> gene</a:t>
            </a:r>
          </a:p>
        </p:txBody>
      </p:sp>
      <p:pic>
        <p:nvPicPr>
          <p:cNvPr id="13" name="Picture 13">
            <a:extLst>
              <a:ext uri="{FF2B5EF4-FFF2-40B4-BE49-F238E27FC236}">
                <a16:creationId xmlns:a16="http://schemas.microsoft.com/office/drawing/2014/main" id="{E54C2B7A-D8C7-46B5-9157-1CC93051DB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56" t="6198" r="32888" b="8400"/>
          <a:stretch/>
        </p:blipFill>
        <p:spPr bwMode="auto">
          <a:xfrm>
            <a:off x="92428" y="5567240"/>
            <a:ext cx="465164" cy="124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51C1144-4D6C-4EEB-A06F-2FB38C061392}"/>
              </a:ext>
            </a:extLst>
          </p:cNvPr>
          <p:cNvPicPr>
            <a:picLocks noChangeAspect="1"/>
          </p:cNvPicPr>
          <p:nvPr/>
        </p:nvPicPr>
        <p:blipFill>
          <a:blip r:embed="rId4"/>
          <a:stretch>
            <a:fillRect/>
          </a:stretch>
        </p:blipFill>
        <p:spPr>
          <a:xfrm>
            <a:off x="1336902" y="2488423"/>
            <a:ext cx="6105059" cy="79033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302DAEA-7753-4958-A68F-5BEB21317CAB}"/>
              </a:ext>
            </a:extLst>
          </p:cNvPr>
          <p:cNvSpPr txBox="1"/>
          <p:nvPr/>
        </p:nvSpPr>
        <p:spPr>
          <a:xfrm>
            <a:off x="1110308" y="3305899"/>
            <a:ext cx="7264435" cy="584775"/>
          </a:xfrm>
          <a:prstGeom prst="rect">
            <a:avLst/>
          </a:prstGeom>
          <a:solidFill>
            <a:schemeClr val="bg1">
              <a:lumMod val="95000"/>
              <a:alpha val="45000"/>
            </a:schemeClr>
          </a:solidFill>
        </p:spPr>
        <p:txBody>
          <a:bodyPr wrap="square" rtlCol="0">
            <a:spAutoFit/>
          </a:bodyPr>
          <a:lstStyle/>
          <a:p>
            <a:r>
              <a:rPr lang="en-CA" sz="1600" dirty="0"/>
              <a:t>Cheo.on.ca &gt; Clinics, Services &amp; Programs &gt; Genetics Clinic &gt; Hereditary Cancer Clinic</a:t>
            </a:r>
          </a:p>
          <a:p>
            <a:r>
              <a:rPr lang="en-CA" sz="1600" dirty="0"/>
              <a:t>Geneticseducation.ca &gt; Genetics Centres</a:t>
            </a:r>
          </a:p>
        </p:txBody>
      </p:sp>
    </p:spTree>
    <p:extLst>
      <p:ext uri="{BB962C8B-B14F-4D97-AF65-F5344CB8AC3E}">
        <p14:creationId xmlns:p14="http://schemas.microsoft.com/office/powerpoint/2010/main" val="906719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E5B46BC-EA3D-455C-B554-A282BF62F9E3}"/>
              </a:ext>
            </a:extLst>
          </p:cNvPr>
          <p:cNvSpPr txBox="1"/>
          <p:nvPr/>
        </p:nvSpPr>
        <p:spPr>
          <a:xfrm>
            <a:off x="735806" y="1417638"/>
            <a:ext cx="8062506" cy="4401205"/>
          </a:xfrm>
          <a:prstGeom prst="rect">
            <a:avLst/>
          </a:prstGeom>
          <a:solidFill>
            <a:schemeClr val="accent2">
              <a:lumMod val="40000"/>
              <a:lumOff val="60000"/>
              <a:alpha val="50000"/>
            </a:schemeClr>
          </a:solidFill>
        </p:spPr>
        <p:txBody>
          <a:bodyPr wrap="square">
            <a:spAutoFit/>
          </a:bodyPr>
          <a:lstStyle>
            <a:defPPr>
              <a:defRPr lang="en-US"/>
            </a:defPPr>
            <a:lvl1pPr eaLnBrk="1" hangingPunct="1">
              <a:defRPr sz="2000"/>
            </a:lvl1pPr>
          </a:lstStyle>
          <a:p>
            <a:pPr>
              <a:defRPr/>
            </a:pPr>
            <a:r>
              <a:rPr lang="en-CA" altLang="en-US" sz="4000" dirty="0">
                <a:latin typeface="Abadi Extra Light" panose="020B0204020104020204" pitchFamily="34" charset="0"/>
              </a:rPr>
              <a:t>Your patient’s chance to carry the same gene mutation is:</a:t>
            </a:r>
          </a:p>
          <a:p>
            <a:pPr marL="742950" indent="-742950">
              <a:buClr>
                <a:srgbClr val="00B0F0"/>
              </a:buClr>
              <a:buFont typeface="+mj-lt"/>
              <a:buAutoNum type="alphaUcPeriod"/>
              <a:defRPr/>
            </a:pPr>
            <a:endParaRPr lang="en-CA" altLang="en-US" sz="4000" dirty="0">
              <a:latin typeface="Abadi Extra Light" panose="020B0204020104020204" pitchFamily="34" charset="0"/>
            </a:endParaRPr>
          </a:p>
          <a:p>
            <a:pPr marL="742950" indent="-742950">
              <a:buClr>
                <a:srgbClr val="00B0F0"/>
              </a:buClr>
              <a:buFont typeface="+mj-lt"/>
              <a:buAutoNum type="alphaUcPeriod"/>
              <a:defRPr/>
            </a:pPr>
            <a:r>
              <a:rPr lang="en-CA" altLang="en-US" sz="4000" dirty="0">
                <a:latin typeface="Abadi Extra Light" panose="020B0204020104020204" pitchFamily="34" charset="0"/>
              </a:rPr>
              <a:t>25%</a:t>
            </a:r>
          </a:p>
          <a:p>
            <a:pPr marL="742950" indent="-742950">
              <a:buClr>
                <a:srgbClr val="00B0F0"/>
              </a:buClr>
              <a:buFont typeface="+mj-lt"/>
              <a:buAutoNum type="alphaUcPeriod"/>
              <a:defRPr/>
            </a:pPr>
            <a:r>
              <a:rPr lang="en-CA" altLang="en-US" sz="4000" dirty="0">
                <a:latin typeface="Abadi Extra Light" panose="020B0204020104020204" pitchFamily="34" charset="0"/>
              </a:rPr>
              <a:t>50%</a:t>
            </a:r>
          </a:p>
          <a:p>
            <a:pPr marL="742950" indent="-742950">
              <a:buClr>
                <a:srgbClr val="00B0F0"/>
              </a:buClr>
              <a:buFont typeface="+mj-lt"/>
              <a:buAutoNum type="alphaUcPeriod"/>
              <a:defRPr/>
            </a:pPr>
            <a:r>
              <a:rPr lang="en-CA" altLang="en-US" sz="4000" dirty="0">
                <a:latin typeface="Abadi Extra Light" panose="020B0204020104020204" pitchFamily="34" charset="0"/>
              </a:rPr>
              <a:t>Not possible to know</a:t>
            </a:r>
          </a:p>
          <a:p>
            <a:pPr marL="742950" indent="-742950">
              <a:buClr>
                <a:srgbClr val="00B0F0"/>
              </a:buClr>
              <a:buFont typeface="+mj-lt"/>
              <a:buAutoNum type="alphaUcPeriod"/>
              <a:defRPr/>
            </a:pPr>
            <a:r>
              <a:rPr lang="en-CA" altLang="en-US" sz="4000" dirty="0">
                <a:latin typeface="Abadi Extra Light" panose="020B0204020104020204" pitchFamily="34" charset="0"/>
              </a:rPr>
              <a:t>0%, she already had genetic testing</a:t>
            </a:r>
          </a:p>
        </p:txBody>
      </p:sp>
      <p:sp>
        <p:nvSpPr>
          <p:cNvPr id="7" name="Title 6">
            <a:extLst>
              <a:ext uri="{FF2B5EF4-FFF2-40B4-BE49-F238E27FC236}">
                <a16:creationId xmlns:a16="http://schemas.microsoft.com/office/drawing/2014/main" id="{C00AC3B0-3BEB-431C-92AC-E5E1A27212E6}"/>
              </a:ext>
            </a:extLst>
          </p:cNvPr>
          <p:cNvSpPr>
            <a:spLocks noGrp="1"/>
          </p:cNvSpPr>
          <p:nvPr>
            <p:ph type="title"/>
          </p:nvPr>
        </p:nvSpPr>
        <p:spPr/>
        <p:txBody>
          <a:bodyPr/>
          <a:lstStyle/>
          <a:p>
            <a:r>
              <a:rPr lang="en-CA" dirty="0">
                <a:latin typeface="Abadi Extra Light" panose="020B0204020104020204" pitchFamily="34" charset="0"/>
              </a:rPr>
              <a:t>POLL</a:t>
            </a:r>
          </a:p>
        </p:txBody>
      </p:sp>
    </p:spTree>
    <p:extLst>
      <p:ext uri="{BB962C8B-B14F-4D97-AF65-F5344CB8AC3E}">
        <p14:creationId xmlns:p14="http://schemas.microsoft.com/office/powerpoint/2010/main" val="4094904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345B31-D06F-417B-AEFC-E26EF055D77B}"/>
              </a:ext>
            </a:extLst>
          </p:cNvPr>
          <p:cNvSpPr/>
          <p:nvPr/>
        </p:nvSpPr>
        <p:spPr>
          <a:xfrm>
            <a:off x="0" y="-13914"/>
            <a:ext cx="9144000" cy="6858000"/>
          </a:xfrm>
          <a:prstGeom prst="rect">
            <a:avLst/>
          </a:prstGeom>
          <a:blipFill>
            <a:blip r:embed="rId2">
              <a:alphaModFix amt="57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747F935-5681-4C4C-9878-E38DCA7867AE}"/>
              </a:ext>
            </a:extLst>
          </p:cNvPr>
          <p:cNvSpPr>
            <a:spLocks noGrp="1"/>
          </p:cNvSpPr>
          <p:nvPr>
            <p:ph type="title"/>
          </p:nvPr>
        </p:nvSpPr>
        <p:spPr>
          <a:xfrm>
            <a:off x="457200" y="-83175"/>
            <a:ext cx="8229600" cy="1143000"/>
          </a:xfrm>
        </p:spPr>
        <p:txBody>
          <a:bodyPr>
            <a:normAutofit fontScale="90000"/>
          </a:bodyPr>
          <a:lstStyle/>
          <a:p>
            <a:r>
              <a:rPr lang="en-CA" sz="7200" dirty="0">
                <a:latin typeface="Abadi Extra Light" panose="020B0204020104020204" pitchFamily="34" charset="0"/>
              </a:rPr>
              <a:t>Case example continued</a:t>
            </a:r>
          </a:p>
        </p:txBody>
      </p:sp>
      <p:sp>
        <p:nvSpPr>
          <p:cNvPr id="10" name="TextBox 9">
            <a:extLst>
              <a:ext uri="{FF2B5EF4-FFF2-40B4-BE49-F238E27FC236}">
                <a16:creationId xmlns:a16="http://schemas.microsoft.com/office/drawing/2014/main" id="{0E5B46BC-EA3D-455C-B554-A282BF62F9E3}"/>
              </a:ext>
            </a:extLst>
          </p:cNvPr>
          <p:cNvSpPr txBox="1"/>
          <p:nvPr/>
        </p:nvSpPr>
        <p:spPr>
          <a:xfrm>
            <a:off x="175524" y="1164734"/>
            <a:ext cx="8719200" cy="954107"/>
          </a:xfrm>
          <a:prstGeom prst="rect">
            <a:avLst/>
          </a:prstGeom>
          <a:solidFill>
            <a:schemeClr val="accent2">
              <a:lumMod val="40000"/>
              <a:lumOff val="60000"/>
              <a:alpha val="50000"/>
            </a:schemeClr>
          </a:solidFill>
        </p:spPr>
        <p:txBody>
          <a:bodyPr wrap="square">
            <a:spAutoFit/>
          </a:bodyPr>
          <a:lstStyle>
            <a:defPPr>
              <a:defRPr lang="en-US"/>
            </a:defPPr>
            <a:lvl1pPr eaLnBrk="1" hangingPunct="1">
              <a:defRPr sz="2000"/>
            </a:lvl1pPr>
          </a:lstStyle>
          <a:p>
            <a:pPr>
              <a:defRPr/>
            </a:pPr>
            <a:r>
              <a:rPr lang="en-CA" altLang="en-US" sz="2800" dirty="0">
                <a:latin typeface="Abadi Extra Light" panose="020B0204020104020204" pitchFamily="34" charset="0"/>
              </a:rPr>
              <a:t>Your patient’s chance to carry the same</a:t>
            </a:r>
            <a:r>
              <a:rPr lang="en-CA" altLang="en-US" sz="2800" i="1" dirty="0">
                <a:latin typeface="Abadi Extra Light" panose="020B0204020104020204" pitchFamily="34" charset="0"/>
              </a:rPr>
              <a:t> BRCA2 </a:t>
            </a:r>
            <a:r>
              <a:rPr lang="en-CA" altLang="en-US" sz="2800" dirty="0">
                <a:latin typeface="Abadi Extra Light" panose="020B0204020104020204" pitchFamily="34" charset="0"/>
              </a:rPr>
              <a:t>gene mutation is 50%</a:t>
            </a:r>
          </a:p>
        </p:txBody>
      </p:sp>
      <p:pic>
        <p:nvPicPr>
          <p:cNvPr id="13" name="Picture 13">
            <a:extLst>
              <a:ext uri="{FF2B5EF4-FFF2-40B4-BE49-F238E27FC236}">
                <a16:creationId xmlns:a16="http://schemas.microsoft.com/office/drawing/2014/main" id="{E54C2B7A-D8C7-46B5-9157-1CC93051DB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56" t="6198" r="32888" b="8400"/>
          <a:stretch/>
        </p:blipFill>
        <p:spPr bwMode="auto">
          <a:xfrm>
            <a:off x="92428" y="5567240"/>
            <a:ext cx="465164" cy="124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1BC9B50C-0E13-4DC7-9D1C-E1FABDA1673A}"/>
              </a:ext>
            </a:extLst>
          </p:cNvPr>
          <p:cNvSpPr txBox="1"/>
          <p:nvPr/>
        </p:nvSpPr>
        <p:spPr>
          <a:xfrm>
            <a:off x="175524" y="2223957"/>
            <a:ext cx="8719200" cy="523220"/>
          </a:xfrm>
          <a:prstGeom prst="rect">
            <a:avLst/>
          </a:prstGeom>
          <a:solidFill>
            <a:schemeClr val="accent2">
              <a:lumMod val="40000"/>
              <a:lumOff val="60000"/>
              <a:alpha val="50000"/>
            </a:schemeClr>
          </a:solidFill>
        </p:spPr>
        <p:txBody>
          <a:bodyPr wrap="square">
            <a:spAutoFit/>
          </a:bodyPr>
          <a:lstStyle>
            <a:defPPr>
              <a:defRPr lang="en-US"/>
            </a:defPPr>
            <a:lvl1pPr>
              <a:defRPr sz="2800">
                <a:latin typeface="Abadi Extra Light" panose="020B0204020104020204" pitchFamily="34" charset="0"/>
              </a:defRPr>
            </a:lvl1pPr>
          </a:lstStyle>
          <a:p>
            <a:r>
              <a:rPr lang="en-CA" altLang="en-US" dirty="0"/>
              <a:t>She must now decide whether or not to have genetic testing</a:t>
            </a:r>
          </a:p>
        </p:txBody>
      </p:sp>
      <p:sp>
        <p:nvSpPr>
          <p:cNvPr id="12" name="Rounded Rectangular Callout 11">
            <a:extLst>
              <a:ext uri="{FF2B5EF4-FFF2-40B4-BE49-F238E27FC236}">
                <a16:creationId xmlns:a16="http://schemas.microsoft.com/office/drawing/2014/main" id="{2E004AEE-3B40-477C-AEDE-75DCAF725EB2}"/>
              </a:ext>
            </a:extLst>
          </p:cNvPr>
          <p:cNvSpPr/>
          <p:nvPr/>
        </p:nvSpPr>
        <p:spPr>
          <a:xfrm>
            <a:off x="175524" y="2957766"/>
            <a:ext cx="2529840" cy="1341120"/>
          </a:xfrm>
          <a:prstGeom prst="wedgeRoundRectCallout">
            <a:avLst>
              <a:gd name="adj1" fmla="val -9382"/>
              <a:gd name="adj2" fmla="val 10059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CA" sz="2400" dirty="0">
                <a:solidFill>
                  <a:schemeClr val="tx1"/>
                </a:solidFill>
              </a:rPr>
              <a:t>What would this mean for my insurance?</a:t>
            </a:r>
          </a:p>
        </p:txBody>
      </p:sp>
      <p:sp>
        <p:nvSpPr>
          <p:cNvPr id="15" name="Rounded Rectangular Callout 14">
            <a:extLst>
              <a:ext uri="{FF2B5EF4-FFF2-40B4-BE49-F238E27FC236}">
                <a16:creationId xmlns:a16="http://schemas.microsoft.com/office/drawing/2014/main" id="{A8125702-A567-4ADA-92AD-4C931694E992}"/>
              </a:ext>
            </a:extLst>
          </p:cNvPr>
          <p:cNvSpPr/>
          <p:nvPr/>
        </p:nvSpPr>
        <p:spPr>
          <a:xfrm>
            <a:off x="4403428" y="2897784"/>
            <a:ext cx="3185640" cy="1269198"/>
          </a:xfrm>
          <a:prstGeom prst="wedgeRoundRectCallout">
            <a:avLst>
              <a:gd name="adj1" fmla="val -22635"/>
              <a:gd name="adj2" fmla="val 10059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CA" sz="2400" dirty="0">
                <a:solidFill>
                  <a:schemeClr val="tx1"/>
                </a:solidFill>
              </a:rPr>
              <a:t>How can genetic testing help me?</a:t>
            </a:r>
          </a:p>
        </p:txBody>
      </p:sp>
      <p:sp>
        <p:nvSpPr>
          <p:cNvPr id="16" name="Rounded Rectangular Callout 15">
            <a:extLst>
              <a:ext uri="{FF2B5EF4-FFF2-40B4-BE49-F238E27FC236}">
                <a16:creationId xmlns:a16="http://schemas.microsoft.com/office/drawing/2014/main" id="{553A9A7B-4B15-416D-9305-4CB81029C835}"/>
              </a:ext>
            </a:extLst>
          </p:cNvPr>
          <p:cNvSpPr/>
          <p:nvPr/>
        </p:nvSpPr>
        <p:spPr>
          <a:xfrm>
            <a:off x="1380418" y="4698828"/>
            <a:ext cx="3656640" cy="1341120"/>
          </a:xfrm>
          <a:prstGeom prst="wedgeRoundRectCallout">
            <a:avLst>
              <a:gd name="adj1" fmla="val -34135"/>
              <a:gd name="adj2" fmla="val 85822"/>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CA" sz="2400" dirty="0">
                <a:solidFill>
                  <a:schemeClr val="tx1"/>
                </a:solidFill>
              </a:rPr>
              <a:t>I don’t have daughters, so it doesn’t really matter.</a:t>
            </a:r>
          </a:p>
        </p:txBody>
      </p:sp>
      <p:sp>
        <p:nvSpPr>
          <p:cNvPr id="17" name="Rounded Rectangular Callout 2">
            <a:extLst>
              <a:ext uri="{FF2B5EF4-FFF2-40B4-BE49-F238E27FC236}">
                <a16:creationId xmlns:a16="http://schemas.microsoft.com/office/drawing/2014/main" id="{5593AB40-EF97-4E92-A3EE-FB24EDCFF33F}"/>
              </a:ext>
            </a:extLst>
          </p:cNvPr>
          <p:cNvSpPr/>
          <p:nvPr/>
        </p:nvSpPr>
        <p:spPr>
          <a:xfrm>
            <a:off x="5997204" y="4467974"/>
            <a:ext cx="3019440" cy="1706880"/>
          </a:xfrm>
          <a:prstGeom prst="wedgeRoundRectCallout">
            <a:avLst>
              <a:gd name="adj1" fmla="val -17213"/>
              <a:gd name="adj2" fmla="val 83550"/>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CA" sz="2400" dirty="0">
                <a:solidFill>
                  <a:schemeClr val="tx1"/>
                </a:solidFill>
              </a:rPr>
              <a:t>Can I still have high risk screening without having genetic testing?</a:t>
            </a:r>
          </a:p>
        </p:txBody>
      </p:sp>
    </p:spTree>
    <p:extLst>
      <p:ext uri="{BB962C8B-B14F-4D97-AF65-F5344CB8AC3E}">
        <p14:creationId xmlns:p14="http://schemas.microsoft.com/office/powerpoint/2010/main" val="409380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55" presetClass="entr" presetSubtype="0" fill="hold" grpId="0" nodeType="afterEffect">
                                  <p:stCondLst>
                                    <p:cond delay="5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par>
                          <p:cTn id="25" fill="hold">
                            <p:stCondLst>
                              <p:cond delay="3000"/>
                            </p:stCondLst>
                            <p:childTnLst>
                              <p:par>
                                <p:cTn id="26" presetID="55"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childTnLst>
                          </p:cTn>
                        </p:par>
                        <p:par>
                          <p:cTn id="31" fill="hold">
                            <p:stCondLst>
                              <p:cond delay="4000"/>
                            </p:stCondLst>
                            <p:childTnLst>
                              <p:par>
                                <p:cTn id="32" presetID="55"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0.70"/>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2E4FB2-5AAE-44E7-AF31-13E551FA8AE2}"/>
              </a:ext>
            </a:extLst>
          </p:cNvPr>
          <p:cNvSpPr/>
          <p:nvPr/>
        </p:nvSpPr>
        <p:spPr>
          <a:xfrm>
            <a:off x="0" y="0"/>
            <a:ext cx="9144000" cy="6858000"/>
          </a:xfrm>
          <a:prstGeom prst="rect">
            <a:avLst/>
          </a:prstGeom>
          <a:blipFill dpi="0" rotWithShape="1">
            <a:blip r:embed="rId3">
              <a:alphaModFix amt="44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35841" name="Title 1"/>
          <p:cNvSpPr>
            <a:spLocks noGrp="1"/>
          </p:cNvSpPr>
          <p:nvPr>
            <p:ph type="title"/>
          </p:nvPr>
        </p:nvSpPr>
        <p:spPr>
          <a:xfrm>
            <a:off x="251520" y="274638"/>
            <a:ext cx="8804798" cy="1329790"/>
          </a:xfrm>
          <a:solidFill>
            <a:schemeClr val="bg1">
              <a:lumMod val="95000"/>
              <a:alpha val="70000"/>
            </a:schemeClr>
          </a:solidFill>
        </p:spPr>
        <p:txBody>
          <a:bodyPr>
            <a:noAutofit/>
          </a:bodyPr>
          <a:lstStyle/>
          <a:p>
            <a:pPr algn="l" eaLnBrk="1" hangingPunct="1"/>
            <a:r>
              <a:rPr lang="en-US" altLang="en-US" sz="4000" dirty="0">
                <a:latin typeface="Abadi Extra Light" panose="020B0204020104020204" pitchFamily="34" charset="0"/>
                <a:ea typeface="ＭＳ Ｐゴシック" pitchFamily="34" charset="-128"/>
              </a:rPr>
              <a:t>Genetic testing for a known familial mutation will either be:</a:t>
            </a:r>
            <a:endParaRPr lang="en-CA" altLang="en-US" sz="4000" dirty="0">
              <a:latin typeface="Abadi Extra Light" panose="020B0204020104020204" pitchFamily="34" charset="0"/>
              <a:ea typeface="ＭＳ Ｐゴシック" pitchFamily="34" charset="-128"/>
            </a:endParaRPr>
          </a:p>
        </p:txBody>
      </p:sp>
      <p:grpSp>
        <p:nvGrpSpPr>
          <p:cNvPr id="3" name="Group 2">
            <a:extLst>
              <a:ext uri="{FF2B5EF4-FFF2-40B4-BE49-F238E27FC236}">
                <a16:creationId xmlns:a16="http://schemas.microsoft.com/office/drawing/2014/main" id="{CB4EFEE3-CDA3-4BC7-A361-EB197FB8BDDB}"/>
              </a:ext>
            </a:extLst>
          </p:cNvPr>
          <p:cNvGrpSpPr/>
          <p:nvPr/>
        </p:nvGrpSpPr>
        <p:grpSpPr>
          <a:xfrm>
            <a:off x="450937" y="1821544"/>
            <a:ext cx="8379913" cy="1813383"/>
            <a:chOff x="450937" y="1821544"/>
            <a:chExt cx="8379913" cy="1813383"/>
          </a:xfrm>
        </p:grpSpPr>
        <p:sp>
          <p:nvSpPr>
            <p:cNvPr id="13" name="Rectangle 2"/>
            <p:cNvSpPr txBox="1">
              <a:spLocks noRot="1" noChangeArrowheads="1"/>
            </p:cNvSpPr>
            <p:nvPr/>
          </p:nvSpPr>
          <p:spPr bwMode="auto">
            <a:xfrm>
              <a:off x="450937" y="1821544"/>
              <a:ext cx="8379913" cy="863600"/>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defRPr/>
              </a:pPr>
              <a:r>
                <a:rPr lang="en-US" altLang="en-US" sz="3600" dirty="0">
                  <a:latin typeface="Abadi" panose="020B0604020104020204" pitchFamily="34" charset="0"/>
                </a:rPr>
                <a:t>Positive</a:t>
              </a:r>
            </a:p>
          </p:txBody>
        </p:sp>
        <p:sp>
          <p:nvSpPr>
            <p:cNvPr id="6" name="Rectangle 2">
              <a:extLst>
                <a:ext uri="{FF2B5EF4-FFF2-40B4-BE49-F238E27FC236}">
                  <a16:creationId xmlns:a16="http://schemas.microsoft.com/office/drawing/2014/main" id="{51135FB5-B97C-4135-BF9F-0C0BD4BA8E90}"/>
                </a:ext>
              </a:extLst>
            </p:cNvPr>
            <p:cNvSpPr txBox="1">
              <a:spLocks noRot="1" noChangeArrowheads="1"/>
            </p:cNvSpPr>
            <p:nvPr/>
          </p:nvSpPr>
          <p:spPr bwMode="auto">
            <a:xfrm>
              <a:off x="932893" y="2771327"/>
              <a:ext cx="7416000" cy="863600"/>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defRPr/>
              </a:pPr>
              <a:r>
                <a:rPr lang="en-US" altLang="en-US" sz="2800" dirty="0">
                  <a:latin typeface="Abadi Extra Light" panose="020B0204020104020204" pitchFamily="34" charset="0"/>
                </a:rPr>
                <a:t>The individual does carry the familial gene change</a:t>
              </a:r>
            </a:p>
          </p:txBody>
        </p:sp>
        <p:pic>
          <p:nvPicPr>
            <p:cNvPr id="7" name="Picture 2" descr="C:\Users\morrison\AppData\Local\Microsoft\Windows\Temporary Internet Files\Content.IE5\4B0G1C5U\Plus_in_circle.svg[1].png">
              <a:extLst>
                <a:ext uri="{FF2B5EF4-FFF2-40B4-BE49-F238E27FC236}">
                  <a16:creationId xmlns:a16="http://schemas.microsoft.com/office/drawing/2014/main" id="{163A1118-4D53-4DED-ABA6-F46219E7B2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2983" y="2078648"/>
              <a:ext cx="553111"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E60DCA78-347A-415E-BE05-7F76F7E02AAA}"/>
              </a:ext>
            </a:extLst>
          </p:cNvPr>
          <p:cNvGrpSpPr/>
          <p:nvPr/>
        </p:nvGrpSpPr>
        <p:grpSpPr>
          <a:xfrm>
            <a:off x="526093" y="4573572"/>
            <a:ext cx="8229600" cy="1810208"/>
            <a:chOff x="526093" y="4573572"/>
            <a:chExt cx="8229600" cy="1810208"/>
          </a:xfrm>
        </p:grpSpPr>
        <p:sp>
          <p:nvSpPr>
            <p:cNvPr id="8" name="Rectangle 2"/>
            <p:cNvSpPr txBox="1">
              <a:spLocks noRot="1" noChangeArrowheads="1"/>
            </p:cNvSpPr>
            <p:nvPr/>
          </p:nvSpPr>
          <p:spPr bwMode="auto">
            <a:xfrm>
              <a:off x="526093" y="4573572"/>
              <a:ext cx="8229600" cy="860425"/>
            </a:xfrm>
            <a:prstGeom prst="rect">
              <a:avLst/>
            </a:prstGeom>
            <a:ln/>
          </p:spPr>
          <p:style>
            <a:lnRef idx="0">
              <a:schemeClr val="accent3"/>
            </a:lnRef>
            <a:fillRef idx="3">
              <a:schemeClr val="accent3"/>
            </a:fillRef>
            <a:effectRef idx="3">
              <a:schemeClr val="accent3"/>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defRPr/>
              </a:pPr>
              <a:r>
                <a:rPr lang="en-CA" altLang="en-US" sz="3600" dirty="0">
                  <a:latin typeface="Abadi" panose="020B0604020104020204" pitchFamily="34" charset="0"/>
                </a:rPr>
                <a:t>Negative</a:t>
              </a:r>
            </a:p>
          </p:txBody>
        </p:sp>
        <p:pic>
          <p:nvPicPr>
            <p:cNvPr id="9" name="Picture 3" descr="C:\Users\morrison\AppData\Local\Microsoft\Windows\Temporary Internet Files\Content.IE5\EK14YRXG\Minus_sign_font_awesome.svg[1].png">
              <a:extLst>
                <a:ext uri="{FF2B5EF4-FFF2-40B4-BE49-F238E27FC236}">
                  <a16:creationId xmlns:a16="http://schemas.microsoft.com/office/drawing/2014/main" id="{83531FFD-1670-47C5-9ED9-97884ECC26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415" y="4851135"/>
              <a:ext cx="478246" cy="396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BF77A9F9-5C08-4F6E-999E-E43DA3C2B8B7}"/>
                </a:ext>
              </a:extLst>
            </p:cNvPr>
            <p:cNvSpPr txBox="1">
              <a:spLocks noRot="1" noChangeArrowheads="1"/>
            </p:cNvSpPr>
            <p:nvPr/>
          </p:nvSpPr>
          <p:spPr bwMode="auto">
            <a:xfrm>
              <a:off x="662893" y="5523355"/>
              <a:ext cx="7956000" cy="860425"/>
            </a:xfrm>
            <a:prstGeom prst="rect">
              <a:avLst/>
            </a:prstGeom>
            <a:ln/>
          </p:spPr>
          <p:style>
            <a:lnRef idx="0">
              <a:schemeClr val="accent3"/>
            </a:lnRef>
            <a:fillRef idx="3">
              <a:schemeClr val="accent3"/>
            </a:fillRef>
            <a:effectRef idx="3">
              <a:schemeClr val="accent3"/>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eaLnBrk="0" hangingPunct="0">
                <a:defRPr/>
              </a:pPr>
              <a:r>
                <a:rPr lang="en-CA" altLang="en-US" sz="2800" dirty="0">
                  <a:latin typeface="Abadi Extra Light" panose="020B0204020104020204" pitchFamily="34" charset="0"/>
                </a:rPr>
                <a:t>The individual does not carry the familial gene change</a:t>
              </a:r>
            </a:p>
          </p:txBody>
        </p:sp>
      </p:grpSp>
    </p:spTree>
    <p:extLst>
      <p:ext uri="{BB962C8B-B14F-4D97-AF65-F5344CB8AC3E}">
        <p14:creationId xmlns:p14="http://schemas.microsoft.com/office/powerpoint/2010/main" val="302871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63194E-4907-46CD-8090-0EAD24A9E15E}"/>
              </a:ext>
            </a:extLst>
          </p:cNvPr>
          <p:cNvSpPr/>
          <p:nvPr/>
        </p:nvSpPr>
        <p:spPr>
          <a:xfrm>
            <a:off x="0" y="0"/>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TextBox 6"/>
          <p:cNvSpPr txBox="1"/>
          <p:nvPr/>
        </p:nvSpPr>
        <p:spPr>
          <a:xfrm>
            <a:off x="0" y="1147237"/>
            <a:ext cx="9144000" cy="523220"/>
          </a:xfrm>
          <a:prstGeom prst="rect">
            <a:avLst/>
          </a:prstGeom>
          <a:solidFill>
            <a:schemeClr val="accent2">
              <a:lumMod val="40000"/>
              <a:lumOff val="60000"/>
              <a:alpha val="50000"/>
            </a:schemeClr>
          </a:solidFill>
        </p:spPr>
        <p:txBody>
          <a:bodyPr vert="horz" wrap="square" lIns="91440" tIns="45720" rIns="91440" bIns="45720" rtlCol="0" anchor="ctr">
            <a:spAutoFit/>
          </a:bodyPr>
          <a:lstStyle>
            <a:lvl1pPr>
              <a:spcBef>
                <a:spcPct val="0"/>
              </a:spcBef>
              <a:buNone/>
              <a:defRPr sz="3600">
                <a:solidFill>
                  <a:schemeClr val="tx1"/>
                </a:solidFill>
                <a:latin typeface="Abadi Extra Light" panose="020B0204020104020204" pitchFamily="34" charset="0"/>
              </a:defRPr>
            </a:lvl1pPr>
          </a:lstStyle>
          <a:p>
            <a:pPr marL="174625"/>
            <a:r>
              <a:rPr lang="en-AU" altLang="en-US" sz="2800" dirty="0"/>
              <a:t>An increased lifetime risk to develop cancer</a:t>
            </a:r>
            <a:endParaRPr lang="en-CA" sz="2800" dirty="0"/>
          </a:p>
        </p:txBody>
      </p:sp>
      <p:graphicFrame>
        <p:nvGraphicFramePr>
          <p:cNvPr id="3" name="Chart 2"/>
          <p:cNvGraphicFramePr/>
          <p:nvPr>
            <p:extLst>
              <p:ext uri="{D42A27DB-BD31-4B8C-83A1-F6EECF244321}">
                <p14:modId xmlns:p14="http://schemas.microsoft.com/office/powerpoint/2010/main" val="1542913280"/>
              </p:ext>
            </p:extLst>
          </p:nvPr>
        </p:nvGraphicFramePr>
        <p:xfrm>
          <a:off x="263664" y="1759532"/>
          <a:ext cx="8712968" cy="321297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2943720" y="3254319"/>
            <a:ext cx="1296144" cy="369332"/>
          </a:xfrm>
          <a:prstGeom prst="rect">
            <a:avLst/>
          </a:prstGeom>
          <a:noFill/>
        </p:spPr>
        <p:txBody>
          <a:bodyPr wrap="square" rtlCol="0">
            <a:spAutoFit/>
          </a:bodyPr>
          <a:lstStyle/>
          <a:p>
            <a:r>
              <a:rPr lang="en-US" i="1" dirty="0">
                <a:solidFill>
                  <a:schemeClr val="accent2">
                    <a:lumMod val="75000"/>
                  </a:schemeClr>
                </a:solidFill>
              </a:rPr>
              <a:t>increased</a:t>
            </a:r>
          </a:p>
        </p:txBody>
      </p:sp>
      <p:sp>
        <p:nvSpPr>
          <p:cNvPr id="8" name="TextBox 7"/>
          <p:cNvSpPr txBox="1"/>
          <p:nvPr/>
        </p:nvSpPr>
        <p:spPr>
          <a:xfrm>
            <a:off x="4860032" y="4028881"/>
            <a:ext cx="1872208" cy="369332"/>
          </a:xfrm>
          <a:prstGeom prst="rect">
            <a:avLst/>
          </a:prstGeom>
          <a:noFill/>
        </p:spPr>
        <p:txBody>
          <a:bodyPr wrap="square" rtlCol="0">
            <a:spAutoFit/>
          </a:bodyPr>
          <a:lstStyle/>
          <a:p>
            <a:r>
              <a:rPr lang="en-US" i="1" dirty="0">
                <a:solidFill>
                  <a:schemeClr val="tx2">
                    <a:lumMod val="50000"/>
                  </a:schemeClr>
                </a:solidFill>
              </a:rPr>
              <a:t>2-6x increase</a:t>
            </a:r>
          </a:p>
        </p:txBody>
      </p:sp>
      <p:sp>
        <p:nvSpPr>
          <p:cNvPr id="10" name="TextBox 9"/>
          <p:cNvSpPr txBox="1"/>
          <p:nvPr/>
        </p:nvSpPr>
        <p:spPr>
          <a:xfrm>
            <a:off x="1" y="5928551"/>
            <a:ext cx="9143999"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latin typeface="Abadi Extra Light" panose="020B0204020104020204" pitchFamily="34" charset="0"/>
              </a:defRPr>
            </a:lvl1pPr>
          </a:lstStyle>
          <a:p>
            <a:r>
              <a:rPr lang="en-US" sz="2400" dirty="0"/>
              <a:t>* Increased risk for contralateral breast cancer</a:t>
            </a:r>
          </a:p>
          <a:p>
            <a:r>
              <a:rPr lang="en-US" sz="2400" dirty="0"/>
              <a:t>83% </a:t>
            </a:r>
            <a:r>
              <a:rPr lang="en-US" sz="2400" i="1" dirty="0"/>
              <a:t>BRCA1 </a:t>
            </a:r>
            <a:r>
              <a:rPr lang="en-US" sz="2400" dirty="0"/>
              <a:t>and </a:t>
            </a:r>
            <a:r>
              <a:rPr lang="en-US" sz="2400" i="1" dirty="0"/>
              <a:t> </a:t>
            </a:r>
            <a:r>
              <a:rPr lang="en-US" sz="2400" dirty="0"/>
              <a:t>62% </a:t>
            </a:r>
            <a:r>
              <a:rPr lang="en-US" sz="2400" i="1" dirty="0"/>
              <a:t>BRCA2</a:t>
            </a:r>
          </a:p>
        </p:txBody>
      </p:sp>
      <p:sp>
        <p:nvSpPr>
          <p:cNvPr id="2" name="TextBox 1"/>
          <p:cNvSpPr txBox="1"/>
          <p:nvPr/>
        </p:nvSpPr>
        <p:spPr>
          <a:xfrm>
            <a:off x="2601180" y="1982366"/>
            <a:ext cx="579120" cy="523220"/>
          </a:xfrm>
          <a:prstGeom prst="rect">
            <a:avLst/>
          </a:prstGeom>
          <a:noFill/>
        </p:spPr>
        <p:txBody>
          <a:bodyPr wrap="square" rtlCol="0">
            <a:spAutoFit/>
          </a:bodyPr>
          <a:lstStyle/>
          <a:p>
            <a:r>
              <a:rPr lang="en-CA" sz="2800" b="1" dirty="0">
                <a:solidFill>
                  <a:schemeClr val="accent4">
                    <a:lumMod val="75000"/>
                  </a:schemeClr>
                </a:solidFill>
              </a:rPr>
              <a:t>*</a:t>
            </a:r>
            <a:endParaRPr lang="en-CA" b="1" dirty="0">
              <a:solidFill>
                <a:schemeClr val="accent4">
                  <a:lumMod val="75000"/>
                </a:schemeClr>
              </a:solidFill>
            </a:endParaRPr>
          </a:p>
        </p:txBody>
      </p:sp>
      <p:sp>
        <p:nvSpPr>
          <p:cNvPr id="11" name="TextBox 10"/>
          <p:cNvSpPr txBox="1"/>
          <p:nvPr/>
        </p:nvSpPr>
        <p:spPr>
          <a:xfrm>
            <a:off x="1" y="4979040"/>
            <a:ext cx="9143999"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latin typeface="Abadi Extra Light" panose="020B0204020104020204" pitchFamily="34" charset="0"/>
              </a:defRPr>
            </a:lvl1pPr>
          </a:lstStyle>
          <a:p>
            <a:r>
              <a:rPr lang="en-US" sz="2400" dirty="0"/>
              <a:t>Increased (but not quantified) risk for melanoma, pancreatic and gallbladder/bile duct cancers</a:t>
            </a:r>
          </a:p>
        </p:txBody>
      </p:sp>
      <p:sp>
        <p:nvSpPr>
          <p:cNvPr id="104450" name="Title 1"/>
          <p:cNvSpPr>
            <a:spLocks noGrp="1"/>
          </p:cNvSpPr>
          <p:nvPr>
            <p:ph type="title"/>
          </p:nvPr>
        </p:nvSpPr>
        <p:spPr>
          <a:xfrm>
            <a:off x="0" y="176755"/>
            <a:ext cx="9144000" cy="646331"/>
          </a:xfrm>
          <a:solidFill>
            <a:schemeClr val="accent2">
              <a:lumMod val="40000"/>
              <a:lumOff val="60000"/>
              <a:alpha val="50000"/>
            </a:schemeClr>
          </a:solidFill>
        </p:spPr>
        <p:txBody>
          <a:bodyPr wrap="square">
            <a:spAutoFit/>
          </a:bodyPr>
          <a:lstStyle/>
          <a:p>
            <a:r>
              <a:rPr lang="en-US" altLang="en-US" sz="3600" dirty="0">
                <a:latin typeface="Abadi Extra Light" panose="020B0204020104020204" pitchFamily="34" charset="0"/>
                <a:ea typeface="+mn-ea"/>
                <a:cs typeface="+mn-cs"/>
              </a:rPr>
              <a:t>Positive for a </a:t>
            </a:r>
            <a:r>
              <a:rPr lang="en-US" altLang="en-US" sz="3600" i="1" dirty="0">
                <a:latin typeface="Abadi Extra Light" panose="020B0204020104020204" pitchFamily="34" charset="0"/>
                <a:ea typeface="+mn-ea"/>
                <a:cs typeface="+mn-cs"/>
              </a:rPr>
              <a:t>BRCA</a:t>
            </a:r>
            <a:r>
              <a:rPr lang="en-US" altLang="en-US" sz="3600" dirty="0">
                <a:latin typeface="Abadi Extra Light" panose="020B0204020104020204" pitchFamily="34" charset="0"/>
                <a:ea typeface="+mn-ea"/>
                <a:cs typeface="+mn-cs"/>
              </a:rPr>
              <a:t> gene mutation means…</a:t>
            </a:r>
          </a:p>
        </p:txBody>
      </p:sp>
    </p:spTree>
    <p:extLst>
      <p:ext uri="{BB962C8B-B14F-4D97-AF65-F5344CB8AC3E}">
        <p14:creationId xmlns:p14="http://schemas.microsoft.com/office/powerpoint/2010/main" val="14013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30E1B-EB98-4516-B798-7741E0331A51}"/>
              </a:ext>
            </a:extLst>
          </p:cNvPr>
          <p:cNvSpPr/>
          <p:nvPr/>
        </p:nvSpPr>
        <p:spPr>
          <a:xfrm>
            <a:off x="0" y="0"/>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TextBox 18"/>
          <p:cNvSpPr txBox="1"/>
          <p:nvPr/>
        </p:nvSpPr>
        <p:spPr>
          <a:xfrm>
            <a:off x="21392" y="1013448"/>
            <a:ext cx="9144000"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AU" altLang="en-US" dirty="0"/>
              <a:t>Enhanced screening and management options are available to improve outcomes</a:t>
            </a:r>
            <a:endParaRPr lang="en-CA" dirty="0"/>
          </a:p>
        </p:txBody>
      </p:sp>
      <p:sp>
        <p:nvSpPr>
          <p:cNvPr id="9" name="TextBox 8"/>
          <p:cNvSpPr txBox="1"/>
          <p:nvPr/>
        </p:nvSpPr>
        <p:spPr>
          <a:xfrm>
            <a:off x="106680" y="2060868"/>
            <a:ext cx="8930641"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2"/>
            <a:r>
              <a:rPr lang="en-CA" altLang="en-US" sz="2400" dirty="0"/>
              <a:t>Yearly breast MRI, in addition to mammography, for women age 30-69</a:t>
            </a:r>
            <a:endParaRPr lang="en-CA" sz="24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3" y="2732409"/>
            <a:ext cx="2886075" cy="240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06680" y="5386015"/>
            <a:ext cx="8964000" cy="1200329"/>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lvl="2">
              <a:defRPr sz="2400">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2"/>
            <a:r>
              <a:rPr lang="en-CA" altLang="en-US" dirty="0"/>
              <a:t>If your patient declines genetic testing following genetic counselling, she would still qualify for high risk breast cancer screening</a:t>
            </a:r>
            <a:endParaRPr lang="en-CA"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732" y="2640171"/>
            <a:ext cx="2049948" cy="506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a:extLst>
              <a:ext uri="{FF2B5EF4-FFF2-40B4-BE49-F238E27FC236}">
                <a16:creationId xmlns:a16="http://schemas.microsoft.com/office/drawing/2014/main" id="{286308A0-2DFE-4676-AAA6-9A701F26AB1D}"/>
              </a:ext>
            </a:extLst>
          </p:cNvPr>
          <p:cNvSpPr>
            <a:spLocks noGrp="1"/>
          </p:cNvSpPr>
          <p:nvPr>
            <p:ph type="title"/>
          </p:nvPr>
        </p:nvSpPr>
        <p:spPr>
          <a:xfrm>
            <a:off x="0" y="176755"/>
            <a:ext cx="9144000" cy="646331"/>
          </a:xfrm>
          <a:solidFill>
            <a:schemeClr val="accent2">
              <a:lumMod val="40000"/>
              <a:lumOff val="60000"/>
              <a:alpha val="50000"/>
            </a:schemeClr>
          </a:solidFill>
        </p:spPr>
        <p:txBody>
          <a:bodyPr wrap="square">
            <a:spAutoFit/>
          </a:bodyPr>
          <a:lstStyle/>
          <a:p>
            <a:r>
              <a:rPr lang="en-US" altLang="en-US" sz="3600" dirty="0">
                <a:latin typeface="Abadi Extra Light" panose="020B0204020104020204" pitchFamily="34" charset="0"/>
                <a:ea typeface="+mn-ea"/>
                <a:cs typeface="+mn-cs"/>
              </a:rPr>
              <a:t>Positive for a </a:t>
            </a:r>
            <a:r>
              <a:rPr lang="en-US" altLang="en-US" sz="3600" i="1" dirty="0">
                <a:latin typeface="Abadi Extra Light" panose="020B0204020104020204" pitchFamily="34" charset="0"/>
                <a:ea typeface="+mn-ea"/>
                <a:cs typeface="+mn-cs"/>
              </a:rPr>
              <a:t>BRCA </a:t>
            </a:r>
            <a:r>
              <a:rPr lang="en-US" altLang="en-US" sz="3600" dirty="0">
                <a:latin typeface="Abadi Extra Light" panose="020B0204020104020204" pitchFamily="34" charset="0"/>
                <a:ea typeface="+mn-ea"/>
                <a:cs typeface="+mn-cs"/>
              </a:rPr>
              <a:t>gene mutation means…</a:t>
            </a:r>
          </a:p>
        </p:txBody>
      </p:sp>
    </p:spTree>
    <p:extLst>
      <p:ext uri="{BB962C8B-B14F-4D97-AF65-F5344CB8AC3E}">
        <p14:creationId xmlns:p14="http://schemas.microsoft.com/office/powerpoint/2010/main" val="256902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fade">
                                      <p:cBhvr>
                                        <p:cTn id="13" dur="500"/>
                                        <p:tgtEl>
                                          <p:spTgt spid="71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C79B07F-1564-4A1F-AA74-4064D82436A8}"/>
              </a:ext>
            </a:extLst>
          </p:cNvPr>
          <p:cNvSpPr/>
          <p:nvPr/>
        </p:nvSpPr>
        <p:spPr>
          <a:xfrm>
            <a:off x="0" y="0"/>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TextBox 6"/>
          <p:cNvSpPr txBox="1"/>
          <p:nvPr/>
        </p:nvSpPr>
        <p:spPr>
          <a:xfrm>
            <a:off x="21392" y="1013448"/>
            <a:ext cx="9144000"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AU" altLang="en-US" dirty="0"/>
              <a:t>Enhanced screening and management options are available to improve outcomes</a:t>
            </a:r>
            <a:endParaRPr lang="en-CA" dirty="0"/>
          </a:p>
        </p:txBody>
      </p:sp>
      <p:sp>
        <p:nvSpPr>
          <p:cNvPr id="8" name="Rectangle 7"/>
          <p:cNvSpPr/>
          <p:nvPr/>
        </p:nvSpPr>
        <p:spPr>
          <a:xfrm>
            <a:off x="60960" y="1905405"/>
            <a:ext cx="1905000" cy="1477875"/>
          </a:xfrm>
          <a:prstGeom prst="rect">
            <a:avLst/>
          </a:prstGeom>
          <a:blipFill dpi="0" rotWithShape="1">
            <a:blip r:embed="rId4">
              <a:alphaModFix amt="80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Rectangle 14"/>
          <p:cNvSpPr/>
          <p:nvPr/>
        </p:nvSpPr>
        <p:spPr>
          <a:xfrm>
            <a:off x="1965960" y="1865505"/>
            <a:ext cx="7178040" cy="430887"/>
          </a:xfrm>
          <a:prstGeom prst="rect">
            <a:avLst/>
          </a:prstGeom>
          <a:solidFill>
            <a:schemeClr val="accent2">
              <a:lumMod val="40000"/>
              <a:lumOff val="60000"/>
              <a:alpha val="50000"/>
            </a:schemeClr>
          </a:solidFill>
        </p:spPr>
        <p:txBody>
          <a:bodyPr vert="horz" wrap="square" lIns="91440" tIns="45720" rIns="91440" bIns="45720" rtlCol="0" anchor="ctr">
            <a:spAutoFit/>
          </a:bodyPr>
          <a:lstStyle/>
          <a:p>
            <a:pPr marL="174625">
              <a:spcBef>
                <a:spcPct val="0"/>
              </a:spcBef>
            </a:pPr>
            <a:r>
              <a:rPr lang="en-CA" sz="2200" dirty="0">
                <a:solidFill>
                  <a:schemeClr val="tx1"/>
                </a:solidFill>
              </a:rPr>
              <a:t>Ovarian cancer screening is not routinely recommended</a:t>
            </a:r>
          </a:p>
        </p:txBody>
      </p:sp>
      <p:sp>
        <p:nvSpPr>
          <p:cNvPr id="9" name="Rectangle 8"/>
          <p:cNvSpPr/>
          <p:nvPr/>
        </p:nvSpPr>
        <p:spPr>
          <a:xfrm>
            <a:off x="495028" y="3989992"/>
            <a:ext cx="8648971" cy="769441"/>
          </a:xfrm>
          <a:prstGeom prst="rect">
            <a:avLst/>
          </a:prstGeom>
          <a:solidFill>
            <a:schemeClr val="accent2">
              <a:lumMod val="40000"/>
              <a:lumOff val="60000"/>
              <a:alpha val="50000"/>
            </a:schemeClr>
          </a:solidFill>
        </p:spPr>
        <p:txBody>
          <a:bodyPr vert="horz" wrap="square" lIns="91440" tIns="45720" rIns="91440" bIns="45720" rtlCol="0" anchor="ctr">
            <a:spAutoFit/>
          </a:bodyPr>
          <a:lstStyle/>
          <a:p>
            <a:pPr marL="174625">
              <a:spcBef>
                <a:spcPct val="0"/>
              </a:spcBef>
            </a:pPr>
            <a:r>
              <a:rPr lang="en-CA" sz="2200" dirty="0">
                <a:solidFill>
                  <a:schemeClr val="tx1"/>
                </a:solidFill>
              </a:rPr>
              <a:t>May benefit from the use of an oral contraceptive to reduce the risk of ovarian cancer</a:t>
            </a:r>
          </a:p>
        </p:txBody>
      </p:sp>
      <p:sp>
        <p:nvSpPr>
          <p:cNvPr id="11" name="Rectangle 10"/>
          <p:cNvSpPr/>
          <p:nvPr/>
        </p:nvSpPr>
        <p:spPr>
          <a:xfrm>
            <a:off x="1965960" y="3157413"/>
            <a:ext cx="7178040" cy="769441"/>
          </a:xfrm>
          <a:prstGeom prst="rect">
            <a:avLst/>
          </a:prstGeom>
          <a:solidFill>
            <a:schemeClr val="accent2">
              <a:lumMod val="40000"/>
              <a:lumOff val="60000"/>
              <a:alpha val="50000"/>
            </a:schemeClr>
          </a:solidFill>
        </p:spPr>
        <p:txBody>
          <a:bodyPr vert="horz" wrap="square" lIns="91440" tIns="45720" rIns="91440" bIns="45720" rtlCol="0" anchor="ctr">
            <a:spAutoFit/>
          </a:bodyPr>
          <a:lstStyle/>
          <a:p>
            <a:pPr marL="174625">
              <a:spcBef>
                <a:spcPct val="0"/>
              </a:spcBef>
            </a:pPr>
            <a:r>
              <a:rPr lang="en-CA" sz="2200" dirty="0">
                <a:solidFill>
                  <a:schemeClr val="tx1"/>
                </a:solidFill>
              </a:rPr>
              <a:t>All women should be aware of the symptoms of ovarian cancer</a:t>
            </a:r>
          </a:p>
        </p:txBody>
      </p:sp>
      <p:sp>
        <p:nvSpPr>
          <p:cNvPr id="16" name="Title 1">
            <a:extLst>
              <a:ext uri="{FF2B5EF4-FFF2-40B4-BE49-F238E27FC236}">
                <a16:creationId xmlns:a16="http://schemas.microsoft.com/office/drawing/2014/main" id="{60861CA8-2E70-47E9-B473-C3F2A159836E}"/>
              </a:ext>
            </a:extLst>
          </p:cNvPr>
          <p:cNvSpPr>
            <a:spLocks noGrp="1"/>
          </p:cNvSpPr>
          <p:nvPr>
            <p:ph type="title"/>
          </p:nvPr>
        </p:nvSpPr>
        <p:spPr>
          <a:xfrm>
            <a:off x="0" y="176755"/>
            <a:ext cx="9144000" cy="646331"/>
          </a:xfrm>
          <a:solidFill>
            <a:schemeClr val="accent2">
              <a:lumMod val="40000"/>
              <a:lumOff val="60000"/>
              <a:alpha val="50000"/>
            </a:schemeClr>
          </a:solidFill>
        </p:spPr>
        <p:txBody>
          <a:bodyPr wrap="square">
            <a:spAutoFit/>
          </a:bodyPr>
          <a:lstStyle/>
          <a:p>
            <a:r>
              <a:rPr lang="en-US" altLang="en-US" sz="3600" dirty="0">
                <a:latin typeface="Abadi Extra Light" panose="020B0204020104020204" pitchFamily="34" charset="0"/>
                <a:ea typeface="+mn-ea"/>
                <a:cs typeface="+mn-cs"/>
              </a:rPr>
              <a:t>Positive for a </a:t>
            </a:r>
            <a:r>
              <a:rPr lang="en-US" altLang="en-US" sz="3600" i="1" dirty="0">
                <a:latin typeface="Abadi Extra Light" panose="020B0204020104020204" pitchFamily="34" charset="0"/>
                <a:ea typeface="+mn-ea"/>
                <a:cs typeface="+mn-cs"/>
              </a:rPr>
              <a:t>BRCA</a:t>
            </a:r>
            <a:r>
              <a:rPr lang="en-US" altLang="en-US" sz="3600" dirty="0">
                <a:latin typeface="Abadi Extra Light" panose="020B0204020104020204" pitchFamily="34" charset="0"/>
                <a:ea typeface="+mn-ea"/>
                <a:cs typeface="+mn-cs"/>
              </a:rPr>
              <a:t> gene mutation means…</a:t>
            </a:r>
          </a:p>
        </p:txBody>
      </p:sp>
      <p:sp>
        <p:nvSpPr>
          <p:cNvPr id="10" name="Rectangle 9">
            <a:extLst>
              <a:ext uri="{FF2B5EF4-FFF2-40B4-BE49-F238E27FC236}">
                <a16:creationId xmlns:a16="http://schemas.microsoft.com/office/drawing/2014/main" id="{C743287B-E95C-4626-9946-D693ECF2641C}"/>
              </a:ext>
            </a:extLst>
          </p:cNvPr>
          <p:cNvSpPr/>
          <p:nvPr/>
        </p:nvSpPr>
        <p:spPr>
          <a:xfrm>
            <a:off x="1965960" y="2328603"/>
            <a:ext cx="7178040" cy="769441"/>
          </a:xfrm>
          <a:prstGeom prst="rect">
            <a:avLst/>
          </a:prstGeom>
          <a:solidFill>
            <a:schemeClr val="accent2">
              <a:lumMod val="40000"/>
              <a:lumOff val="60000"/>
              <a:alpha val="50000"/>
            </a:schemeClr>
          </a:solidFill>
        </p:spPr>
        <p:txBody>
          <a:bodyPr vert="horz" wrap="square" lIns="91440" tIns="45720" rIns="91440" bIns="45720" rtlCol="0" anchor="ctr">
            <a:spAutoFit/>
          </a:bodyPr>
          <a:lstStyle/>
          <a:p>
            <a:pPr marL="174625">
              <a:spcBef>
                <a:spcPct val="0"/>
              </a:spcBef>
            </a:pPr>
            <a:r>
              <a:rPr lang="en-CA" sz="2200" dirty="0">
                <a:solidFill>
                  <a:schemeClr val="tx1"/>
                </a:solidFill>
              </a:rPr>
              <a:t>The available screening methods have not been proven to reliably detect ovarian cancer at an early stage</a:t>
            </a:r>
          </a:p>
        </p:txBody>
      </p:sp>
    </p:spTree>
    <p:extLst>
      <p:ext uri="{BB962C8B-B14F-4D97-AF65-F5344CB8AC3E}">
        <p14:creationId xmlns:p14="http://schemas.microsoft.com/office/powerpoint/2010/main" val="3683626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F8110D-621C-493D-94CA-021941FA95EA}"/>
              </a:ext>
            </a:extLst>
          </p:cNvPr>
          <p:cNvSpPr/>
          <p:nvPr/>
        </p:nvSpPr>
        <p:spPr>
          <a:xfrm>
            <a:off x="0" y="0"/>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Rectangle 4"/>
          <p:cNvSpPr/>
          <p:nvPr/>
        </p:nvSpPr>
        <p:spPr>
          <a:xfrm>
            <a:off x="1099066" y="5210860"/>
            <a:ext cx="7970520" cy="430887"/>
          </a:xfrm>
          <a:prstGeom prst="rect">
            <a:avLst/>
          </a:prstGeom>
          <a:solidFill>
            <a:schemeClr val="accent2">
              <a:lumMod val="40000"/>
              <a:lumOff val="60000"/>
              <a:alpha val="50000"/>
            </a:schemeClr>
          </a:solidFill>
        </p:spPr>
        <p:txBody>
          <a:bodyPr vert="horz" wrap="square" lIns="91440" tIns="45720" rIns="91440" bIns="45720" rtlCol="0" anchor="ctr">
            <a:spAutoFit/>
          </a:bodyPr>
          <a:lstStyle/>
          <a:p>
            <a:pPr marL="174625">
              <a:spcBef>
                <a:spcPct val="0"/>
              </a:spcBef>
            </a:pPr>
            <a:r>
              <a:rPr lang="en-CA" sz="2200" dirty="0">
                <a:solidFill>
                  <a:schemeClr val="tx1"/>
                </a:solidFill>
              </a:rPr>
              <a:t>Breast self-exams and annual clinical breast exam from age 35</a:t>
            </a:r>
          </a:p>
        </p:txBody>
      </p:sp>
      <p:sp>
        <p:nvSpPr>
          <p:cNvPr id="7" name="TextBox 6"/>
          <p:cNvSpPr txBox="1"/>
          <p:nvPr/>
        </p:nvSpPr>
        <p:spPr>
          <a:xfrm>
            <a:off x="21392" y="1013448"/>
            <a:ext cx="9144000"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AU" altLang="en-US" dirty="0"/>
              <a:t>Enhanced screening and management options are available to improve outcomes</a:t>
            </a:r>
            <a:endParaRPr lang="en-CA" dirty="0"/>
          </a:p>
        </p:txBody>
      </p:sp>
      <p:pic>
        <p:nvPicPr>
          <p:cNvPr id="8195" name="Picture 3" descr="C:\Users\Shawna\AppData\Local\Microsoft\Windows\INetCache\IE\H3X5RH3D\400px-Male_black_symbol.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4" y="5419603"/>
            <a:ext cx="916631" cy="9166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99066" y="5696746"/>
            <a:ext cx="7970520" cy="1107996"/>
          </a:xfrm>
          <a:prstGeom prst="rect">
            <a:avLst/>
          </a:prstGeom>
          <a:solidFill>
            <a:schemeClr val="accent2">
              <a:lumMod val="40000"/>
              <a:lumOff val="60000"/>
              <a:alpha val="50000"/>
            </a:schemeClr>
          </a:solidFill>
        </p:spPr>
        <p:txBody>
          <a:bodyPr vert="horz" wrap="square" lIns="91440" tIns="45720" rIns="91440" bIns="45720" rtlCol="0" anchor="ctr">
            <a:spAutoFit/>
          </a:bodyPr>
          <a:lstStyle/>
          <a:p>
            <a:pPr marL="174625">
              <a:spcBef>
                <a:spcPct val="0"/>
              </a:spcBef>
            </a:pPr>
            <a:r>
              <a:rPr lang="en-CA" sz="2200" dirty="0">
                <a:solidFill>
                  <a:schemeClr val="tx1"/>
                </a:solidFill>
              </a:rPr>
              <a:t>Prostate cancer screening with PSA and/or digital rectal exam by a physician at age 40-50 for </a:t>
            </a:r>
            <a:r>
              <a:rPr lang="en-CA" sz="2200" i="1" dirty="0">
                <a:solidFill>
                  <a:schemeClr val="tx1"/>
                </a:solidFill>
              </a:rPr>
              <a:t>BRCA2</a:t>
            </a:r>
            <a:r>
              <a:rPr lang="en-CA" sz="2200" dirty="0">
                <a:solidFill>
                  <a:schemeClr val="tx1"/>
                </a:solidFill>
              </a:rPr>
              <a:t> carriers (consider for </a:t>
            </a:r>
            <a:r>
              <a:rPr lang="en-CA" sz="2200" i="1" dirty="0">
                <a:solidFill>
                  <a:schemeClr val="tx1"/>
                </a:solidFill>
              </a:rPr>
              <a:t>BRCA1</a:t>
            </a:r>
            <a:r>
              <a:rPr lang="en-CA" sz="2200" dirty="0">
                <a:solidFill>
                  <a:schemeClr val="tx1"/>
                </a:solidFill>
              </a:rPr>
              <a:t> carriers)</a:t>
            </a:r>
          </a:p>
        </p:txBody>
      </p:sp>
      <p:sp>
        <p:nvSpPr>
          <p:cNvPr id="8" name="Rectangle 7"/>
          <p:cNvSpPr/>
          <p:nvPr/>
        </p:nvSpPr>
        <p:spPr>
          <a:xfrm>
            <a:off x="60960" y="1905405"/>
            <a:ext cx="1905000" cy="1477875"/>
          </a:xfrm>
          <a:prstGeom prst="rect">
            <a:avLst/>
          </a:prstGeom>
          <a:blipFill dpi="0" rotWithShape="1">
            <a:blip r:embed="rId5">
              <a:alphaModFix amt="3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ectangle 10"/>
          <p:cNvSpPr/>
          <p:nvPr/>
        </p:nvSpPr>
        <p:spPr>
          <a:xfrm>
            <a:off x="1965960" y="3158475"/>
            <a:ext cx="7178040" cy="769441"/>
          </a:xfrm>
          <a:prstGeom prst="rect">
            <a:avLst/>
          </a:prstGeom>
          <a:solidFill>
            <a:srgbClr val="EBF6F9">
              <a:alpha val="70000"/>
            </a:srgb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77800">
              <a:tabLst>
                <a:tab pos="177800" algn="l"/>
              </a:tabLst>
            </a:pPr>
            <a:r>
              <a:rPr lang="en-CA" sz="2200" dirty="0">
                <a:solidFill>
                  <a:schemeClr val="bg1">
                    <a:lumMod val="50000"/>
                  </a:schemeClr>
                </a:solidFill>
              </a:rPr>
              <a:t>All women should be aware of the symptoms of ovarian cancer</a:t>
            </a:r>
          </a:p>
        </p:txBody>
      </p:sp>
      <p:sp>
        <p:nvSpPr>
          <p:cNvPr id="12" name="Rectangle 11"/>
          <p:cNvSpPr/>
          <p:nvPr/>
        </p:nvSpPr>
        <p:spPr>
          <a:xfrm>
            <a:off x="495028" y="3989992"/>
            <a:ext cx="8648971" cy="769441"/>
          </a:xfrm>
          <a:prstGeom prst="rect">
            <a:avLst/>
          </a:prstGeom>
          <a:solidFill>
            <a:srgbClr val="EBF6F9">
              <a:alpha val="70000"/>
            </a:srgb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CA" sz="2200" dirty="0">
                <a:solidFill>
                  <a:schemeClr val="bg1">
                    <a:lumMod val="50000"/>
                  </a:schemeClr>
                </a:solidFill>
              </a:rPr>
              <a:t>May benefit from the use of an oral contraceptive to reduce the risk of ovarian cancer</a:t>
            </a:r>
          </a:p>
        </p:txBody>
      </p:sp>
      <p:sp>
        <p:nvSpPr>
          <p:cNvPr id="16" name="Title 1">
            <a:extLst>
              <a:ext uri="{FF2B5EF4-FFF2-40B4-BE49-F238E27FC236}">
                <a16:creationId xmlns:a16="http://schemas.microsoft.com/office/drawing/2014/main" id="{C019CB24-C63C-43F6-A60A-F9E2CE6B369D}"/>
              </a:ext>
            </a:extLst>
          </p:cNvPr>
          <p:cNvSpPr>
            <a:spLocks noGrp="1"/>
          </p:cNvSpPr>
          <p:nvPr>
            <p:ph type="title"/>
          </p:nvPr>
        </p:nvSpPr>
        <p:spPr>
          <a:xfrm>
            <a:off x="0" y="176755"/>
            <a:ext cx="9144000" cy="646331"/>
          </a:xfrm>
          <a:solidFill>
            <a:schemeClr val="accent2">
              <a:lumMod val="40000"/>
              <a:lumOff val="60000"/>
              <a:alpha val="50000"/>
            </a:schemeClr>
          </a:solidFill>
        </p:spPr>
        <p:txBody>
          <a:bodyPr wrap="square">
            <a:spAutoFit/>
          </a:bodyPr>
          <a:lstStyle/>
          <a:p>
            <a:r>
              <a:rPr lang="en-US" altLang="en-US" sz="3600" dirty="0">
                <a:latin typeface="Abadi Extra Light" panose="020B0204020104020204" pitchFamily="34" charset="0"/>
                <a:ea typeface="+mn-ea"/>
                <a:cs typeface="+mn-cs"/>
              </a:rPr>
              <a:t>Positive for a </a:t>
            </a:r>
            <a:r>
              <a:rPr lang="en-US" altLang="en-US" sz="3600" i="1" dirty="0">
                <a:latin typeface="Abadi Extra Light" panose="020B0204020104020204" pitchFamily="34" charset="0"/>
                <a:ea typeface="+mn-ea"/>
                <a:cs typeface="+mn-cs"/>
              </a:rPr>
              <a:t>BRCA </a:t>
            </a:r>
            <a:r>
              <a:rPr lang="en-US" altLang="en-US" sz="3600" dirty="0">
                <a:latin typeface="Abadi Extra Light" panose="020B0204020104020204" pitchFamily="34" charset="0"/>
                <a:ea typeface="+mn-ea"/>
                <a:cs typeface="+mn-cs"/>
              </a:rPr>
              <a:t>gene mutation means…</a:t>
            </a:r>
          </a:p>
        </p:txBody>
      </p:sp>
      <p:sp>
        <p:nvSpPr>
          <p:cNvPr id="13" name="Rectangle 12">
            <a:extLst>
              <a:ext uri="{FF2B5EF4-FFF2-40B4-BE49-F238E27FC236}">
                <a16:creationId xmlns:a16="http://schemas.microsoft.com/office/drawing/2014/main" id="{4192DCD3-5419-49C0-8CD7-1DD81583BE78}"/>
              </a:ext>
            </a:extLst>
          </p:cNvPr>
          <p:cNvSpPr/>
          <p:nvPr/>
        </p:nvSpPr>
        <p:spPr>
          <a:xfrm>
            <a:off x="1965960" y="1865505"/>
            <a:ext cx="7178040" cy="430887"/>
          </a:xfrm>
          <a:prstGeom prst="rect">
            <a:avLst/>
          </a:prstGeom>
          <a:solidFill>
            <a:srgbClr val="EBF6F9">
              <a:alpha val="70000"/>
            </a:srgb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77800">
              <a:tabLst>
                <a:tab pos="177800" algn="l"/>
              </a:tabLst>
            </a:pPr>
            <a:r>
              <a:rPr lang="en-CA" sz="2200" dirty="0">
                <a:solidFill>
                  <a:schemeClr val="bg1">
                    <a:lumMod val="50000"/>
                  </a:schemeClr>
                </a:solidFill>
              </a:rPr>
              <a:t>Ovarian cancer screening is not routinely recommended</a:t>
            </a:r>
          </a:p>
        </p:txBody>
      </p:sp>
      <p:sp>
        <p:nvSpPr>
          <p:cNvPr id="17" name="Rectangle 16">
            <a:extLst>
              <a:ext uri="{FF2B5EF4-FFF2-40B4-BE49-F238E27FC236}">
                <a16:creationId xmlns:a16="http://schemas.microsoft.com/office/drawing/2014/main" id="{521B1F63-6CF2-4688-84E8-73736C02E97E}"/>
              </a:ext>
            </a:extLst>
          </p:cNvPr>
          <p:cNvSpPr/>
          <p:nvPr/>
        </p:nvSpPr>
        <p:spPr>
          <a:xfrm>
            <a:off x="1965960" y="2328603"/>
            <a:ext cx="7178040" cy="769441"/>
          </a:xfrm>
          <a:prstGeom prst="rect">
            <a:avLst/>
          </a:prstGeom>
          <a:solidFill>
            <a:srgbClr val="EBF6F9">
              <a:alpha val="70000"/>
            </a:srgb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77800">
              <a:tabLst>
                <a:tab pos="177800" algn="l"/>
              </a:tabLst>
            </a:pPr>
            <a:r>
              <a:rPr lang="en-CA" sz="2200" dirty="0">
                <a:solidFill>
                  <a:schemeClr val="bg1">
                    <a:lumMod val="50000"/>
                  </a:schemeClr>
                </a:solidFill>
              </a:rPr>
              <a:t>The available screening methods have not been proven to reliably detect ovarian cancer at an early stage</a:t>
            </a:r>
          </a:p>
        </p:txBody>
      </p:sp>
    </p:spTree>
    <p:extLst>
      <p:ext uri="{BB962C8B-B14F-4D97-AF65-F5344CB8AC3E}">
        <p14:creationId xmlns:p14="http://schemas.microsoft.com/office/powerpoint/2010/main" val="2476736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447CF2-41EE-4366-9031-ECAA1DD17376}"/>
              </a:ext>
            </a:extLst>
          </p:cNvPr>
          <p:cNvSpPr/>
          <p:nvPr/>
        </p:nvSpPr>
        <p:spPr>
          <a:xfrm>
            <a:off x="0" y="14514"/>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TextBox 12"/>
          <p:cNvSpPr txBox="1"/>
          <p:nvPr/>
        </p:nvSpPr>
        <p:spPr>
          <a:xfrm>
            <a:off x="1657102" y="4439641"/>
            <a:ext cx="7247409" cy="1200329"/>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defRPr sz="2200">
                <a:solidFill>
                  <a:schemeClr val="tx1"/>
                </a:solidFill>
              </a:defRPr>
            </a:lvl1pPr>
            <a:lvl2pPr>
              <a:defRPr>
                <a:solidFill>
                  <a:schemeClr val="tx1"/>
                </a:solidFill>
              </a:defRPr>
            </a:lvl2pPr>
            <a:lvl3pPr lvl="2">
              <a:defRPr>
                <a:solidFill>
                  <a:schemeClr val="tx1"/>
                </a:solidFill>
              </a:defRPr>
            </a:lvl3pPr>
            <a:lvl4pPr lvl="3">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87313" lvl="2"/>
            <a:r>
              <a:rPr lang="en-CA" altLang="en-US" sz="2400" dirty="0"/>
              <a:t>Tamoxifen has been shown to provide a 45-65% reduction in contralateral breast cancer in </a:t>
            </a:r>
            <a:r>
              <a:rPr lang="en-CA" altLang="en-US" sz="2400" i="1" dirty="0"/>
              <a:t>BRCA1/2 </a:t>
            </a:r>
            <a:r>
              <a:rPr lang="en-CA" altLang="en-US" sz="2400" dirty="0"/>
              <a:t>mutation carriers</a:t>
            </a:r>
            <a:endParaRPr lang="en-CA" sz="2400" dirty="0"/>
          </a:p>
        </p:txBody>
      </p:sp>
      <p:sp>
        <p:nvSpPr>
          <p:cNvPr id="16" name="TextBox 15"/>
          <p:cNvSpPr txBox="1"/>
          <p:nvPr/>
        </p:nvSpPr>
        <p:spPr>
          <a:xfrm>
            <a:off x="1657103" y="3065429"/>
            <a:ext cx="7248461" cy="1200329"/>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defRPr sz="2200">
                <a:solidFill>
                  <a:schemeClr val="tx1"/>
                </a:solidFill>
              </a:defRPr>
            </a:lvl1pPr>
            <a:lvl2pPr>
              <a:defRPr>
                <a:solidFill>
                  <a:schemeClr val="tx1"/>
                </a:solidFill>
              </a:defRPr>
            </a:lvl2pPr>
            <a:lvl3pPr>
              <a:defRPr>
                <a:solidFill>
                  <a:schemeClr val="tx1"/>
                </a:solidFill>
              </a:defRPr>
            </a:lvl3pPr>
            <a:lvl4pPr lvl="3">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87313" lvl="2"/>
            <a:r>
              <a:rPr lang="en-CA" altLang="en-US" sz="2400" dirty="0"/>
              <a:t>Tamoxifen has been shown to provide a 62% reduction in breast cancer risk in healthy </a:t>
            </a:r>
            <a:r>
              <a:rPr lang="en-CA" altLang="en-US" sz="2400" i="1" dirty="0"/>
              <a:t>BRCA2</a:t>
            </a:r>
            <a:r>
              <a:rPr lang="en-CA" altLang="en-US" sz="2400" dirty="0"/>
              <a:t> mutation carriers (not the same results for </a:t>
            </a:r>
            <a:r>
              <a:rPr lang="en-CA" altLang="en-US" sz="2400" i="1" dirty="0"/>
              <a:t>BRCA1</a:t>
            </a:r>
            <a:r>
              <a:rPr lang="en-CA" altLang="en-US" sz="2400" dirty="0"/>
              <a:t> mutation carriers)</a:t>
            </a:r>
            <a:endParaRPr lang="en-CA" sz="2400" dirty="0"/>
          </a:p>
        </p:txBody>
      </p:sp>
      <p:sp>
        <p:nvSpPr>
          <p:cNvPr id="21" name="TextBox 20"/>
          <p:cNvSpPr txBox="1"/>
          <p:nvPr/>
        </p:nvSpPr>
        <p:spPr>
          <a:xfrm>
            <a:off x="1355834" y="2061988"/>
            <a:ext cx="7605286"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74625" lvl="3"/>
            <a:r>
              <a:rPr lang="en-CA" altLang="en-US" sz="2400" dirty="0"/>
              <a:t>Chemoprevention e.g. with Selective Estrogen Receptor Modulators (SERMs) like Tamoxifen</a:t>
            </a:r>
          </a:p>
        </p:txBody>
      </p:sp>
      <p:pic>
        <p:nvPicPr>
          <p:cNvPr id="9217" name="Picture 1" descr="C:\Users\Shawna\AppData\Local\Microsoft\Windows\INetCache\IE\H3X5RH3D\pil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44" y="1917124"/>
            <a:ext cx="1330347" cy="133034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F2C87AB8-49D0-4931-8B08-08CB444B5F88}"/>
              </a:ext>
            </a:extLst>
          </p:cNvPr>
          <p:cNvSpPr>
            <a:spLocks noGrp="1"/>
          </p:cNvSpPr>
          <p:nvPr>
            <p:ph type="title"/>
          </p:nvPr>
        </p:nvSpPr>
        <p:spPr>
          <a:xfrm>
            <a:off x="0" y="176755"/>
            <a:ext cx="9144000" cy="646331"/>
          </a:xfrm>
          <a:solidFill>
            <a:schemeClr val="accent2">
              <a:lumMod val="40000"/>
              <a:lumOff val="60000"/>
              <a:alpha val="50000"/>
            </a:schemeClr>
          </a:solidFill>
        </p:spPr>
        <p:txBody>
          <a:bodyPr wrap="square">
            <a:spAutoFit/>
          </a:bodyPr>
          <a:lstStyle/>
          <a:p>
            <a:r>
              <a:rPr lang="en-US" altLang="en-US" sz="3600" dirty="0">
                <a:latin typeface="Abadi Extra Light" panose="020B0204020104020204" pitchFamily="34" charset="0"/>
                <a:ea typeface="+mn-ea"/>
                <a:cs typeface="+mn-cs"/>
              </a:rPr>
              <a:t>Positive for a </a:t>
            </a:r>
            <a:r>
              <a:rPr lang="en-US" altLang="en-US" sz="3600" i="1" dirty="0">
                <a:latin typeface="Abadi Extra Light" panose="020B0204020104020204" pitchFamily="34" charset="0"/>
                <a:ea typeface="+mn-ea"/>
                <a:cs typeface="+mn-cs"/>
              </a:rPr>
              <a:t>BRCA</a:t>
            </a:r>
            <a:r>
              <a:rPr lang="en-US" altLang="en-US" sz="3600" dirty="0">
                <a:latin typeface="Abadi Extra Light" panose="020B0204020104020204" pitchFamily="34" charset="0"/>
                <a:ea typeface="+mn-ea"/>
                <a:cs typeface="+mn-cs"/>
              </a:rPr>
              <a:t> gene mutation means…</a:t>
            </a:r>
          </a:p>
        </p:txBody>
      </p:sp>
      <p:sp>
        <p:nvSpPr>
          <p:cNvPr id="12" name="TextBox 11">
            <a:extLst>
              <a:ext uri="{FF2B5EF4-FFF2-40B4-BE49-F238E27FC236}">
                <a16:creationId xmlns:a16="http://schemas.microsoft.com/office/drawing/2014/main" id="{70E787F4-2125-42F1-B406-9A9B3FC09CC1}"/>
              </a:ext>
            </a:extLst>
          </p:cNvPr>
          <p:cNvSpPr txBox="1"/>
          <p:nvPr/>
        </p:nvSpPr>
        <p:spPr>
          <a:xfrm>
            <a:off x="21392" y="1013448"/>
            <a:ext cx="9144000" cy="831600"/>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AU" altLang="en-US" dirty="0"/>
              <a:t>Enhanced screening and management options are available to improve outcomes</a:t>
            </a:r>
            <a:endParaRPr lang="en-CA" dirty="0"/>
          </a:p>
        </p:txBody>
      </p:sp>
    </p:spTree>
    <p:extLst>
      <p:ext uri="{BB962C8B-B14F-4D97-AF65-F5344CB8AC3E}">
        <p14:creationId xmlns:p14="http://schemas.microsoft.com/office/powerpoint/2010/main" val="13523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29DF8-E754-4F2C-B067-D8867716DE44}"/>
              </a:ext>
            </a:extLst>
          </p:cNvPr>
          <p:cNvSpPr/>
          <p:nvPr/>
        </p:nvSpPr>
        <p:spPr>
          <a:xfrm>
            <a:off x="0" y="14514"/>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TextBox 18"/>
          <p:cNvSpPr txBox="1"/>
          <p:nvPr/>
        </p:nvSpPr>
        <p:spPr>
          <a:xfrm>
            <a:off x="21392" y="1013448"/>
            <a:ext cx="9144000" cy="830997"/>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AU" altLang="en-US" dirty="0"/>
              <a:t>Enhanced screening and management options are available to improve outcomes</a:t>
            </a:r>
            <a:endParaRPr lang="en-CA" dirty="0"/>
          </a:p>
        </p:txBody>
      </p:sp>
      <p:sp>
        <p:nvSpPr>
          <p:cNvPr id="2" name="Rectangle 1"/>
          <p:cNvSpPr/>
          <p:nvPr/>
        </p:nvSpPr>
        <p:spPr>
          <a:xfrm>
            <a:off x="1048508" y="2609768"/>
            <a:ext cx="6592768" cy="4129435"/>
          </a:xfrm>
          <a:prstGeom prst="rect">
            <a:avLst/>
          </a:prstGeom>
          <a:blipFill dpi="0" rotWithShape="1">
            <a:blip r:embed="rId4">
              <a:alphaModFix amt="69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 name="TextBox 19"/>
          <p:cNvSpPr txBox="1"/>
          <p:nvPr/>
        </p:nvSpPr>
        <p:spPr>
          <a:xfrm>
            <a:off x="213360" y="2041278"/>
            <a:ext cx="8747760" cy="461665"/>
          </a:xfrm>
          <a:prstGeom prst="rect">
            <a:avLst/>
          </a:prstGeom>
          <a:solidFill>
            <a:schemeClr val="accent2">
              <a:lumMod val="40000"/>
              <a:lumOff val="60000"/>
              <a:alpha val="50000"/>
            </a:schemeClr>
          </a:solidFill>
          <a:effectLst>
            <a:outerShdw blurRad="50800" dist="38100" dir="2700000" algn="tl" rotWithShape="0">
              <a:prstClr val="black">
                <a:alpha val="40000"/>
              </a:prstClr>
            </a:outerShdw>
          </a:effectLst>
        </p:spPr>
        <p:txBody>
          <a:bodyPr vert="horz" wrap="square" lIns="91440" tIns="45720" rIns="91440" bIns="45720" rtlCol="0" anchor="ctr">
            <a:spAutoFit/>
          </a:bodyPr>
          <a:lstStyle>
            <a:defPPr>
              <a:defRPr lang="en-US"/>
            </a:defPPr>
            <a:lvl1pPr marL="174625">
              <a:spcBef>
                <a:spcPct val="0"/>
              </a:spcBef>
              <a:defRPr sz="2200">
                <a:solidFill>
                  <a:schemeClr val="tx1"/>
                </a:solidFill>
              </a:defRPr>
            </a:lvl1pPr>
            <a:lvl2pPr>
              <a:defRPr>
                <a:solidFill>
                  <a:schemeClr val="tx1"/>
                </a:solidFill>
              </a:defRPr>
            </a:lvl2pPr>
            <a:lvl3pPr>
              <a:defRPr>
                <a:solidFill>
                  <a:schemeClr val="tx1"/>
                </a:solidFill>
              </a:defRPr>
            </a:lvl3pPr>
            <a:lvl4pPr marL="174625" lvl="3">
              <a:defRPr sz="2400">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3" algn="ctr"/>
            <a:r>
              <a:rPr lang="en-CA" altLang="en-US" dirty="0"/>
              <a:t>Risk-reducing surgery</a:t>
            </a:r>
          </a:p>
        </p:txBody>
      </p:sp>
      <p:sp>
        <p:nvSpPr>
          <p:cNvPr id="15" name="TextBox 14"/>
          <p:cNvSpPr txBox="1"/>
          <p:nvPr/>
        </p:nvSpPr>
        <p:spPr>
          <a:xfrm>
            <a:off x="-21392" y="3988117"/>
            <a:ext cx="9186784" cy="830997"/>
          </a:xfrm>
          <a:prstGeom prst="rect">
            <a:avLst/>
          </a:prstGeom>
          <a:solidFill>
            <a:schemeClr val="accent2">
              <a:lumMod val="40000"/>
              <a:lumOff val="60000"/>
              <a:alpha val="77000"/>
            </a:schemeClr>
          </a:solidFill>
          <a:effectLst>
            <a:outerShdw blurRad="50800" dist="38100" dir="2700000" algn="tl" rotWithShape="0">
              <a:prstClr val="black">
                <a:alpha val="40000"/>
              </a:prstClr>
            </a:outerShdw>
          </a:effectLst>
        </p:spPr>
        <p:txBody>
          <a:bodyPr vert="horz" wrap="square" lIns="91440" tIns="45720" rIns="91440" bIns="45720" rtlCol="0" anchor="ctr">
            <a:spAutoFit/>
          </a:bodyPr>
          <a:lstStyle>
            <a:defPPr>
              <a:defRPr lang="en-US"/>
            </a:defPPr>
            <a:lvl1pPr marL="174625">
              <a:spcBef>
                <a:spcPct val="0"/>
              </a:spcBef>
              <a:defRPr sz="2200">
                <a:solidFill>
                  <a:schemeClr val="tx1"/>
                </a:solidFill>
              </a:defRPr>
            </a:lvl1pPr>
            <a:lvl2pPr>
              <a:defRPr>
                <a:solidFill>
                  <a:schemeClr val="tx1"/>
                </a:solidFill>
              </a:defRPr>
            </a:lvl2pPr>
            <a:lvl3pPr>
              <a:defRPr>
                <a:solidFill>
                  <a:schemeClr val="tx1"/>
                </a:solidFill>
              </a:defRPr>
            </a:lvl3pPr>
            <a:lvl4pPr marL="174625" lvl="3" algn="ctr">
              <a:defRPr sz="2400">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3" algn="l"/>
            <a:r>
              <a:rPr lang="en-CA" altLang="en-US" dirty="0"/>
              <a:t>Bilateral </a:t>
            </a:r>
            <a:r>
              <a:rPr lang="en-CA" altLang="en-US" dirty="0" err="1"/>
              <a:t>salpingo</a:t>
            </a:r>
            <a:r>
              <a:rPr lang="en-CA" altLang="en-US" dirty="0"/>
              <a:t>-oophorectomy can reduce ovarian and fallopian tube cancer risk by 80% </a:t>
            </a:r>
          </a:p>
        </p:txBody>
      </p:sp>
      <p:sp>
        <p:nvSpPr>
          <p:cNvPr id="21" name="TextBox 20"/>
          <p:cNvSpPr txBox="1"/>
          <p:nvPr/>
        </p:nvSpPr>
        <p:spPr>
          <a:xfrm>
            <a:off x="3195856" y="4879378"/>
            <a:ext cx="5958840" cy="830997"/>
          </a:xfrm>
          <a:prstGeom prst="rect">
            <a:avLst/>
          </a:prstGeom>
          <a:solidFill>
            <a:schemeClr val="accent2">
              <a:lumMod val="40000"/>
              <a:lumOff val="60000"/>
              <a:alpha val="77000"/>
            </a:schemeClr>
          </a:solidFill>
          <a:effectLst>
            <a:outerShdw blurRad="50800" dist="38100" dir="2700000" algn="tl" rotWithShape="0">
              <a:prstClr val="black">
                <a:alpha val="40000"/>
              </a:prstClr>
            </a:outerShdw>
          </a:effectLst>
        </p:spPr>
        <p:txBody>
          <a:bodyPr vert="horz" wrap="square" lIns="91440" tIns="45720" rIns="91440" bIns="45720" rtlCol="0" anchor="ctr">
            <a:spAutoFit/>
          </a:bodyPr>
          <a:lstStyle>
            <a:defPPr>
              <a:defRPr lang="en-US"/>
            </a:defPPr>
            <a:lvl1pPr marL="174625">
              <a:spcBef>
                <a:spcPct val="0"/>
              </a:spcBef>
              <a:defRPr sz="2200">
                <a:solidFill>
                  <a:schemeClr val="tx1"/>
                </a:solidFill>
              </a:defRPr>
            </a:lvl1pPr>
            <a:lvl2pPr>
              <a:defRPr>
                <a:solidFill>
                  <a:schemeClr val="tx1"/>
                </a:solidFill>
              </a:defRPr>
            </a:lvl2pPr>
            <a:lvl3pPr>
              <a:defRPr>
                <a:solidFill>
                  <a:schemeClr val="tx1"/>
                </a:solidFill>
              </a:defRPr>
            </a:lvl3pPr>
            <a:lvl4pPr marL="174625" lvl="3" algn="ctr">
              <a:defRPr sz="2400">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3"/>
            <a:r>
              <a:rPr lang="en-CA" altLang="en-US" dirty="0"/>
              <a:t>Can also add to breast cancer risk reduction, if performed before age 40</a:t>
            </a:r>
          </a:p>
        </p:txBody>
      </p:sp>
      <p:sp>
        <p:nvSpPr>
          <p:cNvPr id="14" name="TextBox 13"/>
          <p:cNvSpPr txBox="1"/>
          <p:nvPr/>
        </p:nvSpPr>
        <p:spPr>
          <a:xfrm>
            <a:off x="-18463" y="2851621"/>
            <a:ext cx="9239733" cy="461665"/>
          </a:xfrm>
          <a:prstGeom prst="rect">
            <a:avLst/>
          </a:prstGeom>
          <a:solidFill>
            <a:schemeClr val="accent2">
              <a:lumMod val="40000"/>
              <a:lumOff val="60000"/>
              <a:alpha val="77000"/>
            </a:schemeClr>
          </a:solidFill>
          <a:effectLst>
            <a:outerShdw blurRad="50800" dist="38100" dir="2700000" algn="tl" rotWithShape="0">
              <a:prstClr val="black">
                <a:alpha val="40000"/>
              </a:prstClr>
            </a:outerShdw>
          </a:effectLst>
        </p:spPr>
        <p:txBody>
          <a:bodyPr vert="horz" wrap="square" lIns="91440" tIns="45720" rIns="91440" bIns="45720" rtlCol="0" anchor="ctr">
            <a:spAutoFit/>
          </a:bodyPr>
          <a:lstStyle>
            <a:defPPr>
              <a:defRPr lang="en-US"/>
            </a:defPPr>
            <a:lvl1pPr marL="174625">
              <a:spcBef>
                <a:spcPct val="0"/>
              </a:spcBef>
              <a:defRPr sz="2200">
                <a:solidFill>
                  <a:schemeClr val="tx1"/>
                </a:solidFill>
              </a:defRPr>
            </a:lvl1pPr>
            <a:lvl2pPr>
              <a:defRPr>
                <a:solidFill>
                  <a:schemeClr val="tx1"/>
                </a:solidFill>
              </a:defRPr>
            </a:lvl2pPr>
            <a:lvl3pPr>
              <a:defRPr>
                <a:solidFill>
                  <a:schemeClr val="tx1"/>
                </a:solidFill>
              </a:defRPr>
            </a:lvl3pPr>
            <a:lvl4pPr marL="174625" lvl="3" algn="ctr">
              <a:defRPr sz="2400">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3" algn="l"/>
            <a:r>
              <a:rPr lang="en-CA" altLang="en-US" dirty="0"/>
              <a:t>Bilateral total mastectomy can reduce breast cancer risk by at least 90%</a:t>
            </a:r>
          </a:p>
        </p:txBody>
      </p:sp>
      <p:sp>
        <p:nvSpPr>
          <p:cNvPr id="12" name="Title 1">
            <a:extLst>
              <a:ext uri="{FF2B5EF4-FFF2-40B4-BE49-F238E27FC236}">
                <a16:creationId xmlns:a16="http://schemas.microsoft.com/office/drawing/2014/main" id="{D03FE802-3489-42A4-A730-73DA8135E1C7}"/>
              </a:ext>
            </a:extLst>
          </p:cNvPr>
          <p:cNvSpPr>
            <a:spLocks noGrp="1"/>
          </p:cNvSpPr>
          <p:nvPr>
            <p:ph type="title"/>
          </p:nvPr>
        </p:nvSpPr>
        <p:spPr>
          <a:xfrm>
            <a:off x="0" y="176755"/>
            <a:ext cx="9144000" cy="646331"/>
          </a:xfrm>
          <a:solidFill>
            <a:schemeClr val="accent2">
              <a:lumMod val="40000"/>
              <a:lumOff val="60000"/>
              <a:alpha val="50000"/>
            </a:schemeClr>
          </a:solidFill>
        </p:spPr>
        <p:txBody>
          <a:bodyPr wrap="square">
            <a:spAutoFit/>
          </a:bodyPr>
          <a:lstStyle/>
          <a:p>
            <a:r>
              <a:rPr lang="en-US" altLang="en-US" sz="3600" dirty="0">
                <a:latin typeface="Abadi Extra Light" panose="020B0204020104020204" pitchFamily="34" charset="0"/>
                <a:ea typeface="+mn-ea"/>
                <a:cs typeface="+mn-cs"/>
              </a:rPr>
              <a:t>Positive for a </a:t>
            </a:r>
            <a:r>
              <a:rPr lang="en-US" altLang="en-US" sz="3600" i="1" dirty="0">
                <a:latin typeface="Abadi Extra Light" panose="020B0204020104020204" pitchFamily="34" charset="0"/>
                <a:ea typeface="+mn-ea"/>
                <a:cs typeface="+mn-cs"/>
              </a:rPr>
              <a:t>BRCA</a:t>
            </a:r>
            <a:r>
              <a:rPr lang="en-US" altLang="en-US" sz="3600" dirty="0">
                <a:latin typeface="Abadi Extra Light" panose="020B0204020104020204" pitchFamily="34" charset="0"/>
                <a:ea typeface="+mn-ea"/>
                <a:cs typeface="+mn-cs"/>
              </a:rPr>
              <a:t> gene mutation means…</a:t>
            </a:r>
          </a:p>
        </p:txBody>
      </p:sp>
    </p:spTree>
    <p:extLst>
      <p:ext uri="{BB962C8B-B14F-4D97-AF65-F5344CB8AC3E}">
        <p14:creationId xmlns:p14="http://schemas.microsoft.com/office/powerpoint/2010/main" val="34429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B0E236-B0AE-48E1-84B2-BED07388CFD5}"/>
              </a:ext>
            </a:extLst>
          </p:cNvPr>
          <p:cNvSpPr/>
          <p:nvPr/>
        </p:nvSpPr>
        <p:spPr>
          <a:xfrm>
            <a:off x="0" y="9945"/>
            <a:ext cx="9144000" cy="6858000"/>
          </a:xfrm>
          <a:prstGeom prst="rect">
            <a:avLst/>
          </a:prstGeom>
          <a:blipFill dpi="0" rotWithShape="1">
            <a:blip r:embed="rId3">
              <a:alphaModFix amt="57000"/>
              <a:duotone>
                <a:prstClr val="black"/>
                <a:schemeClr val="accent1">
                  <a:tint val="45000"/>
                  <a:satMod val="400000"/>
                </a:schemeClr>
              </a:duotone>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solidFill>
            <a:schemeClr val="bg1">
              <a:lumMod val="95000"/>
              <a:alpha val="58000"/>
            </a:schemeClr>
          </a:solidFill>
        </p:spPr>
        <p:txBody>
          <a:bodyPr/>
          <a:lstStyle/>
          <a:p>
            <a:r>
              <a:rPr lang="en-US" dirty="0">
                <a:latin typeface="Abadi Extra Light" panose="020B0204020104020204" pitchFamily="34" charset="0"/>
              </a:rPr>
              <a:t>Objectives</a:t>
            </a:r>
          </a:p>
        </p:txBody>
      </p:sp>
      <p:sp>
        <p:nvSpPr>
          <p:cNvPr id="3" name="Content Placeholder 2"/>
          <p:cNvSpPr>
            <a:spLocks noGrp="1"/>
          </p:cNvSpPr>
          <p:nvPr>
            <p:ph idx="1"/>
          </p:nvPr>
        </p:nvSpPr>
        <p:spPr>
          <a:solidFill>
            <a:schemeClr val="bg1">
              <a:lumMod val="95000"/>
              <a:alpha val="58000"/>
            </a:schemeClr>
          </a:solidFill>
        </p:spPr>
        <p:txBody>
          <a:bodyPr>
            <a:normAutofit/>
          </a:bodyPr>
          <a:lstStyle/>
          <a:p>
            <a:pPr marL="0" indent="0">
              <a:buNone/>
            </a:pPr>
            <a:r>
              <a:rPr lang="en-US" sz="2800" dirty="0">
                <a:latin typeface="Abadi Extra Light" panose="020B0204020104020204" pitchFamily="34" charset="0"/>
              </a:rPr>
              <a:t>At the conclusion of this activity, participants will be able to:</a:t>
            </a:r>
          </a:p>
          <a:p>
            <a:pPr marL="457200" indent="-457200">
              <a:spcAft>
                <a:spcPts val="1800"/>
              </a:spcAft>
              <a:buFont typeface="+mj-lt"/>
              <a:buAutoNum type="arabicPeriod"/>
            </a:pPr>
            <a:r>
              <a:rPr lang="en-US" sz="2800" dirty="0">
                <a:latin typeface="Abadi Extra Light" panose="020B0204020104020204" pitchFamily="34" charset="0"/>
              </a:rPr>
              <a:t>Identify patients whose family history suggests increased risk of a hereditary cancer syndrome </a:t>
            </a:r>
          </a:p>
          <a:p>
            <a:pPr marL="457200" indent="-457200">
              <a:spcAft>
                <a:spcPts val="1800"/>
              </a:spcAft>
              <a:buFont typeface="+mj-lt"/>
              <a:buAutoNum type="arabicPeriod"/>
            </a:pPr>
            <a:r>
              <a:rPr lang="en-US" sz="2800" dirty="0">
                <a:latin typeface="Abadi Extra Light" panose="020B0204020104020204" pitchFamily="34" charset="0"/>
              </a:rPr>
              <a:t>Tailor screening and management to genetic risk to improve patient outcomes</a:t>
            </a:r>
          </a:p>
          <a:p>
            <a:pPr marL="457200" indent="-457200">
              <a:spcAft>
                <a:spcPts val="1800"/>
              </a:spcAft>
              <a:buFont typeface="+mj-lt"/>
              <a:buAutoNum type="arabicPeriod"/>
            </a:pPr>
            <a:r>
              <a:rPr lang="en-US" sz="2800" dirty="0">
                <a:latin typeface="Abadi Extra Light" panose="020B0204020104020204" pitchFamily="34" charset="0"/>
              </a:rPr>
              <a:t>Find high quality genomics educational resources appropriate for primary care</a:t>
            </a:r>
          </a:p>
          <a:p>
            <a:pPr marL="0" indent="0">
              <a:buNone/>
            </a:pPr>
            <a:endParaRPr lang="en-US" sz="3600" dirty="0">
              <a:latin typeface="Abadi Extra Light" panose="020B0204020104020204" pitchFamily="34" charset="0"/>
            </a:endParaRPr>
          </a:p>
        </p:txBody>
      </p:sp>
    </p:spTree>
    <p:extLst>
      <p:ext uri="{BB962C8B-B14F-4D97-AF65-F5344CB8AC3E}">
        <p14:creationId xmlns:p14="http://schemas.microsoft.com/office/powerpoint/2010/main" val="703172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940AF92-BD2F-4573-B4BB-B091CD08CA59}"/>
              </a:ext>
            </a:extLst>
          </p:cNvPr>
          <p:cNvSpPr/>
          <p:nvPr/>
        </p:nvSpPr>
        <p:spPr>
          <a:xfrm>
            <a:off x="0" y="14514"/>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p:cNvSpPr txBox="1"/>
          <p:nvPr/>
        </p:nvSpPr>
        <p:spPr>
          <a:xfrm>
            <a:off x="21392" y="974811"/>
            <a:ext cx="9144000" cy="523220"/>
          </a:xfrm>
          <a:prstGeom prst="rect">
            <a:avLst/>
          </a:prstGeom>
          <a:solidFill>
            <a:schemeClr val="accent2">
              <a:lumMod val="40000"/>
              <a:lumOff val="60000"/>
              <a:alpha val="50000"/>
            </a:schemeClr>
          </a:solidFill>
        </p:spPr>
        <p:txBody>
          <a:bodyPr vert="horz" wrap="square" lIns="91440" tIns="45720" rIns="91440" bIns="45720" rtlCol="0" anchor="ctr">
            <a:spAutoFit/>
          </a:bodyPr>
          <a:lstStyle>
            <a:defPPr>
              <a:defRPr lang="en-US"/>
            </a:defPPr>
            <a:lvl1pPr marL="174625">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AU" altLang="en-US" dirty="0"/>
              <a:t>Genetic testing for at risk family members</a:t>
            </a:r>
            <a:endParaRPr lang="en-CA"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6165" y="1475113"/>
            <a:ext cx="921067" cy="149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92040" y="1897414"/>
            <a:ext cx="2377440" cy="646331"/>
          </a:xfrm>
          <a:prstGeom prst="rect">
            <a:avLst/>
          </a:prstGeom>
          <a:noFill/>
        </p:spPr>
        <p:txBody>
          <a:bodyPr wrap="square" rtlCol="0">
            <a:spAutoFit/>
          </a:bodyPr>
          <a:lstStyle/>
          <a:p>
            <a:r>
              <a:rPr lang="en-CA" dirty="0"/>
              <a:t>Matthew Knowles</a:t>
            </a:r>
          </a:p>
          <a:p>
            <a:r>
              <a:rPr lang="en-CA" i="1" dirty="0"/>
              <a:t>BRCA2</a:t>
            </a:r>
            <a:r>
              <a:rPr lang="en-CA" dirty="0"/>
              <a:t> mutation carrier</a:t>
            </a:r>
          </a:p>
        </p:txBody>
      </p:sp>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657" y="3497753"/>
            <a:ext cx="1609944" cy="170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99410" y="4351511"/>
            <a:ext cx="1883608" cy="2486000"/>
            <a:chOff x="615752" y="2978051"/>
            <a:chExt cx="2398098" cy="3211269"/>
          </a:xfrm>
        </p:grpSpPr>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565" y="3948798"/>
              <a:ext cx="2374285" cy="224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b="19208"/>
            <a:stretch/>
          </p:blipFill>
          <p:spPr bwMode="auto">
            <a:xfrm>
              <a:off x="615752" y="2978051"/>
              <a:ext cx="1172825" cy="175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5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5560" y="5029370"/>
            <a:ext cx="12192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Elbow Connector 18"/>
          <p:cNvCxnSpPr>
            <a:stCxn id="21507" idx="3"/>
            <a:endCxn id="21510" idx="0"/>
          </p:cNvCxnSpPr>
          <p:nvPr/>
        </p:nvCxnSpPr>
        <p:spPr>
          <a:xfrm>
            <a:off x="5181601" y="4351511"/>
            <a:ext cx="1813559" cy="67785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1507" idx="1"/>
            <a:endCxn id="21508" idx="3"/>
          </p:cNvCxnSpPr>
          <p:nvPr/>
        </p:nvCxnSpPr>
        <p:spPr>
          <a:xfrm rot="10800000" flipV="1">
            <a:off x="1620617" y="4351510"/>
            <a:ext cx="1951041" cy="67785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1506" idx="2"/>
            <a:endCxn id="21507" idx="0"/>
          </p:cNvCxnSpPr>
          <p:nvPr/>
        </p:nvCxnSpPr>
        <p:spPr>
          <a:xfrm flipH="1">
            <a:off x="4376629" y="2966048"/>
            <a:ext cx="70" cy="53170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8" name="TextBox 27"/>
          <p:cNvSpPr txBox="1"/>
          <p:nvPr/>
        </p:nvSpPr>
        <p:spPr>
          <a:xfrm>
            <a:off x="4472940" y="3047234"/>
            <a:ext cx="838200" cy="369332"/>
          </a:xfrm>
          <a:prstGeom prst="rect">
            <a:avLst/>
          </a:prstGeom>
          <a:noFill/>
        </p:spPr>
        <p:txBody>
          <a:bodyPr wrap="square" rtlCol="0">
            <a:spAutoFit/>
          </a:bodyPr>
          <a:lstStyle/>
          <a:p>
            <a:r>
              <a:rPr lang="en-CA" dirty="0"/>
              <a:t>50%</a:t>
            </a:r>
          </a:p>
        </p:txBody>
      </p:sp>
      <p:sp>
        <p:nvSpPr>
          <p:cNvPr id="34" name="TextBox 33"/>
          <p:cNvSpPr txBox="1"/>
          <p:nvPr/>
        </p:nvSpPr>
        <p:spPr>
          <a:xfrm>
            <a:off x="5966460" y="3974731"/>
            <a:ext cx="838200" cy="369332"/>
          </a:xfrm>
          <a:prstGeom prst="rect">
            <a:avLst/>
          </a:prstGeom>
          <a:noFill/>
        </p:spPr>
        <p:txBody>
          <a:bodyPr wrap="square" rtlCol="0">
            <a:spAutoFit/>
          </a:bodyPr>
          <a:lstStyle/>
          <a:p>
            <a:r>
              <a:rPr lang="en-CA" dirty="0"/>
              <a:t>25%</a:t>
            </a:r>
          </a:p>
        </p:txBody>
      </p:sp>
      <p:sp>
        <p:nvSpPr>
          <p:cNvPr id="35" name="TextBox 34"/>
          <p:cNvSpPr txBox="1"/>
          <p:nvPr/>
        </p:nvSpPr>
        <p:spPr>
          <a:xfrm>
            <a:off x="2163918" y="3942465"/>
            <a:ext cx="838200" cy="369332"/>
          </a:xfrm>
          <a:prstGeom prst="rect">
            <a:avLst/>
          </a:prstGeom>
          <a:noFill/>
        </p:spPr>
        <p:txBody>
          <a:bodyPr wrap="square" rtlCol="0">
            <a:spAutoFit/>
          </a:bodyPr>
          <a:lstStyle/>
          <a:p>
            <a:r>
              <a:rPr lang="en-CA" dirty="0"/>
              <a:t>25%</a:t>
            </a:r>
          </a:p>
        </p:txBody>
      </p:sp>
      <p:sp>
        <p:nvSpPr>
          <p:cNvPr id="22" name="Title 1">
            <a:extLst>
              <a:ext uri="{FF2B5EF4-FFF2-40B4-BE49-F238E27FC236}">
                <a16:creationId xmlns:a16="http://schemas.microsoft.com/office/drawing/2014/main" id="{23E0F1FA-4B9F-4286-9E22-61A24DC7178C}"/>
              </a:ext>
            </a:extLst>
          </p:cNvPr>
          <p:cNvSpPr>
            <a:spLocks noGrp="1"/>
          </p:cNvSpPr>
          <p:nvPr>
            <p:ph type="title"/>
          </p:nvPr>
        </p:nvSpPr>
        <p:spPr>
          <a:xfrm>
            <a:off x="0" y="176755"/>
            <a:ext cx="9144000" cy="646331"/>
          </a:xfrm>
          <a:solidFill>
            <a:schemeClr val="accent2">
              <a:lumMod val="40000"/>
              <a:lumOff val="60000"/>
              <a:alpha val="50000"/>
            </a:schemeClr>
          </a:solidFill>
        </p:spPr>
        <p:txBody>
          <a:bodyPr wrap="square">
            <a:spAutoFit/>
          </a:bodyPr>
          <a:lstStyle/>
          <a:p>
            <a:r>
              <a:rPr lang="en-US" altLang="en-US" sz="3600" dirty="0">
                <a:latin typeface="Abadi Extra Light" panose="020B0204020104020204" pitchFamily="34" charset="0"/>
                <a:ea typeface="+mn-ea"/>
                <a:cs typeface="+mn-cs"/>
              </a:rPr>
              <a:t>Positive for a </a:t>
            </a:r>
            <a:r>
              <a:rPr lang="en-US" altLang="en-US" sz="3600" i="1" dirty="0">
                <a:latin typeface="Abadi Extra Light" panose="020B0204020104020204" pitchFamily="34" charset="0"/>
                <a:ea typeface="+mn-ea"/>
                <a:cs typeface="+mn-cs"/>
              </a:rPr>
              <a:t>BRCA</a:t>
            </a:r>
            <a:r>
              <a:rPr lang="en-US" altLang="en-US" sz="3600" dirty="0">
                <a:latin typeface="Abadi Extra Light" panose="020B0204020104020204" pitchFamily="34" charset="0"/>
                <a:ea typeface="+mn-ea"/>
                <a:cs typeface="+mn-cs"/>
              </a:rPr>
              <a:t> gene mutation means…</a:t>
            </a:r>
          </a:p>
        </p:txBody>
      </p:sp>
    </p:spTree>
    <p:extLst>
      <p:ext uri="{BB962C8B-B14F-4D97-AF65-F5344CB8AC3E}">
        <p14:creationId xmlns:p14="http://schemas.microsoft.com/office/powerpoint/2010/main" val="34019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22" presetClass="entr" presetSubtype="1" fill="hold"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wipe(up)">
                                      <p:cBhvr>
                                        <p:cTn id="19" dur="500"/>
                                        <p:tgtEl>
                                          <p:spTgt spid="2150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500"/>
                                        <p:tgtEl>
                                          <p:spTgt spid="35"/>
                                        </p:tgtEl>
                                      </p:cBhvr>
                                    </p:animEffect>
                                  </p:childTnLst>
                                </p:cTn>
                              </p:par>
                              <p:par>
                                <p:cTn id="28" presetID="22" presetClass="entr" presetSubtype="2"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nodeType="with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wipe(left)">
                                      <p:cBhvr>
                                        <p:cTn id="39"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AC09B-4AC4-4368-B2B7-790CB1335D3A}"/>
              </a:ext>
            </a:extLst>
          </p:cNvPr>
          <p:cNvSpPr/>
          <p:nvPr/>
        </p:nvSpPr>
        <p:spPr>
          <a:xfrm>
            <a:off x="0" y="14514"/>
            <a:ext cx="9144000" cy="6858000"/>
          </a:xfrm>
          <a:prstGeom prst="rect">
            <a:avLst/>
          </a:prstGeom>
          <a:blipFill>
            <a:blip r:embed="rId3">
              <a:alphaModFix amt="46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p:cNvSpPr txBox="1"/>
          <p:nvPr/>
        </p:nvSpPr>
        <p:spPr>
          <a:xfrm>
            <a:off x="-2355" y="1467284"/>
            <a:ext cx="9144000" cy="461665"/>
          </a:xfrm>
          <a:prstGeom prst="rect">
            <a:avLst/>
          </a:prstGeom>
          <a:solidFill>
            <a:schemeClr val="accent3">
              <a:lumMod val="75000"/>
              <a:alpha val="75000"/>
            </a:schemeClr>
          </a:solidFill>
        </p:spPr>
        <p:txBody>
          <a:bodyPr vert="horz" wrap="square" lIns="91440" tIns="45720" rIns="91440" bIns="45720" rtlCol="0" anchor="ctr">
            <a:spAutoFit/>
          </a:bodyPr>
          <a:lstStyle>
            <a:defPPr>
              <a:defRPr lang="en-US"/>
            </a:defPPr>
            <a:lvl1pPr marL="174625" algn="ctr">
              <a:spcBef>
                <a:spcPct val="0"/>
              </a:spcBef>
              <a:buNone/>
              <a:defRPr sz="2800">
                <a:solidFill>
                  <a:schemeClr val="tx1"/>
                </a:solidFill>
                <a:latin typeface="Abadi Extra Light" panose="020B02040201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AU" dirty="0"/>
              <a:t>Population risk and screening recommendations</a:t>
            </a:r>
            <a:endParaRPr lang="en-CA"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395" y="2352539"/>
            <a:ext cx="2644614" cy="1818172"/>
          </a:xfrm>
          <a:prstGeom prst="rect">
            <a:avLst/>
          </a:prstGeom>
        </p:spPr>
      </p:pic>
      <p:sp>
        <p:nvSpPr>
          <p:cNvPr id="3" name="Rectangle 2"/>
          <p:cNvSpPr/>
          <p:nvPr/>
        </p:nvSpPr>
        <p:spPr>
          <a:xfrm>
            <a:off x="4555997" y="3938656"/>
            <a:ext cx="1159364" cy="21840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3590C77-45F4-42C6-8F14-E0F259A82BBE}"/>
              </a:ext>
            </a:extLst>
          </p:cNvPr>
          <p:cNvSpPr>
            <a:spLocks noGrp="1"/>
          </p:cNvSpPr>
          <p:nvPr>
            <p:ph type="title"/>
          </p:nvPr>
        </p:nvSpPr>
        <p:spPr>
          <a:xfrm>
            <a:off x="0" y="144457"/>
            <a:ext cx="9144000" cy="1200329"/>
          </a:xfrm>
          <a:solidFill>
            <a:schemeClr val="accent3">
              <a:lumMod val="75000"/>
              <a:alpha val="75000"/>
            </a:schemeClr>
          </a:solidFill>
        </p:spPr>
        <p:txBody>
          <a:bodyPr wrap="square">
            <a:spAutoFit/>
          </a:bodyPr>
          <a:lstStyle/>
          <a:p>
            <a:r>
              <a:rPr lang="en-US" altLang="en-US" sz="3600" dirty="0">
                <a:latin typeface="Abadi Extra Light" panose="020B0204020104020204" pitchFamily="34" charset="0"/>
                <a:ea typeface="+mn-ea"/>
                <a:cs typeface="+mn-cs"/>
              </a:rPr>
              <a:t>Negative for a </a:t>
            </a:r>
            <a:r>
              <a:rPr lang="en-US" altLang="en-US" sz="3600" b="1" dirty="0">
                <a:latin typeface="Abadi Extra Light" panose="020B0204020104020204" pitchFamily="34" charset="0"/>
                <a:ea typeface="+mn-ea"/>
                <a:cs typeface="+mn-cs"/>
              </a:rPr>
              <a:t>familial </a:t>
            </a:r>
            <a:r>
              <a:rPr lang="en-US" altLang="en-US" sz="3600" i="1" dirty="0">
                <a:latin typeface="Abadi Extra Light" panose="020B0204020104020204" pitchFamily="34" charset="0"/>
                <a:ea typeface="+mn-ea"/>
                <a:cs typeface="+mn-cs"/>
              </a:rPr>
              <a:t>BRCA</a:t>
            </a:r>
            <a:r>
              <a:rPr lang="en-US" altLang="en-US" sz="3600" dirty="0">
                <a:latin typeface="Abadi Extra Light" panose="020B0204020104020204" pitchFamily="34" charset="0"/>
                <a:ea typeface="+mn-ea"/>
                <a:cs typeface="+mn-cs"/>
              </a:rPr>
              <a:t> gene mutation means…</a:t>
            </a:r>
          </a:p>
        </p:txBody>
      </p:sp>
    </p:spTree>
    <p:extLst>
      <p:ext uri="{BB962C8B-B14F-4D97-AF65-F5344CB8AC3E}">
        <p14:creationId xmlns:p14="http://schemas.microsoft.com/office/powerpoint/2010/main" val="35046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75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xit" presetSubtype="0" fill="hold" grpId="0" nodeType="withEffect">
                                  <p:stCondLst>
                                    <p:cond delay="275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3">
              <a:alphaModFix amt="44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6" name="Rectangle 5"/>
          <p:cNvSpPr/>
          <p:nvPr/>
        </p:nvSpPr>
        <p:spPr>
          <a:xfrm>
            <a:off x="0" y="335280"/>
            <a:ext cx="9129600" cy="1234440"/>
          </a:xfrm>
          <a:prstGeom prst="rect">
            <a:avLst/>
          </a:prstGeom>
          <a:solidFill>
            <a:srgbClr val="EBF6F9">
              <a:alpha val="52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2400" dirty="0"/>
              <a:t>On May 4, 2017 the Genetic Non-Discrimination Act (GNA) was passed into law in Canada</a:t>
            </a:r>
          </a:p>
        </p:txBody>
      </p:sp>
      <p:sp>
        <p:nvSpPr>
          <p:cNvPr id="7" name="Rectangle 6"/>
          <p:cNvSpPr/>
          <p:nvPr/>
        </p:nvSpPr>
        <p:spPr>
          <a:xfrm>
            <a:off x="0" y="3657600"/>
            <a:ext cx="9129600" cy="1234440"/>
          </a:xfrm>
          <a:prstGeom prst="rect">
            <a:avLst/>
          </a:prstGeom>
          <a:solidFill>
            <a:srgbClr val="EBF6F9">
              <a:alpha val="52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2400" dirty="0"/>
              <a:t>GNA protects individuals from discrimination based on genetic test results in areas such as insurance and employment governed by federal regulations</a:t>
            </a:r>
          </a:p>
        </p:txBody>
      </p:sp>
      <p:sp>
        <p:nvSpPr>
          <p:cNvPr id="10" name="Rectangle 9"/>
          <p:cNvSpPr/>
          <p:nvPr/>
        </p:nvSpPr>
        <p:spPr>
          <a:xfrm>
            <a:off x="61978" y="5234940"/>
            <a:ext cx="9005822" cy="1234440"/>
          </a:xfrm>
          <a:prstGeom prst="rect">
            <a:avLst/>
          </a:prstGeom>
          <a:solidFill>
            <a:srgbClr val="EBF6F9">
              <a:alpha val="52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2400" dirty="0"/>
              <a:t>Recently challenged and upheld and Quebec (2020)</a:t>
            </a:r>
          </a:p>
        </p:txBody>
      </p:sp>
      <p:sp>
        <p:nvSpPr>
          <p:cNvPr id="8" name="Rectangle 7"/>
          <p:cNvSpPr/>
          <p:nvPr/>
        </p:nvSpPr>
        <p:spPr>
          <a:xfrm>
            <a:off x="0" y="1905000"/>
            <a:ext cx="9129600" cy="1234440"/>
          </a:xfrm>
          <a:prstGeom prst="rect">
            <a:avLst/>
          </a:prstGeom>
          <a:solidFill>
            <a:srgbClr val="EBF6F9">
              <a:alpha val="52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CA" sz="2400" dirty="0"/>
              <a:t>GNA was created to remove barriers to the appropriate use of genetic services by the public</a:t>
            </a:r>
          </a:p>
        </p:txBody>
      </p:sp>
      <p:pic>
        <p:nvPicPr>
          <p:cNvPr id="22530" name="Picture 2" descr="Image result for quebec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98" y="5562414"/>
            <a:ext cx="842723" cy="90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58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27384"/>
            <a:ext cx="9180000" cy="6912000"/>
          </a:xfrm>
          <a:prstGeom prst="rect">
            <a:avLst/>
          </a:prstGeom>
          <a:blipFill dpi="0" rotWithShape="1">
            <a:blip r:embed="rId3">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296352" y="474126"/>
            <a:ext cx="8514272" cy="1384995"/>
          </a:xfrm>
          <a:prstGeom prst="rect">
            <a:avLst/>
          </a:prstGeom>
          <a:solidFill>
            <a:schemeClr val="bg1">
              <a:lumMod val="95000"/>
              <a:alpha val="24000"/>
            </a:schemeClr>
          </a:solidFill>
        </p:spPr>
        <p:txBody>
          <a:bodyPr wrap="square">
            <a:spAutoFit/>
          </a:bodyPr>
          <a:lstStyle>
            <a:defPPr>
              <a:defRPr lang="en-CA"/>
            </a:defPPr>
            <a:lvl1pPr>
              <a:defRPr sz="2400"/>
            </a:lvl1pPr>
          </a:lstStyle>
          <a:p>
            <a:r>
              <a:rPr lang="en-US" sz="2800" dirty="0"/>
              <a:t>A thorough family history, with regular, targeted updates can help to identify red flags, facilitating personalized risk assessment, appropriate referral and intervention</a:t>
            </a:r>
          </a:p>
        </p:txBody>
      </p:sp>
      <p:sp>
        <p:nvSpPr>
          <p:cNvPr id="5" name="TextBox 4">
            <a:extLst>
              <a:ext uri="{FF2B5EF4-FFF2-40B4-BE49-F238E27FC236}">
                <a16:creationId xmlns:a16="http://schemas.microsoft.com/office/drawing/2014/main" id="{589DF6DE-BC0D-4581-B13A-77524AC7E981}"/>
              </a:ext>
            </a:extLst>
          </p:cNvPr>
          <p:cNvSpPr txBox="1"/>
          <p:nvPr/>
        </p:nvSpPr>
        <p:spPr>
          <a:xfrm>
            <a:off x="292337" y="2058286"/>
            <a:ext cx="8514272" cy="523220"/>
          </a:xfrm>
          <a:prstGeom prst="rect">
            <a:avLst/>
          </a:prstGeom>
          <a:solidFill>
            <a:schemeClr val="bg1">
              <a:lumMod val="95000"/>
              <a:alpha val="24000"/>
            </a:schemeClr>
          </a:solidFill>
        </p:spPr>
        <p:txBody>
          <a:bodyPr wrap="square">
            <a:spAutoFit/>
          </a:bodyPr>
          <a:lstStyle>
            <a:defPPr>
              <a:defRPr lang="en-CA"/>
            </a:defPPr>
            <a:lvl1pPr>
              <a:defRPr sz="2400"/>
            </a:lvl1pPr>
          </a:lstStyle>
          <a:p>
            <a:r>
              <a:rPr lang="en-US" sz="2800" dirty="0"/>
              <a:t>Most cancer is not due to an inherited predisposition</a:t>
            </a:r>
          </a:p>
        </p:txBody>
      </p:sp>
      <p:sp>
        <p:nvSpPr>
          <p:cNvPr id="6" name="TextBox 5">
            <a:extLst>
              <a:ext uri="{FF2B5EF4-FFF2-40B4-BE49-F238E27FC236}">
                <a16:creationId xmlns:a16="http://schemas.microsoft.com/office/drawing/2014/main" id="{5D60B667-87AC-4B92-ABAC-0E2C6AD095C7}"/>
              </a:ext>
            </a:extLst>
          </p:cNvPr>
          <p:cNvSpPr txBox="1"/>
          <p:nvPr/>
        </p:nvSpPr>
        <p:spPr>
          <a:xfrm>
            <a:off x="419420" y="4313034"/>
            <a:ext cx="8514272" cy="954107"/>
          </a:xfrm>
          <a:prstGeom prst="rect">
            <a:avLst/>
          </a:prstGeom>
          <a:solidFill>
            <a:schemeClr val="bg1">
              <a:lumMod val="95000"/>
              <a:alpha val="24000"/>
            </a:schemeClr>
          </a:solidFill>
        </p:spPr>
        <p:txBody>
          <a:bodyPr wrap="square">
            <a:spAutoFit/>
          </a:bodyPr>
          <a:lstStyle>
            <a:defPPr>
              <a:defRPr lang="en-CA"/>
            </a:defPPr>
            <a:lvl1pPr>
              <a:defRPr sz="2400"/>
            </a:lvl1pPr>
          </a:lstStyle>
          <a:p>
            <a:r>
              <a:rPr lang="en-US" sz="2800" dirty="0"/>
              <a:t>Screening and surveillance recommendations may be modified based on family history alone</a:t>
            </a:r>
          </a:p>
        </p:txBody>
      </p:sp>
      <p:sp>
        <p:nvSpPr>
          <p:cNvPr id="9" name="TextBox 8">
            <a:extLst>
              <a:ext uri="{FF2B5EF4-FFF2-40B4-BE49-F238E27FC236}">
                <a16:creationId xmlns:a16="http://schemas.microsoft.com/office/drawing/2014/main" id="{3D7E927C-E1C9-41CB-92B9-160C5CE22335}"/>
              </a:ext>
            </a:extLst>
          </p:cNvPr>
          <p:cNvSpPr txBox="1"/>
          <p:nvPr/>
        </p:nvSpPr>
        <p:spPr>
          <a:xfrm>
            <a:off x="419420" y="5424568"/>
            <a:ext cx="8514272" cy="954107"/>
          </a:xfrm>
          <a:prstGeom prst="rect">
            <a:avLst/>
          </a:prstGeom>
          <a:solidFill>
            <a:schemeClr val="bg1">
              <a:lumMod val="95000"/>
              <a:alpha val="24000"/>
            </a:schemeClr>
          </a:solidFill>
        </p:spPr>
        <p:txBody>
          <a:bodyPr wrap="square">
            <a:spAutoFit/>
          </a:bodyPr>
          <a:lstStyle>
            <a:defPPr>
              <a:defRPr lang="en-CA"/>
            </a:defPPr>
            <a:lvl1pPr>
              <a:defRPr sz="2400"/>
            </a:lvl1pPr>
          </a:lstStyle>
          <a:p>
            <a:r>
              <a:rPr lang="en-US" sz="2800" dirty="0"/>
              <a:t>Use </a:t>
            </a:r>
            <a:r>
              <a:rPr lang="en-US" sz="2800" dirty="0" err="1"/>
              <a:t>eConsult</a:t>
            </a:r>
            <a:r>
              <a:rPr lang="en-US" sz="2800" dirty="0"/>
              <a:t> or call your local genetics specialist for questions about referrals and more</a:t>
            </a:r>
          </a:p>
        </p:txBody>
      </p:sp>
      <p:pic>
        <p:nvPicPr>
          <p:cNvPr id="2" name="Picture 1">
            <a:extLst>
              <a:ext uri="{FF2B5EF4-FFF2-40B4-BE49-F238E27FC236}">
                <a16:creationId xmlns:a16="http://schemas.microsoft.com/office/drawing/2014/main" id="{87E8B93A-7DF0-4536-99F5-5556DDE70630}"/>
              </a:ext>
            </a:extLst>
          </p:cNvPr>
          <p:cNvPicPr>
            <a:picLocks noChangeAspect="1"/>
          </p:cNvPicPr>
          <p:nvPr/>
        </p:nvPicPr>
        <p:blipFill>
          <a:blip r:embed="rId4"/>
          <a:stretch>
            <a:fillRect/>
          </a:stretch>
        </p:blipFill>
        <p:spPr>
          <a:xfrm>
            <a:off x="5847838" y="6019800"/>
            <a:ext cx="3295650" cy="8382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45A3B6C-549B-4D62-88C8-D89D8E619383}"/>
              </a:ext>
            </a:extLst>
          </p:cNvPr>
          <p:cNvSpPr txBox="1"/>
          <p:nvPr/>
        </p:nvSpPr>
        <p:spPr>
          <a:xfrm>
            <a:off x="292337" y="2623493"/>
            <a:ext cx="8514272" cy="1631216"/>
          </a:xfrm>
          <a:prstGeom prst="rect">
            <a:avLst/>
          </a:prstGeom>
          <a:solidFill>
            <a:schemeClr val="bg1">
              <a:lumMod val="95000"/>
              <a:alpha val="24000"/>
            </a:schemeClr>
          </a:solidFill>
        </p:spPr>
        <p:txBody>
          <a:bodyPr wrap="square">
            <a:spAutoFit/>
          </a:bodyPr>
          <a:lstStyle>
            <a:defPPr>
              <a:defRPr lang="en-CA"/>
            </a:defPPr>
            <a:lvl1pPr>
              <a:defRPr sz="2400"/>
            </a:lvl1pPr>
          </a:lstStyle>
          <a:p>
            <a:r>
              <a:rPr lang="en-US" sz="2800" dirty="0"/>
              <a:t>Hereditary cancer red flags may be:</a:t>
            </a:r>
          </a:p>
          <a:p>
            <a:pPr marL="720725"/>
            <a:r>
              <a:rPr lang="en-CA" dirty="0"/>
              <a:t>relatives affected by related cancers</a:t>
            </a:r>
          </a:p>
          <a:p>
            <a:pPr marL="720725"/>
            <a:r>
              <a:rPr lang="en-CA" dirty="0"/>
              <a:t>successive generations affected</a:t>
            </a:r>
          </a:p>
          <a:p>
            <a:pPr marL="720725"/>
            <a:r>
              <a:rPr lang="en-CA" dirty="0"/>
              <a:t>relative was diagnosed before age 50</a:t>
            </a:r>
            <a:endParaRPr lang="en-US" sz="2800" dirty="0"/>
          </a:p>
        </p:txBody>
      </p:sp>
      <p:pic>
        <p:nvPicPr>
          <p:cNvPr id="11" name="Graphic 10" descr="Badge 3">
            <a:extLst>
              <a:ext uri="{FF2B5EF4-FFF2-40B4-BE49-F238E27FC236}">
                <a16:creationId xmlns:a16="http://schemas.microsoft.com/office/drawing/2014/main" id="{14C81CC5-E1F6-4A58-BFD3-B64FEAB42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146" y="3079361"/>
            <a:ext cx="360000" cy="360000"/>
          </a:xfrm>
          <a:prstGeom prst="rect">
            <a:avLst/>
          </a:prstGeom>
        </p:spPr>
      </p:pic>
      <p:pic>
        <p:nvPicPr>
          <p:cNvPr id="12" name="Graphic 11" descr="Badge">
            <a:extLst>
              <a:ext uri="{FF2B5EF4-FFF2-40B4-BE49-F238E27FC236}">
                <a16:creationId xmlns:a16="http://schemas.microsoft.com/office/drawing/2014/main" id="{0DA6AB3F-8FEB-4280-838A-9AF8F5D2DC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146" y="3462986"/>
            <a:ext cx="360000" cy="360000"/>
          </a:xfrm>
          <a:prstGeom prst="rect">
            <a:avLst/>
          </a:prstGeom>
        </p:spPr>
      </p:pic>
      <p:pic>
        <p:nvPicPr>
          <p:cNvPr id="13" name="Graphic 12" descr="Badge 1">
            <a:extLst>
              <a:ext uri="{FF2B5EF4-FFF2-40B4-BE49-F238E27FC236}">
                <a16:creationId xmlns:a16="http://schemas.microsoft.com/office/drawing/2014/main" id="{D36EEF9E-2FA9-4313-A53B-301ECC2524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2146" y="3833709"/>
            <a:ext cx="360000" cy="360000"/>
          </a:xfrm>
          <a:prstGeom prst="rect">
            <a:avLst/>
          </a:prstGeom>
        </p:spPr>
      </p:pic>
    </p:spTree>
    <p:extLst>
      <p:ext uri="{BB962C8B-B14F-4D97-AF65-F5344CB8AC3E}">
        <p14:creationId xmlns:p14="http://schemas.microsoft.com/office/powerpoint/2010/main" val="38848489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Where do I find more information?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968" y="2156480"/>
            <a:ext cx="7305898" cy="3878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323528" y="1196752"/>
            <a:ext cx="82296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A" sz="3200" dirty="0">
                <a:hlinkClick r:id="rId4"/>
              </a:rPr>
              <a:t>www.geneticseducation.ca</a:t>
            </a:r>
            <a:r>
              <a:rPr lang="en-CA" sz="3200" dirty="0"/>
              <a:t> </a:t>
            </a:r>
          </a:p>
        </p:txBody>
      </p:sp>
    </p:spTree>
    <p:extLst>
      <p:ext uri="{BB962C8B-B14F-4D97-AF65-F5344CB8AC3E}">
        <p14:creationId xmlns:p14="http://schemas.microsoft.com/office/powerpoint/2010/main" val="2516232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26720"/>
            <a:ext cx="9144000" cy="5632163"/>
            <a:chOff x="107503" y="1295400"/>
            <a:chExt cx="9576837" cy="5632163"/>
          </a:xfrm>
        </p:grpSpPr>
        <p:pic>
          <p:nvPicPr>
            <p:cNvPr id="9" name="Picture 8"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3" y="1295400"/>
              <a:ext cx="9576837" cy="5632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319"/>
            <a:stretch/>
          </p:blipFill>
          <p:spPr>
            <a:xfrm>
              <a:off x="3977641" y="2026919"/>
              <a:ext cx="2142864" cy="3639248"/>
            </a:xfrm>
            <a:prstGeom prst="rect">
              <a:avLst/>
            </a:prstGeom>
          </p:spPr>
        </p:pic>
      </p:grpSp>
      <p:sp>
        <p:nvSpPr>
          <p:cNvPr id="8" name="Up Arrow 7"/>
          <p:cNvSpPr/>
          <p:nvPr/>
        </p:nvSpPr>
        <p:spPr>
          <a:xfrm rot="2728248">
            <a:off x="2865728" y="3203963"/>
            <a:ext cx="768085" cy="139573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4909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 y="57150"/>
            <a:ext cx="89154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t>Resources</a:t>
            </a:r>
            <a:r>
              <a:rPr lang="en-US" altLang="en-US" sz="2000" dirty="0"/>
              <a:t>  www.geneticseducation.ca</a:t>
            </a:r>
          </a:p>
          <a:p>
            <a:pPr eaLnBrk="1" hangingPunct="1">
              <a:spcBef>
                <a:spcPts val="1200"/>
              </a:spcBef>
              <a:buFontTx/>
              <a:buNone/>
            </a:pPr>
            <a:r>
              <a:rPr lang="en-US" altLang="en-US" sz="2000" dirty="0"/>
              <a:t>Educational resources </a:t>
            </a:r>
            <a:r>
              <a:rPr lang="en-US" altLang="en-US" sz="2000" dirty="0">
                <a:solidFill>
                  <a:srgbClr val="FF0000"/>
                </a:solidFill>
              </a:rPr>
              <a:t>&gt;</a:t>
            </a:r>
            <a:r>
              <a:rPr lang="en-US" altLang="en-US" sz="2000" dirty="0"/>
              <a:t> GEC-KO </a:t>
            </a:r>
            <a:r>
              <a:rPr lang="en-US" altLang="en-US" sz="2000" i="1" dirty="0"/>
              <a:t>on the run </a:t>
            </a:r>
            <a:r>
              <a:rPr lang="en-US" altLang="en-US" sz="2000" dirty="0">
                <a:solidFill>
                  <a:srgbClr val="FF0000"/>
                </a:solidFill>
              </a:rPr>
              <a:t>&gt;</a:t>
            </a:r>
            <a:r>
              <a:rPr lang="en-US" altLang="en-US" sz="2000" dirty="0"/>
              <a:t> </a:t>
            </a:r>
          </a:p>
          <a:p>
            <a:pPr eaLnBrk="1" hangingPunct="1">
              <a:spcBef>
                <a:spcPts val="1200"/>
              </a:spcBef>
              <a:buFontTx/>
              <a:buNone/>
            </a:pPr>
            <a:r>
              <a:rPr lang="en-US" altLang="en-US" sz="2000" dirty="0"/>
              <a:t>Point of care tools </a:t>
            </a:r>
            <a:r>
              <a:rPr lang="en-US" altLang="en-US" sz="2000" dirty="0">
                <a:solidFill>
                  <a:srgbClr val="FF0000"/>
                </a:solidFill>
              </a:rPr>
              <a:t>&gt;</a:t>
            </a:r>
            <a:r>
              <a:rPr lang="en-US" altLang="en-US" sz="2000" dirty="0"/>
              <a:t> Cancer genomics</a:t>
            </a:r>
          </a:p>
          <a:p>
            <a:pPr eaLnBrk="1" hangingPunct="1">
              <a:spcBef>
                <a:spcPts val="1200"/>
              </a:spcBef>
              <a:buFontTx/>
              <a:buNone/>
            </a:pPr>
            <a:r>
              <a:rPr lang="en-US" altLang="en-US" sz="2000" dirty="0"/>
              <a:t>PowerPoint Seminars </a:t>
            </a:r>
            <a:r>
              <a:rPr lang="en-US" altLang="en-US" sz="2000" dirty="0">
                <a:solidFill>
                  <a:srgbClr val="FF0000"/>
                </a:solidFill>
              </a:rPr>
              <a:t>&gt;</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478" y="132520"/>
            <a:ext cx="18097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1006" y="2503822"/>
            <a:ext cx="3352800" cy="3105150"/>
          </a:xfrm>
          <a:prstGeom prst="rect">
            <a:avLst/>
          </a:prstGeom>
          <a:blipFill dpi="0" rotWithShape="1">
            <a:blip r:embed="rId3">
              <a:alphaModFix amt="77000"/>
            </a:blip>
            <a:srcRect/>
            <a:stretch>
              <a:fillRect l="-33574" r="-15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t="5939" r="5002" b="7635"/>
          <a:stretch>
            <a:fillRect/>
          </a:stretch>
        </p:blipFill>
        <p:spPr bwMode="auto">
          <a:xfrm>
            <a:off x="1447306" y="2949910"/>
            <a:ext cx="11874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p:cNvSpPr/>
          <p:nvPr/>
        </p:nvSpPr>
        <p:spPr>
          <a:xfrm rot="3116651">
            <a:off x="947784" y="3952961"/>
            <a:ext cx="214012" cy="1119756"/>
          </a:xfrm>
          <a:prstGeom prst="up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CA"/>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t="6432"/>
          <a:stretch>
            <a:fillRect/>
          </a:stretch>
        </p:blipFill>
        <p:spPr bwMode="auto">
          <a:xfrm>
            <a:off x="1439369" y="2884822"/>
            <a:ext cx="11890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Up Arrow 9"/>
          <p:cNvSpPr/>
          <p:nvPr/>
        </p:nvSpPr>
        <p:spPr>
          <a:xfrm rot="3116651">
            <a:off x="894616" y="4410161"/>
            <a:ext cx="214012" cy="1119756"/>
          </a:xfrm>
          <a:prstGeom prst="up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CA"/>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9487" y="2027253"/>
            <a:ext cx="2126774" cy="2283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325" y="1992524"/>
            <a:ext cx="2294299" cy="1995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701" y="4411372"/>
            <a:ext cx="3235098" cy="2185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69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F6F874-9056-41D4-AF31-2AA5CB2F41F5}"/>
              </a:ext>
            </a:extLst>
          </p:cNvPr>
          <p:cNvSpPr txBox="1">
            <a:spLocks noChangeArrowheads="1"/>
          </p:cNvSpPr>
          <p:nvPr/>
        </p:nvSpPr>
        <p:spPr bwMode="auto">
          <a:xfrm>
            <a:off x="114300" y="5715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t>Resources</a:t>
            </a:r>
            <a:r>
              <a:rPr lang="en-US" altLang="en-US" sz="2000" dirty="0"/>
              <a:t>  </a:t>
            </a:r>
            <a:r>
              <a:rPr lang="en-CA" sz="2000" dirty="0"/>
              <a:t>www.champlainbaseeconsult.com</a:t>
            </a:r>
          </a:p>
          <a:p>
            <a:pPr eaLnBrk="1" hangingPunct="1">
              <a:spcBef>
                <a:spcPct val="0"/>
              </a:spcBef>
              <a:buFontTx/>
              <a:buNone/>
            </a:pPr>
            <a:endParaRPr lang="en-CA" altLang="en-US" sz="2000" dirty="0"/>
          </a:p>
          <a:p>
            <a:pPr eaLnBrk="1" hangingPunct="1">
              <a:spcBef>
                <a:spcPct val="0"/>
              </a:spcBef>
              <a:buFontTx/>
              <a:buNone/>
            </a:pPr>
            <a:r>
              <a:rPr lang="en-CA" altLang="en-US" sz="2000" dirty="0" err="1"/>
              <a:t>eConsult</a:t>
            </a:r>
            <a:r>
              <a:rPr lang="en-CA" altLang="en-US" sz="2000" dirty="0"/>
              <a:t> </a:t>
            </a:r>
            <a:r>
              <a:rPr lang="en-CA" altLang="en-US" sz="2000" dirty="0">
                <a:solidFill>
                  <a:srgbClr val="FF0000"/>
                </a:solidFill>
              </a:rPr>
              <a:t>&gt;</a:t>
            </a:r>
            <a:r>
              <a:rPr lang="en-CA" altLang="en-US" sz="2000" dirty="0"/>
              <a:t> reach local genetic and other specialists with your clinical questions</a:t>
            </a:r>
            <a:endParaRPr lang="en-US" altLang="en-US" sz="2000" dirty="0"/>
          </a:p>
        </p:txBody>
      </p:sp>
      <p:pic>
        <p:nvPicPr>
          <p:cNvPr id="5" name="Picture 4">
            <a:extLst>
              <a:ext uri="{FF2B5EF4-FFF2-40B4-BE49-F238E27FC236}">
                <a16:creationId xmlns:a16="http://schemas.microsoft.com/office/drawing/2014/main" id="{0FFA9B45-2C6E-4A2A-9410-EFC34CC769E0}"/>
              </a:ext>
            </a:extLst>
          </p:cNvPr>
          <p:cNvPicPr>
            <a:picLocks noChangeAspect="1"/>
          </p:cNvPicPr>
          <p:nvPr/>
        </p:nvPicPr>
        <p:blipFill>
          <a:blip r:embed="rId2"/>
          <a:stretch>
            <a:fillRect/>
          </a:stretch>
        </p:blipFill>
        <p:spPr>
          <a:xfrm>
            <a:off x="915020" y="2183503"/>
            <a:ext cx="6810375" cy="1457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9196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280" y="1864425"/>
            <a:ext cx="6516006" cy="3472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a:spLocks noChangeArrowheads="1"/>
          </p:cNvSpPr>
          <p:nvPr/>
        </p:nvSpPr>
        <p:spPr bwMode="auto">
          <a:xfrm>
            <a:off x="152400" y="5715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t>Resources</a:t>
            </a:r>
            <a:r>
              <a:rPr lang="en-US" altLang="en-US" sz="2000" dirty="0"/>
              <a:t>  </a:t>
            </a:r>
            <a:r>
              <a:rPr lang="en-US" sz="2000" dirty="0"/>
              <a:t>www.jax.org</a:t>
            </a:r>
          </a:p>
          <a:p>
            <a:pPr eaLnBrk="1" hangingPunct="1">
              <a:spcBef>
                <a:spcPct val="0"/>
              </a:spcBef>
              <a:buFontTx/>
              <a:buNone/>
            </a:pPr>
            <a:endParaRPr lang="en-US" altLang="en-US" sz="2000" dirty="0"/>
          </a:p>
          <a:p>
            <a:pPr eaLnBrk="1" hangingPunct="1">
              <a:spcBef>
                <a:spcPct val="0"/>
              </a:spcBef>
              <a:buFontTx/>
              <a:buNone/>
            </a:pPr>
            <a:r>
              <a:rPr lang="en-US" altLang="en-US" sz="2000" dirty="0"/>
              <a:t>Education and Learning </a:t>
            </a:r>
            <a:r>
              <a:rPr lang="en-US" altLang="en-US" sz="2000" dirty="0">
                <a:solidFill>
                  <a:srgbClr val="FF0000"/>
                </a:solidFill>
              </a:rPr>
              <a:t>&gt;</a:t>
            </a:r>
            <a:r>
              <a:rPr lang="en-US" altLang="en-US" sz="2000" dirty="0"/>
              <a:t> Clinicians </a:t>
            </a:r>
            <a:r>
              <a:rPr lang="en-US" altLang="en-US" sz="2000" dirty="0">
                <a:solidFill>
                  <a:srgbClr val="FF0000"/>
                </a:solidFill>
              </a:rPr>
              <a:t>&gt;</a:t>
            </a:r>
            <a:r>
              <a:rPr lang="en-US" altLang="en-US" sz="2000" dirty="0"/>
              <a:t> Cancer Genetic Clinical Education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092" y="0"/>
            <a:ext cx="22383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725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1190496"/>
          </a:xfrm>
        </p:spPr>
        <p:txBody>
          <a:bodyPr>
            <a:normAutofit/>
          </a:bodyPr>
          <a:lstStyle/>
          <a:p>
            <a:r>
              <a:rPr lang="en-CA" sz="1600" dirty="0"/>
              <a:t>Cancer Care Ontario (CCO). </a:t>
            </a:r>
            <a:r>
              <a:rPr lang="en-CA" sz="1600" dirty="0">
                <a:hlinkClick r:id="rId3"/>
              </a:rPr>
              <a:t>https://www.cancercare.on.ca/</a:t>
            </a:r>
            <a:r>
              <a:rPr lang="en-CA" sz="1600" dirty="0"/>
              <a:t> </a:t>
            </a:r>
          </a:p>
          <a:p>
            <a:r>
              <a:rPr lang="en-CA" sz="1600" dirty="0" err="1"/>
              <a:t>ColonCancerCheck</a:t>
            </a:r>
            <a:r>
              <a:rPr lang="en-CA" sz="1600" dirty="0"/>
              <a:t>: (CCC) </a:t>
            </a:r>
            <a:r>
              <a:rPr lang="en-CA" sz="1600" dirty="0">
                <a:hlinkClick r:id="rId4"/>
              </a:rPr>
              <a:t>http://www.health.gov.on.ca/en/pro/programs/coloncancercheck/</a:t>
            </a:r>
            <a:endParaRPr lang="en-CA" sz="1600" dirty="0"/>
          </a:p>
          <a:p>
            <a:endParaRPr lang="en-CA" sz="1600" dirty="0"/>
          </a:p>
        </p:txBody>
      </p:sp>
      <p:sp>
        <p:nvSpPr>
          <p:cNvPr id="6" name="TextBox 5"/>
          <p:cNvSpPr txBox="1">
            <a:spLocks noChangeArrowheads="1"/>
          </p:cNvSpPr>
          <p:nvPr/>
        </p:nvSpPr>
        <p:spPr bwMode="auto">
          <a:xfrm>
            <a:off x="152400" y="57150"/>
            <a:ext cx="8915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t>Resources</a:t>
            </a:r>
            <a:r>
              <a:rPr lang="en-US" altLang="en-US" sz="2000" dirty="0"/>
              <a:t>  Provincial resources</a:t>
            </a:r>
          </a:p>
        </p:txBody>
      </p:sp>
      <p:sp>
        <p:nvSpPr>
          <p:cNvPr id="5" name="Rectangle 4"/>
          <p:cNvSpPr/>
          <p:nvPr/>
        </p:nvSpPr>
        <p:spPr>
          <a:xfrm>
            <a:off x="7505205" y="168301"/>
            <a:ext cx="1282536" cy="1193469"/>
          </a:xfrm>
          <a:prstGeom prst="rect">
            <a:avLst/>
          </a:prstGeom>
          <a:blipFill dpi="0" rotWithShape="1">
            <a:blip r:embed="rId5">
              <a:alphaModFix amt="59000"/>
              <a:duotone>
                <a:schemeClr val="accent4">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Tree>
    <p:extLst>
      <p:ext uri="{BB962C8B-B14F-4D97-AF65-F5344CB8AC3E}">
        <p14:creationId xmlns:p14="http://schemas.microsoft.com/office/powerpoint/2010/main" val="84461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356918" y="1600491"/>
          <a:ext cx="5701516" cy="348925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652120" y="3220234"/>
            <a:ext cx="1152128" cy="523220"/>
          </a:xfrm>
          <a:prstGeom prst="rect">
            <a:avLst/>
          </a:prstGeom>
          <a:noFill/>
        </p:spPr>
        <p:txBody>
          <a:bodyPr wrap="square" rtlCol="0">
            <a:spAutoFit/>
          </a:bodyPr>
          <a:lstStyle/>
          <a:p>
            <a:r>
              <a:rPr lang="en-CA" sz="2800" dirty="0"/>
              <a:t>80%</a:t>
            </a:r>
          </a:p>
        </p:txBody>
      </p:sp>
      <p:sp>
        <p:nvSpPr>
          <p:cNvPr id="60" name="TextBox 59"/>
          <p:cNvSpPr txBox="1"/>
          <p:nvPr/>
        </p:nvSpPr>
        <p:spPr>
          <a:xfrm>
            <a:off x="267771" y="1988840"/>
            <a:ext cx="2809718" cy="1477328"/>
          </a:xfrm>
          <a:prstGeom prst="rect">
            <a:avLst/>
          </a:prstGeom>
          <a:noFill/>
        </p:spPr>
        <p:txBody>
          <a:bodyPr wrap="square" rtlCol="0">
            <a:spAutoFit/>
          </a:bodyPr>
          <a:lstStyle/>
          <a:p>
            <a:pPr marL="285750" indent="-285750">
              <a:buFont typeface="Wingdings" panose="05000000000000000000" pitchFamily="2" charset="2"/>
              <a:buChar char="ü"/>
            </a:pPr>
            <a:r>
              <a:rPr lang="en-CA" dirty="0"/>
              <a:t>Later onset</a:t>
            </a:r>
          </a:p>
          <a:p>
            <a:pPr marL="285750" indent="-285750">
              <a:buFont typeface="Wingdings" panose="05000000000000000000" pitchFamily="2" charset="2"/>
              <a:buChar char="ü"/>
            </a:pPr>
            <a:r>
              <a:rPr lang="en-CA" dirty="0"/>
              <a:t>No obvious pattern of inheritance</a:t>
            </a:r>
          </a:p>
          <a:p>
            <a:pPr marL="285750" indent="-285750">
              <a:buFont typeface="Wingdings" panose="05000000000000000000" pitchFamily="2" charset="2"/>
              <a:buChar char="ü"/>
            </a:pPr>
            <a:r>
              <a:rPr lang="en-CA" dirty="0"/>
              <a:t>No obvious cluster of cancer types</a:t>
            </a:r>
          </a:p>
        </p:txBody>
      </p:sp>
      <p:grpSp>
        <p:nvGrpSpPr>
          <p:cNvPr id="61" name="Group 60"/>
          <p:cNvGrpSpPr/>
          <p:nvPr/>
        </p:nvGrpSpPr>
        <p:grpSpPr>
          <a:xfrm>
            <a:off x="323528" y="4197906"/>
            <a:ext cx="4176464" cy="2183422"/>
            <a:chOff x="827584" y="1916832"/>
            <a:chExt cx="4176464" cy="2183422"/>
          </a:xfrm>
        </p:grpSpPr>
        <p:grpSp>
          <p:nvGrpSpPr>
            <p:cNvPr id="62" name="Group 61"/>
            <p:cNvGrpSpPr/>
            <p:nvPr/>
          </p:nvGrpSpPr>
          <p:grpSpPr>
            <a:xfrm>
              <a:off x="827584" y="1916832"/>
              <a:ext cx="3897956" cy="2183422"/>
              <a:chOff x="827584" y="1916832"/>
              <a:chExt cx="3897956" cy="2183422"/>
            </a:xfrm>
          </p:grpSpPr>
          <p:sp>
            <p:nvSpPr>
              <p:cNvPr id="64" name="Rectangle 63"/>
              <p:cNvSpPr/>
              <p:nvPr/>
            </p:nvSpPr>
            <p:spPr bwMode="auto">
              <a:xfrm>
                <a:off x="3298662" y="2128125"/>
                <a:ext cx="241668" cy="190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65" name="Oval 64"/>
              <p:cNvSpPr/>
              <p:nvPr/>
            </p:nvSpPr>
            <p:spPr bwMode="auto">
              <a:xfrm>
                <a:off x="2822272" y="3020007"/>
                <a:ext cx="241668" cy="1909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66" name="Straight Connector 65"/>
              <p:cNvCxnSpPr/>
              <p:nvPr/>
            </p:nvCxnSpPr>
            <p:spPr bwMode="auto">
              <a:xfrm>
                <a:off x="2943106" y="2904099"/>
                <a:ext cx="166159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flipH="1">
                <a:off x="3665164" y="2246258"/>
                <a:ext cx="2679" cy="66008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71" idx="0"/>
              </p:cNvCxnSpPr>
              <p:nvPr/>
            </p:nvCxnSpPr>
            <p:spPr bwMode="auto">
              <a:xfrm flipH="1">
                <a:off x="3648460" y="3219681"/>
                <a:ext cx="1879" cy="6832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bwMode="auto">
              <a:xfrm>
                <a:off x="2822272" y="3909267"/>
                <a:ext cx="241668" cy="190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70" name="Straight Connector 69"/>
              <p:cNvCxnSpPr/>
              <p:nvPr/>
            </p:nvCxnSpPr>
            <p:spPr bwMode="auto">
              <a:xfrm>
                <a:off x="1043958" y="1933372"/>
                <a:ext cx="2354794" cy="376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bwMode="auto">
              <a:xfrm>
                <a:off x="3527626" y="3902922"/>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72" name="Straight Connector 71"/>
              <p:cNvCxnSpPr>
                <a:stCxn id="65" idx="4"/>
                <a:endCxn id="69" idx="0"/>
              </p:cNvCxnSpPr>
              <p:nvPr/>
            </p:nvCxnSpPr>
            <p:spPr bwMode="auto">
              <a:xfrm>
                <a:off x="2943106" y="3210993"/>
                <a:ext cx="0" cy="6982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bwMode="auto">
              <a:xfrm flipH="1">
                <a:off x="4584248" y="3137477"/>
                <a:ext cx="4811" cy="2143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64" idx="3"/>
                <a:endCxn id="75" idx="2"/>
              </p:cNvCxnSpPr>
              <p:nvPr/>
            </p:nvCxnSpPr>
            <p:spPr bwMode="auto">
              <a:xfrm>
                <a:off x="3540329" y="2223618"/>
                <a:ext cx="25502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bwMode="auto">
              <a:xfrm>
                <a:off x="3795359" y="2128125"/>
                <a:ext cx="241668" cy="190987"/>
              </a:xfrm>
              <a:prstGeom prst="ellipse">
                <a:avLst/>
              </a:prstGeom>
              <a:pattFill prst="smGrid">
                <a:fgClr>
                  <a:schemeClr val="dk1"/>
                </a:fgClr>
                <a:bgClr>
                  <a:schemeClr val="bg1"/>
                </a:bgClr>
              </a:patt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76" name="Straight Connector 75"/>
              <p:cNvCxnSpPr/>
              <p:nvPr/>
            </p:nvCxnSpPr>
            <p:spPr bwMode="auto">
              <a:xfrm>
                <a:off x="2947827" y="2906339"/>
                <a:ext cx="0" cy="1131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bwMode="auto">
              <a:xfrm>
                <a:off x="923124" y="2124357"/>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78" name="Oval 77"/>
              <p:cNvSpPr/>
              <p:nvPr/>
            </p:nvSpPr>
            <p:spPr bwMode="auto">
              <a:xfrm>
                <a:off x="4483872" y="3020007"/>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79" name="Oval 78"/>
              <p:cNvSpPr/>
              <p:nvPr/>
            </p:nvSpPr>
            <p:spPr bwMode="auto">
              <a:xfrm>
                <a:off x="3525851" y="3020007"/>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80" name="Straight Connector 79"/>
              <p:cNvCxnSpPr/>
              <p:nvPr/>
            </p:nvCxnSpPr>
            <p:spPr bwMode="auto">
              <a:xfrm>
                <a:off x="4604705" y="2914562"/>
                <a:ext cx="0" cy="10212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646685" y="2906339"/>
                <a:ext cx="3654" cy="1187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714206" y="2146998"/>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p:cNvCxnSpPr/>
              <p:nvPr/>
            </p:nvCxnSpPr>
            <p:spPr>
              <a:xfrm flipV="1">
                <a:off x="3398752" y="3031637"/>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p:cNvCxnSpPr/>
              <p:nvPr/>
            </p:nvCxnSpPr>
            <p:spPr bwMode="auto">
              <a:xfrm flipV="1">
                <a:off x="4483872" y="3351788"/>
                <a:ext cx="241668" cy="1230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bwMode="auto">
              <a:xfrm>
                <a:off x="2510571" y="2124358"/>
                <a:ext cx="241668" cy="190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lumMod val="85000"/>
                        <a:lumOff val="15000"/>
                      </a:schemeClr>
                    </a:solidFill>
                  </a:rPr>
                  <a:t>2</a:t>
                </a:r>
              </a:p>
            </p:txBody>
          </p:sp>
          <p:cxnSp>
            <p:nvCxnSpPr>
              <p:cNvPr id="86" name="Straight Connector 85"/>
              <p:cNvCxnSpPr/>
              <p:nvPr/>
            </p:nvCxnSpPr>
            <p:spPr>
              <a:xfrm flipV="1">
                <a:off x="3203122" y="2131891"/>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p:cNvCxnSpPr/>
              <p:nvPr/>
            </p:nvCxnSpPr>
            <p:spPr>
              <a:xfrm flipV="1">
                <a:off x="827584" y="2169638"/>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p:cNvCxnSpPr/>
              <p:nvPr/>
            </p:nvCxnSpPr>
            <p:spPr bwMode="auto">
              <a:xfrm>
                <a:off x="1043957" y="1937138"/>
                <a:ext cx="15161" cy="2325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a:off x="2618054" y="1933372"/>
                <a:ext cx="0" cy="1947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bwMode="auto">
              <a:xfrm>
                <a:off x="3398752" y="1937138"/>
                <a:ext cx="0" cy="1947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bwMode="auto">
              <a:xfrm>
                <a:off x="1498489" y="2104051"/>
                <a:ext cx="241668" cy="1909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92" name="Straight Connector 91"/>
              <p:cNvCxnSpPr/>
              <p:nvPr/>
            </p:nvCxnSpPr>
            <p:spPr>
              <a:xfrm flipV="1">
                <a:off x="1402949" y="2149332"/>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93" name="Straight Connector 92"/>
              <p:cNvCxnSpPr/>
              <p:nvPr/>
            </p:nvCxnSpPr>
            <p:spPr bwMode="auto">
              <a:xfrm>
                <a:off x="1619322" y="1916832"/>
                <a:ext cx="15161" cy="2325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1331640" y="2369890"/>
                <a:ext cx="927266" cy="461665"/>
              </a:xfrm>
              <a:prstGeom prst="rect">
                <a:avLst/>
              </a:prstGeom>
              <a:noFill/>
            </p:spPr>
            <p:txBody>
              <a:bodyPr wrap="square" rtlCol="0">
                <a:spAutoFit/>
              </a:bodyPr>
              <a:lstStyle/>
              <a:p>
                <a:r>
                  <a:rPr lang="en-US" sz="1200" dirty="0"/>
                  <a:t>Breast CA age 80</a:t>
                </a:r>
              </a:p>
            </p:txBody>
          </p:sp>
          <p:sp>
            <p:nvSpPr>
              <p:cNvPr id="95" name="Oval 94"/>
              <p:cNvSpPr/>
              <p:nvPr/>
            </p:nvSpPr>
            <p:spPr bwMode="auto">
              <a:xfrm>
                <a:off x="1998086" y="2126691"/>
                <a:ext cx="241668" cy="1909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96" name="Straight Connector 95"/>
              <p:cNvCxnSpPr/>
              <p:nvPr/>
            </p:nvCxnSpPr>
            <p:spPr bwMode="auto">
              <a:xfrm>
                <a:off x="2108567" y="1916832"/>
                <a:ext cx="15161" cy="2325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2411061" y="2132856"/>
                <a:ext cx="432747" cy="145706"/>
              </a:xfrm>
              <a:prstGeom prst="line">
                <a:avLst/>
              </a:prstGeom>
            </p:spPr>
            <p:style>
              <a:lnRef idx="2">
                <a:schemeClr val="dk1"/>
              </a:lnRef>
              <a:fillRef idx="0">
                <a:schemeClr val="dk1"/>
              </a:fillRef>
              <a:effectRef idx="1">
                <a:schemeClr val="dk1"/>
              </a:effectRef>
              <a:fontRef idx="minor">
                <a:schemeClr val="tx1"/>
              </a:fontRef>
            </p:style>
          </p:cxnSp>
        </p:grpSp>
        <p:sp>
          <p:nvSpPr>
            <p:cNvPr id="63" name="TextBox 62"/>
            <p:cNvSpPr txBox="1"/>
            <p:nvPr/>
          </p:nvSpPr>
          <p:spPr>
            <a:xfrm>
              <a:off x="4076782" y="2276872"/>
              <a:ext cx="927266" cy="461665"/>
            </a:xfrm>
            <a:prstGeom prst="rect">
              <a:avLst/>
            </a:prstGeom>
            <a:noFill/>
          </p:spPr>
          <p:txBody>
            <a:bodyPr wrap="square" rtlCol="0">
              <a:spAutoFit/>
            </a:bodyPr>
            <a:lstStyle/>
            <a:p>
              <a:r>
                <a:rPr lang="en-US" sz="1200" dirty="0"/>
                <a:t>Colon CA age 75</a:t>
              </a:r>
            </a:p>
          </p:txBody>
        </p:sp>
      </p:grpSp>
      <p:sp>
        <p:nvSpPr>
          <p:cNvPr id="45" name="Title 1">
            <a:extLst>
              <a:ext uri="{FF2B5EF4-FFF2-40B4-BE49-F238E27FC236}">
                <a16:creationId xmlns:a16="http://schemas.microsoft.com/office/drawing/2014/main" id="{DA1169CF-17C1-4707-9A6A-CD3ADDAEEF18}"/>
              </a:ext>
            </a:extLst>
          </p:cNvPr>
          <p:cNvSpPr>
            <a:spLocks noGrp="1"/>
          </p:cNvSpPr>
          <p:nvPr>
            <p:ph type="title"/>
          </p:nvPr>
        </p:nvSpPr>
        <p:spPr>
          <a:xfrm>
            <a:off x="0" y="326179"/>
            <a:ext cx="9144000" cy="1152128"/>
          </a:xfrm>
          <a:solidFill>
            <a:schemeClr val="bg1">
              <a:lumMod val="95000"/>
              <a:alpha val="51000"/>
            </a:schemeClr>
          </a:solidFill>
        </p:spPr>
        <p:txBody>
          <a:bodyPr>
            <a:normAutofit fontScale="90000"/>
          </a:bodyPr>
          <a:lstStyle/>
          <a:p>
            <a:r>
              <a:rPr lang="en-CA" sz="2800" dirty="0"/>
              <a:t>While all cancer is genetic (</a:t>
            </a:r>
            <a:r>
              <a:rPr lang="en-CA" sz="2800" i="1" dirty="0"/>
              <a:t>caused by an accumulation of genetic mutations</a:t>
            </a:r>
            <a:r>
              <a:rPr lang="en-CA" sz="2800" dirty="0"/>
              <a:t>), only 5-10% of breast cancer is hereditary, where an individual is born with an inherited predisposition</a:t>
            </a:r>
          </a:p>
        </p:txBody>
      </p:sp>
      <p:sp>
        <p:nvSpPr>
          <p:cNvPr id="2" name="Rectangle 1">
            <a:extLst>
              <a:ext uri="{FF2B5EF4-FFF2-40B4-BE49-F238E27FC236}">
                <a16:creationId xmlns:a16="http://schemas.microsoft.com/office/drawing/2014/main" id="{EB1731EC-9764-43E7-BC5E-AFDF682EA443}"/>
              </a:ext>
            </a:extLst>
          </p:cNvPr>
          <p:cNvSpPr/>
          <p:nvPr/>
        </p:nvSpPr>
        <p:spPr>
          <a:xfrm>
            <a:off x="-1" y="1600491"/>
            <a:ext cx="9144001" cy="49313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513039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2400" y="40027"/>
            <a:ext cx="8915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t>Resources</a:t>
            </a:r>
            <a:r>
              <a:rPr lang="en-US" altLang="en-US" sz="2000" dirty="0"/>
              <a:t>  Guidelines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136" y="353966"/>
            <a:ext cx="2656794" cy="55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609600" y="1234183"/>
            <a:ext cx="8229600" cy="11904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Canadian Task Force on Preventative Health Care </a:t>
            </a:r>
            <a:r>
              <a:rPr lang="en-US" sz="1600" dirty="0">
                <a:hlinkClick r:id="rId4"/>
              </a:rPr>
              <a:t>https://canadiantaskforce.ca/</a:t>
            </a:r>
            <a:endParaRPr lang="en-US" sz="1600" dirty="0"/>
          </a:p>
          <a:p>
            <a:r>
              <a:rPr lang="en-CA" sz="1600" dirty="0"/>
              <a:t>NCCN Clinical Practice Guidelines in Oncology (NCCN Guidelines®) </a:t>
            </a:r>
            <a:r>
              <a:rPr lang="en-CA" sz="1600" dirty="0">
                <a:hlinkClick r:id="rId5" action="ppaction://hlinkfile"/>
              </a:rPr>
              <a:t>www.nccn.org</a:t>
            </a:r>
            <a:endParaRPr lang="en-CA" sz="1600" dirty="0"/>
          </a:p>
          <a:p>
            <a:endParaRPr lang="en-CA" sz="1600" dirty="0"/>
          </a:p>
        </p:txBody>
      </p:sp>
    </p:spTree>
    <p:extLst>
      <p:ext uri="{BB962C8B-B14F-4D97-AF65-F5344CB8AC3E}">
        <p14:creationId xmlns:p14="http://schemas.microsoft.com/office/powerpoint/2010/main" val="3200697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CA" sz="1600" dirty="0"/>
              <a:t>Ontario Family History Assessment Tool: Gilpin CA, Carson N, Hunter AG. A preliminary validation of a family history assessment form to select women at risk for breast or ovarian cancer for referral to a genetics center. </a:t>
            </a:r>
            <a:r>
              <a:rPr lang="en-CA" sz="1600" dirty="0" err="1"/>
              <a:t>Clin</a:t>
            </a:r>
            <a:r>
              <a:rPr lang="en-CA" sz="1600" dirty="0"/>
              <a:t> Genet. 2000;58(4):299–308. [</a:t>
            </a:r>
            <a:r>
              <a:rPr lang="en-CA" sz="1600" dirty="0">
                <a:hlinkClick r:id="rId3"/>
              </a:rPr>
              <a:t>PubMed</a:t>
            </a:r>
            <a:r>
              <a:rPr lang="en-CA" sz="1600" dirty="0"/>
              <a:t>] </a:t>
            </a:r>
          </a:p>
          <a:p>
            <a:r>
              <a:rPr lang="en-CA" sz="1600" dirty="0"/>
              <a:t>Referral Screening Tool: </a:t>
            </a:r>
            <a:r>
              <a:rPr lang="en-CA" sz="1600" dirty="0" err="1"/>
              <a:t>Bellcross</a:t>
            </a:r>
            <a:r>
              <a:rPr lang="en-CA" sz="1600" dirty="0"/>
              <a:t> CA, Lemke AA, Pape LS, et al. Evaluation of a breast/ovarian cancer genetics referral screening tool in a mammography population. Genet Med. 2009;11(11):783–9.</a:t>
            </a:r>
          </a:p>
          <a:p>
            <a:r>
              <a:rPr lang="en-CA" sz="1600" dirty="0"/>
              <a:t>Family History Screening – 7: Ashton-</a:t>
            </a:r>
            <a:r>
              <a:rPr lang="en-CA" sz="1600" dirty="0" err="1"/>
              <a:t>Prolla</a:t>
            </a:r>
            <a:r>
              <a:rPr lang="en-CA" sz="1600" dirty="0"/>
              <a:t> P, </a:t>
            </a:r>
            <a:r>
              <a:rPr lang="en-CA" sz="1600" dirty="0" err="1"/>
              <a:t>Giacomazzi</a:t>
            </a:r>
            <a:r>
              <a:rPr lang="en-CA" sz="1600" dirty="0"/>
              <a:t> J, Schmidt AV, et al. Development and validation of a simple questionnaire for the identification of hereditary breast cancer in primary care. BMC Cancer. 2009;9:283. [</a:t>
            </a:r>
            <a:r>
              <a:rPr lang="en-CA" sz="1600" dirty="0">
                <a:hlinkClick r:id="rId4"/>
              </a:rPr>
              <a:t>PubMed</a:t>
            </a:r>
            <a:r>
              <a:rPr lang="en-CA" sz="1600" dirty="0"/>
              <a:t>] </a:t>
            </a:r>
          </a:p>
          <a:p>
            <a:r>
              <a:rPr lang="en-US" sz="1600" dirty="0"/>
              <a:t>The PREMM</a:t>
            </a:r>
            <a:r>
              <a:rPr lang="en-US" sz="1600" baseline="-25000" dirty="0"/>
              <a:t>5</a:t>
            </a:r>
            <a:r>
              <a:rPr lang="en-US" sz="1600" dirty="0"/>
              <a:t> model is a clinical prediction algorithm that estimates the cumulative probability of an individual carrying a germline mutation in the </a:t>
            </a:r>
            <a:r>
              <a:rPr lang="en-US" sz="1600" i="1" dirty="0"/>
              <a:t>MLH1, MSH2, MSH6, PMS2,</a:t>
            </a:r>
            <a:r>
              <a:rPr lang="en-US" sz="1600" dirty="0"/>
              <a:t> or </a:t>
            </a:r>
            <a:r>
              <a:rPr lang="en-US" sz="1600" i="1" dirty="0"/>
              <a:t>EPCAM</a:t>
            </a:r>
            <a:r>
              <a:rPr lang="en-US" sz="1600" dirty="0"/>
              <a:t> genes. Mutations in these genes cause Lynch syndrome.</a:t>
            </a:r>
          </a:p>
          <a:p>
            <a:r>
              <a:rPr lang="en-CA" sz="1600" dirty="0"/>
              <a:t>Cleveland Clinic </a:t>
            </a:r>
            <a:r>
              <a:rPr lang="en-CA" sz="1600" i="1" dirty="0"/>
              <a:t>PTEN </a:t>
            </a:r>
            <a:r>
              <a:rPr lang="en-CA" sz="1600" dirty="0"/>
              <a:t>Risk Calculator </a:t>
            </a:r>
            <a:r>
              <a:rPr lang="en-US" sz="1600" dirty="0">
                <a:hlinkClick r:id="rId5"/>
              </a:rPr>
              <a:t>https://www.lerner.ccf.org/gmi/ccscore/</a:t>
            </a:r>
            <a:endParaRPr lang="en-CA" sz="1600" dirty="0"/>
          </a:p>
          <a:p>
            <a:pPr marL="0" indent="0">
              <a:buNone/>
            </a:pPr>
            <a:endParaRPr lang="en-CA" sz="1600" dirty="0"/>
          </a:p>
          <a:p>
            <a:endParaRPr lang="en-CA" sz="1600" dirty="0"/>
          </a:p>
        </p:txBody>
      </p:sp>
      <p:sp>
        <p:nvSpPr>
          <p:cNvPr id="6" name="TextBox 5"/>
          <p:cNvSpPr txBox="1">
            <a:spLocks noChangeArrowheads="1"/>
          </p:cNvSpPr>
          <p:nvPr/>
        </p:nvSpPr>
        <p:spPr bwMode="auto">
          <a:xfrm>
            <a:off x="152400" y="57150"/>
            <a:ext cx="8915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t>Resources</a:t>
            </a:r>
            <a:r>
              <a:rPr lang="en-US" altLang="en-US" sz="2000" dirty="0"/>
              <a:t>  Risk assessment tools</a:t>
            </a:r>
          </a:p>
        </p:txBody>
      </p:sp>
      <p:pic>
        <p:nvPicPr>
          <p:cNvPr id="7170" name="Picture 2" descr="C:\Users\morrison\AppData\Local\Microsoft\Windows\Temporary Internet Files\Content.IE5\CDPMC9V7\image-150nw-140722003[1].jpg"/>
          <p:cNvPicPr>
            <a:picLocks noChangeAspect="1" noChangeArrowheads="1"/>
          </p:cNvPicPr>
          <p:nvPr/>
        </p:nvPicPr>
        <p:blipFill rotWithShape="1">
          <a:blip r:embed="rId6">
            <a:extLst>
              <a:ext uri="{28A0092B-C50C-407E-A947-70E740481C1C}">
                <a14:useLocalDpi xmlns:a14="http://schemas.microsoft.com/office/drawing/2010/main" val="0"/>
              </a:ext>
            </a:extLst>
          </a:blip>
          <a:srcRect r="19928"/>
          <a:stretch/>
        </p:blipFill>
        <p:spPr bwMode="auto">
          <a:xfrm>
            <a:off x="7493903" y="95974"/>
            <a:ext cx="1192897" cy="133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97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356918" y="1600491"/>
          <a:ext cx="5701516" cy="348925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209886" y="2060848"/>
            <a:ext cx="1728192" cy="523220"/>
          </a:xfrm>
          <a:prstGeom prst="rect">
            <a:avLst/>
          </a:prstGeom>
          <a:noFill/>
        </p:spPr>
        <p:txBody>
          <a:bodyPr wrap="square" rtlCol="0">
            <a:spAutoFit/>
          </a:bodyPr>
          <a:lstStyle/>
          <a:p>
            <a:r>
              <a:rPr lang="en-CA" sz="2800" dirty="0"/>
              <a:t>10-15%</a:t>
            </a:r>
          </a:p>
        </p:txBody>
      </p:sp>
      <p:sp>
        <p:nvSpPr>
          <p:cNvPr id="100" name="TextBox 99"/>
          <p:cNvSpPr txBox="1"/>
          <p:nvPr/>
        </p:nvSpPr>
        <p:spPr>
          <a:xfrm>
            <a:off x="178105" y="2178730"/>
            <a:ext cx="3347745" cy="1754326"/>
          </a:xfrm>
          <a:prstGeom prst="rect">
            <a:avLst/>
          </a:prstGeom>
          <a:noFill/>
        </p:spPr>
        <p:txBody>
          <a:bodyPr wrap="square" rtlCol="0">
            <a:spAutoFit/>
          </a:bodyPr>
          <a:lstStyle/>
          <a:p>
            <a:pPr marL="285750" indent="-285750">
              <a:buFont typeface="Wingdings" panose="05000000000000000000" pitchFamily="2" charset="2"/>
              <a:buChar char="ü"/>
            </a:pPr>
            <a:r>
              <a:rPr lang="en-CA" dirty="0"/>
              <a:t>Earlier age of onset</a:t>
            </a:r>
          </a:p>
          <a:p>
            <a:pPr marL="285750" indent="-285750">
              <a:buFont typeface="Wingdings" panose="05000000000000000000" pitchFamily="2" charset="2"/>
              <a:buChar char="ü"/>
            </a:pPr>
            <a:r>
              <a:rPr lang="en-CA" dirty="0"/>
              <a:t>Cancer occurring more frequently than statistically expected</a:t>
            </a:r>
          </a:p>
          <a:p>
            <a:pPr marL="285750" indent="-285750">
              <a:buFont typeface="Wingdings" panose="05000000000000000000" pitchFamily="2" charset="2"/>
              <a:buChar char="ü"/>
            </a:pPr>
            <a:r>
              <a:rPr lang="en-CA" dirty="0"/>
              <a:t>Shared genetics (moderate risk genes) and environment</a:t>
            </a:r>
          </a:p>
        </p:txBody>
      </p:sp>
      <p:grpSp>
        <p:nvGrpSpPr>
          <p:cNvPr id="101" name="Group 100"/>
          <p:cNvGrpSpPr/>
          <p:nvPr/>
        </p:nvGrpSpPr>
        <p:grpSpPr>
          <a:xfrm>
            <a:off x="539552" y="4413930"/>
            <a:ext cx="4960272" cy="2183422"/>
            <a:chOff x="539552" y="1916832"/>
            <a:chExt cx="4960272" cy="2183422"/>
          </a:xfrm>
        </p:grpSpPr>
        <p:sp>
          <p:nvSpPr>
            <p:cNvPr id="102" name="Rectangle 101"/>
            <p:cNvSpPr/>
            <p:nvPr/>
          </p:nvSpPr>
          <p:spPr bwMode="auto">
            <a:xfrm>
              <a:off x="3298662" y="2128125"/>
              <a:ext cx="241668" cy="190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103" name="Oval 102"/>
            <p:cNvSpPr/>
            <p:nvPr/>
          </p:nvSpPr>
          <p:spPr bwMode="auto">
            <a:xfrm>
              <a:off x="2822272" y="3020007"/>
              <a:ext cx="241668" cy="1909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04" name="Straight Connector 103"/>
            <p:cNvCxnSpPr/>
            <p:nvPr/>
          </p:nvCxnSpPr>
          <p:spPr bwMode="auto">
            <a:xfrm>
              <a:off x="2943106" y="2904099"/>
              <a:ext cx="166159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auto">
            <a:xfrm flipH="1">
              <a:off x="3665164" y="2246258"/>
              <a:ext cx="2679" cy="66008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109" idx="0"/>
            </p:cNvCxnSpPr>
            <p:nvPr/>
          </p:nvCxnSpPr>
          <p:spPr bwMode="auto">
            <a:xfrm flipH="1">
              <a:off x="3648460" y="3219681"/>
              <a:ext cx="1879" cy="6832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bwMode="auto">
            <a:xfrm>
              <a:off x="2822272" y="3909267"/>
              <a:ext cx="241668" cy="190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08" name="Straight Connector 107"/>
            <p:cNvCxnSpPr/>
            <p:nvPr/>
          </p:nvCxnSpPr>
          <p:spPr bwMode="auto">
            <a:xfrm>
              <a:off x="1043958" y="1933372"/>
              <a:ext cx="2354794" cy="376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bwMode="auto">
            <a:xfrm>
              <a:off x="3527626" y="3902922"/>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10" name="Straight Connector 109"/>
            <p:cNvCxnSpPr>
              <a:stCxn id="103" idx="4"/>
              <a:endCxn id="107" idx="0"/>
            </p:cNvCxnSpPr>
            <p:nvPr/>
          </p:nvCxnSpPr>
          <p:spPr bwMode="auto">
            <a:xfrm>
              <a:off x="2943106" y="3210993"/>
              <a:ext cx="0" cy="6982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auto">
            <a:xfrm flipH="1">
              <a:off x="4584248" y="3137477"/>
              <a:ext cx="4811" cy="2143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2" idx="3"/>
              <a:endCxn id="113" idx="2"/>
            </p:cNvCxnSpPr>
            <p:nvPr/>
          </p:nvCxnSpPr>
          <p:spPr bwMode="auto">
            <a:xfrm>
              <a:off x="3540329" y="2223618"/>
              <a:ext cx="25502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bwMode="auto">
            <a:xfrm>
              <a:off x="3795359" y="2128125"/>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14" name="Straight Connector 113"/>
            <p:cNvCxnSpPr/>
            <p:nvPr/>
          </p:nvCxnSpPr>
          <p:spPr bwMode="auto">
            <a:xfrm>
              <a:off x="2947827" y="2906339"/>
              <a:ext cx="0" cy="1131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Oval 114"/>
            <p:cNvSpPr/>
            <p:nvPr/>
          </p:nvSpPr>
          <p:spPr bwMode="auto">
            <a:xfrm>
              <a:off x="923124" y="2124357"/>
              <a:ext cx="241668" cy="1909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116" name="Oval 115"/>
            <p:cNvSpPr/>
            <p:nvPr/>
          </p:nvSpPr>
          <p:spPr bwMode="auto">
            <a:xfrm>
              <a:off x="4483872" y="3020007"/>
              <a:ext cx="241668" cy="1909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117" name="Oval 116"/>
            <p:cNvSpPr/>
            <p:nvPr/>
          </p:nvSpPr>
          <p:spPr bwMode="auto">
            <a:xfrm>
              <a:off x="3525851" y="3020007"/>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18" name="Straight Connector 117"/>
            <p:cNvCxnSpPr/>
            <p:nvPr/>
          </p:nvCxnSpPr>
          <p:spPr bwMode="auto">
            <a:xfrm>
              <a:off x="4604705" y="2914562"/>
              <a:ext cx="0" cy="10212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auto">
            <a:xfrm>
              <a:off x="3646685" y="2906339"/>
              <a:ext cx="3654" cy="1187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3714206" y="2146998"/>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flipV="1">
              <a:off x="3398752" y="3031637"/>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bwMode="auto">
            <a:xfrm flipV="1">
              <a:off x="4483872" y="3351788"/>
              <a:ext cx="241668" cy="1230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07641" y="3070987"/>
              <a:ext cx="892183" cy="461665"/>
            </a:xfrm>
            <a:prstGeom prst="rect">
              <a:avLst/>
            </a:prstGeom>
            <a:noFill/>
          </p:spPr>
          <p:txBody>
            <a:bodyPr wrap="square" rtlCol="0">
              <a:spAutoFit/>
            </a:bodyPr>
            <a:lstStyle/>
            <a:p>
              <a:r>
                <a:rPr lang="en-US" sz="1200" dirty="0"/>
                <a:t>Breast CA age 55</a:t>
              </a:r>
            </a:p>
          </p:txBody>
        </p:sp>
        <p:sp>
          <p:nvSpPr>
            <p:cNvPr id="124" name="Rectangle 123"/>
            <p:cNvSpPr/>
            <p:nvPr/>
          </p:nvSpPr>
          <p:spPr bwMode="auto">
            <a:xfrm>
              <a:off x="2510571" y="2124358"/>
              <a:ext cx="241668" cy="190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lumMod val="85000"/>
                      <a:lumOff val="15000"/>
                    </a:schemeClr>
                  </a:solidFill>
                </a:rPr>
                <a:t>2</a:t>
              </a:r>
            </a:p>
          </p:txBody>
        </p:sp>
        <p:cxnSp>
          <p:nvCxnSpPr>
            <p:cNvPr id="125" name="Straight Connector 124"/>
            <p:cNvCxnSpPr/>
            <p:nvPr/>
          </p:nvCxnSpPr>
          <p:spPr>
            <a:xfrm flipV="1">
              <a:off x="3203122" y="2131891"/>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126" name="Straight Connector 125"/>
            <p:cNvCxnSpPr/>
            <p:nvPr/>
          </p:nvCxnSpPr>
          <p:spPr>
            <a:xfrm flipV="1">
              <a:off x="827584" y="2169638"/>
              <a:ext cx="432747" cy="145706"/>
            </a:xfrm>
            <a:prstGeom prst="line">
              <a:avLst/>
            </a:prstGeom>
          </p:spPr>
          <p:style>
            <a:lnRef idx="2">
              <a:schemeClr val="dk1"/>
            </a:lnRef>
            <a:fillRef idx="0">
              <a:schemeClr val="dk1"/>
            </a:fillRef>
            <a:effectRef idx="1">
              <a:schemeClr val="dk1"/>
            </a:effectRef>
            <a:fontRef idx="minor">
              <a:schemeClr val="tx1"/>
            </a:fontRef>
          </p:style>
        </p:cxnSp>
        <p:sp>
          <p:nvSpPr>
            <p:cNvPr id="127" name="TextBox 126"/>
            <p:cNvSpPr txBox="1"/>
            <p:nvPr/>
          </p:nvSpPr>
          <p:spPr>
            <a:xfrm>
              <a:off x="539552" y="2367866"/>
              <a:ext cx="927266" cy="461665"/>
            </a:xfrm>
            <a:prstGeom prst="rect">
              <a:avLst/>
            </a:prstGeom>
            <a:noFill/>
          </p:spPr>
          <p:txBody>
            <a:bodyPr wrap="square" rtlCol="0">
              <a:spAutoFit/>
            </a:bodyPr>
            <a:lstStyle/>
            <a:p>
              <a:r>
                <a:rPr lang="en-US" sz="1200" dirty="0"/>
                <a:t>Breast CA age 65</a:t>
              </a:r>
            </a:p>
          </p:txBody>
        </p:sp>
        <p:cxnSp>
          <p:nvCxnSpPr>
            <p:cNvPr id="128" name="Straight Connector 127"/>
            <p:cNvCxnSpPr/>
            <p:nvPr/>
          </p:nvCxnSpPr>
          <p:spPr bwMode="auto">
            <a:xfrm>
              <a:off x="1043957" y="1937138"/>
              <a:ext cx="15161" cy="2325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auto">
            <a:xfrm>
              <a:off x="2618054" y="1933372"/>
              <a:ext cx="0" cy="1947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auto">
            <a:xfrm>
              <a:off x="3398752" y="1937138"/>
              <a:ext cx="0" cy="1947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Oval 130"/>
            <p:cNvSpPr/>
            <p:nvPr/>
          </p:nvSpPr>
          <p:spPr bwMode="auto">
            <a:xfrm>
              <a:off x="1498489" y="2104051"/>
              <a:ext cx="241668" cy="1909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32" name="Straight Connector 131"/>
            <p:cNvCxnSpPr/>
            <p:nvPr/>
          </p:nvCxnSpPr>
          <p:spPr>
            <a:xfrm flipV="1">
              <a:off x="1402949" y="2149332"/>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133" name="Straight Connector 132"/>
            <p:cNvCxnSpPr/>
            <p:nvPr/>
          </p:nvCxnSpPr>
          <p:spPr bwMode="auto">
            <a:xfrm>
              <a:off x="1619322" y="1916832"/>
              <a:ext cx="15161" cy="2325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1331640" y="2369890"/>
              <a:ext cx="927266" cy="461665"/>
            </a:xfrm>
            <a:prstGeom prst="rect">
              <a:avLst/>
            </a:prstGeom>
            <a:noFill/>
          </p:spPr>
          <p:txBody>
            <a:bodyPr wrap="square" rtlCol="0">
              <a:spAutoFit/>
            </a:bodyPr>
            <a:lstStyle/>
            <a:p>
              <a:r>
                <a:rPr lang="en-US" sz="1200" dirty="0"/>
                <a:t>Breast CA age 80</a:t>
              </a:r>
            </a:p>
          </p:txBody>
        </p:sp>
        <p:sp>
          <p:nvSpPr>
            <p:cNvPr id="135" name="Oval 134"/>
            <p:cNvSpPr/>
            <p:nvPr/>
          </p:nvSpPr>
          <p:spPr bwMode="auto">
            <a:xfrm>
              <a:off x="1998086" y="2126691"/>
              <a:ext cx="241668" cy="1909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36" name="Straight Connector 135"/>
            <p:cNvCxnSpPr/>
            <p:nvPr/>
          </p:nvCxnSpPr>
          <p:spPr bwMode="auto">
            <a:xfrm>
              <a:off x="2108567" y="1916832"/>
              <a:ext cx="15161" cy="2325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2411061" y="2132856"/>
              <a:ext cx="432747" cy="145706"/>
            </a:xfrm>
            <a:prstGeom prst="line">
              <a:avLst/>
            </a:prstGeom>
          </p:spPr>
          <p:style>
            <a:lnRef idx="2">
              <a:schemeClr val="dk1"/>
            </a:lnRef>
            <a:fillRef idx="0">
              <a:schemeClr val="dk1"/>
            </a:fillRef>
            <a:effectRef idx="1">
              <a:schemeClr val="dk1"/>
            </a:effectRef>
            <a:fontRef idx="minor">
              <a:schemeClr val="tx1"/>
            </a:fontRef>
          </p:style>
        </p:cxnSp>
      </p:grpSp>
      <p:sp>
        <p:nvSpPr>
          <p:cNvPr id="45" name="Title 1">
            <a:extLst>
              <a:ext uri="{FF2B5EF4-FFF2-40B4-BE49-F238E27FC236}">
                <a16:creationId xmlns:a16="http://schemas.microsoft.com/office/drawing/2014/main" id="{69FAA5E7-4F37-4D71-A093-89A618E893C0}"/>
              </a:ext>
            </a:extLst>
          </p:cNvPr>
          <p:cNvSpPr>
            <a:spLocks noGrp="1"/>
          </p:cNvSpPr>
          <p:nvPr>
            <p:ph type="title"/>
          </p:nvPr>
        </p:nvSpPr>
        <p:spPr>
          <a:xfrm>
            <a:off x="0" y="326179"/>
            <a:ext cx="9144000" cy="1152128"/>
          </a:xfrm>
          <a:solidFill>
            <a:schemeClr val="bg1">
              <a:lumMod val="95000"/>
              <a:alpha val="51000"/>
            </a:schemeClr>
          </a:solidFill>
        </p:spPr>
        <p:txBody>
          <a:bodyPr>
            <a:normAutofit fontScale="90000"/>
          </a:bodyPr>
          <a:lstStyle/>
          <a:p>
            <a:r>
              <a:rPr lang="en-CA" sz="2800" dirty="0"/>
              <a:t>While all cancer is genetic (</a:t>
            </a:r>
            <a:r>
              <a:rPr lang="en-CA" sz="2800" i="1" dirty="0"/>
              <a:t>caused by an accumulation of genetic mutations</a:t>
            </a:r>
            <a:r>
              <a:rPr lang="en-CA" sz="2800" dirty="0"/>
              <a:t>), only 5-10% of breast cancer is hereditary, where an individual is born with an inherited predisposition</a:t>
            </a:r>
          </a:p>
        </p:txBody>
      </p:sp>
    </p:spTree>
    <p:extLst>
      <p:ext uri="{BB962C8B-B14F-4D97-AF65-F5344CB8AC3E}">
        <p14:creationId xmlns:p14="http://schemas.microsoft.com/office/powerpoint/2010/main" val="325996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nodeType="withEffect">
                                  <p:stCondLst>
                                    <p:cond delay="25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356918" y="1600491"/>
          <a:ext cx="5701516" cy="348925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788024" y="1772816"/>
            <a:ext cx="1728192" cy="523220"/>
          </a:xfrm>
          <a:prstGeom prst="rect">
            <a:avLst/>
          </a:prstGeom>
          <a:noFill/>
        </p:spPr>
        <p:txBody>
          <a:bodyPr wrap="square" rtlCol="0">
            <a:spAutoFit/>
          </a:bodyPr>
          <a:lstStyle/>
          <a:p>
            <a:r>
              <a:rPr lang="en-CA" sz="2800" dirty="0"/>
              <a:t>5-10%</a:t>
            </a:r>
          </a:p>
        </p:txBody>
      </p:sp>
      <p:sp>
        <p:nvSpPr>
          <p:cNvPr id="102" name="Rectangle 101"/>
          <p:cNvSpPr/>
          <p:nvPr/>
        </p:nvSpPr>
        <p:spPr bwMode="auto">
          <a:xfrm>
            <a:off x="1794774" y="3939072"/>
            <a:ext cx="241668" cy="190987"/>
          </a:xfrm>
          <a:prstGeom prst="rect">
            <a:avLst/>
          </a:prstGeom>
          <a:pattFill prst="pct7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103" name="Oval 102"/>
          <p:cNvSpPr/>
          <p:nvPr/>
        </p:nvSpPr>
        <p:spPr bwMode="auto">
          <a:xfrm>
            <a:off x="1318384" y="4830954"/>
            <a:ext cx="241668" cy="1909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04" name="Straight Connector 103"/>
          <p:cNvCxnSpPr/>
          <p:nvPr/>
        </p:nvCxnSpPr>
        <p:spPr bwMode="auto">
          <a:xfrm>
            <a:off x="1439218" y="4715046"/>
            <a:ext cx="166159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auto">
          <a:xfrm flipH="1">
            <a:off x="2161276" y="4057205"/>
            <a:ext cx="2679" cy="6600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111" idx="0"/>
          </p:cNvCxnSpPr>
          <p:nvPr/>
        </p:nvCxnSpPr>
        <p:spPr bwMode="auto">
          <a:xfrm flipH="1">
            <a:off x="2144572" y="5030628"/>
            <a:ext cx="1879" cy="6832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bwMode="auto">
          <a:xfrm>
            <a:off x="1318384" y="5720214"/>
            <a:ext cx="241668" cy="190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08" name="Straight Connector 107"/>
          <p:cNvCxnSpPr/>
          <p:nvPr/>
        </p:nvCxnSpPr>
        <p:spPr bwMode="auto">
          <a:xfrm>
            <a:off x="491129" y="3748085"/>
            <a:ext cx="140373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al 110"/>
          <p:cNvSpPr/>
          <p:nvPr/>
        </p:nvSpPr>
        <p:spPr bwMode="auto">
          <a:xfrm>
            <a:off x="2023738" y="5713869"/>
            <a:ext cx="241668" cy="190987"/>
          </a:xfrm>
          <a:prstGeom prst="ellipse">
            <a:avLst/>
          </a:prstGeom>
          <a:pattFill prst="lt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12" name="Straight Connector 111"/>
          <p:cNvCxnSpPr>
            <a:stCxn id="103" idx="4"/>
            <a:endCxn id="107" idx="0"/>
          </p:cNvCxnSpPr>
          <p:nvPr/>
        </p:nvCxnSpPr>
        <p:spPr bwMode="auto">
          <a:xfrm>
            <a:off x="1439218" y="5021940"/>
            <a:ext cx="0" cy="6982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bwMode="auto">
          <a:xfrm flipH="1">
            <a:off x="3080360" y="4948423"/>
            <a:ext cx="4811" cy="2143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02" idx="3"/>
            <a:endCxn id="116" idx="2"/>
          </p:cNvCxnSpPr>
          <p:nvPr/>
        </p:nvCxnSpPr>
        <p:spPr bwMode="auto">
          <a:xfrm>
            <a:off x="2036441" y="4034565"/>
            <a:ext cx="25502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Oval 115"/>
          <p:cNvSpPr/>
          <p:nvPr/>
        </p:nvSpPr>
        <p:spPr bwMode="auto">
          <a:xfrm>
            <a:off x="2291471" y="3939072"/>
            <a:ext cx="241668" cy="190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17" name="Straight Connector 116"/>
          <p:cNvCxnSpPr/>
          <p:nvPr/>
        </p:nvCxnSpPr>
        <p:spPr bwMode="auto">
          <a:xfrm>
            <a:off x="1443939" y="4717286"/>
            <a:ext cx="0" cy="1131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bwMode="auto">
          <a:xfrm>
            <a:off x="370295" y="3935304"/>
            <a:ext cx="241668" cy="1909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124" name="TextBox 123"/>
          <p:cNvSpPr txBox="1"/>
          <p:nvPr/>
        </p:nvSpPr>
        <p:spPr>
          <a:xfrm>
            <a:off x="2167649" y="4875880"/>
            <a:ext cx="925474" cy="830997"/>
          </a:xfrm>
          <a:prstGeom prst="rect">
            <a:avLst/>
          </a:prstGeom>
          <a:noFill/>
        </p:spPr>
        <p:txBody>
          <a:bodyPr wrap="square" rtlCol="0">
            <a:spAutoFit/>
          </a:bodyPr>
          <a:lstStyle/>
          <a:p>
            <a:r>
              <a:rPr lang="en-US" sz="1200" dirty="0"/>
              <a:t>Breast CA age 33</a:t>
            </a:r>
          </a:p>
          <a:p>
            <a:r>
              <a:rPr lang="en-US" sz="1200" dirty="0"/>
              <a:t>Ovarian CA d.40y</a:t>
            </a:r>
          </a:p>
        </p:txBody>
      </p:sp>
      <p:sp>
        <p:nvSpPr>
          <p:cNvPr id="119" name="Oval 118"/>
          <p:cNvSpPr/>
          <p:nvPr/>
        </p:nvSpPr>
        <p:spPr bwMode="auto">
          <a:xfrm>
            <a:off x="2979984" y="4830954"/>
            <a:ext cx="241668" cy="1909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sp>
        <p:nvSpPr>
          <p:cNvPr id="120" name="Oval 119"/>
          <p:cNvSpPr/>
          <p:nvPr/>
        </p:nvSpPr>
        <p:spPr bwMode="auto">
          <a:xfrm>
            <a:off x="2021963" y="4830954"/>
            <a:ext cx="241668" cy="190987"/>
          </a:xfrm>
          <a:prstGeom prst="ellipse">
            <a:avLst/>
          </a:prstGeom>
          <a:pattFill prst="lgCheck">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lumMod val="85000"/>
                  <a:lumOff val="15000"/>
                </a:schemeClr>
              </a:solidFill>
            </a:endParaRPr>
          </a:p>
        </p:txBody>
      </p:sp>
      <p:cxnSp>
        <p:nvCxnSpPr>
          <p:cNvPr id="121" name="Straight Connector 120"/>
          <p:cNvCxnSpPr/>
          <p:nvPr/>
        </p:nvCxnSpPr>
        <p:spPr bwMode="auto">
          <a:xfrm>
            <a:off x="3100817" y="4725509"/>
            <a:ext cx="0" cy="10212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a:off x="2142797" y="4717286"/>
            <a:ext cx="3654" cy="1187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10318" y="3957945"/>
            <a:ext cx="432747" cy="145706"/>
          </a:xfrm>
          <a:prstGeom prst="line">
            <a:avLst/>
          </a:prstGeom>
        </p:spPr>
        <p:style>
          <a:lnRef idx="2">
            <a:schemeClr val="dk1"/>
          </a:lnRef>
          <a:fillRef idx="0">
            <a:schemeClr val="dk1"/>
          </a:fillRef>
          <a:effectRef idx="1">
            <a:schemeClr val="dk1"/>
          </a:effectRef>
          <a:fontRef idx="minor">
            <a:schemeClr val="tx1"/>
          </a:fontRef>
        </p:style>
      </p:cxnSp>
      <p:cxnSp>
        <p:nvCxnSpPr>
          <p:cNvPr id="125" name="Straight Connector 124"/>
          <p:cNvCxnSpPr/>
          <p:nvPr/>
        </p:nvCxnSpPr>
        <p:spPr>
          <a:xfrm flipV="1">
            <a:off x="1894864" y="4855462"/>
            <a:ext cx="432747" cy="145706"/>
          </a:xfrm>
          <a:prstGeom prst="line">
            <a:avLst/>
          </a:prstGeom>
        </p:spPr>
        <p:style>
          <a:lnRef idx="2">
            <a:schemeClr val="dk1"/>
          </a:lnRef>
          <a:fillRef idx="0">
            <a:schemeClr val="dk1"/>
          </a:fillRef>
          <a:effectRef idx="1">
            <a:schemeClr val="dk1"/>
          </a:effectRef>
          <a:fontRef idx="minor">
            <a:schemeClr val="tx1"/>
          </a:fontRef>
        </p:style>
      </p:cxnSp>
      <p:sp>
        <p:nvSpPr>
          <p:cNvPr id="126" name="TextBox 125"/>
          <p:cNvSpPr txBox="1"/>
          <p:nvPr/>
        </p:nvSpPr>
        <p:spPr>
          <a:xfrm>
            <a:off x="2095641" y="5919663"/>
            <a:ext cx="766678" cy="461665"/>
          </a:xfrm>
          <a:prstGeom prst="rect">
            <a:avLst/>
          </a:prstGeom>
          <a:noFill/>
        </p:spPr>
        <p:txBody>
          <a:bodyPr wrap="square" rtlCol="0">
            <a:spAutoFit/>
          </a:bodyPr>
          <a:lstStyle/>
          <a:p>
            <a:r>
              <a:rPr lang="en-US" sz="1200" dirty="0"/>
              <a:t>Ovarian CA 43y</a:t>
            </a:r>
          </a:p>
        </p:txBody>
      </p:sp>
      <p:cxnSp>
        <p:nvCxnSpPr>
          <p:cNvPr id="127" name="Straight Connector 126"/>
          <p:cNvCxnSpPr/>
          <p:nvPr/>
        </p:nvCxnSpPr>
        <p:spPr bwMode="auto">
          <a:xfrm flipV="1">
            <a:off x="2979984" y="5162735"/>
            <a:ext cx="241668" cy="1230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3103753" y="4881934"/>
            <a:ext cx="892183" cy="461665"/>
          </a:xfrm>
          <a:prstGeom prst="rect">
            <a:avLst/>
          </a:prstGeom>
          <a:noFill/>
        </p:spPr>
        <p:txBody>
          <a:bodyPr wrap="square" rtlCol="0">
            <a:spAutoFit/>
          </a:bodyPr>
          <a:lstStyle/>
          <a:p>
            <a:r>
              <a:rPr lang="en-US" sz="1200" dirty="0"/>
              <a:t>Breast CA age 40</a:t>
            </a:r>
          </a:p>
        </p:txBody>
      </p:sp>
      <p:sp>
        <p:nvSpPr>
          <p:cNvPr id="129" name="Rectangle 128"/>
          <p:cNvSpPr/>
          <p:nvPr/>
        </p:nvSpPr>
        <p:spPr bwMode="auto">
          <a:xfrm>
            <a:off x="1006683" y="3935305"/>
            <a:ext cx="241668" cy="190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lumMod val="85000"/>
                    <a:lumOff val="15000"/>
                  </a:schemeClr>
                </a:solidFill>
              </a:rPr>
              <a:t>2</a:t>
            </a:r>
          </a:p>
        </p:txBody>
      </p:sp>
      <p:cxnSp>
        <p:nvCxnSpPr>
          <p:cNvPr id="130" name="Straight Connector 129"/>
          <p:cNvCxnSpPr/>
          <p:nvPr/>
        </p:nvCxnSpPr>
        <p:spPr>
          <a:xfrm flipV="1">
            <a:off x="1699234" y="3942838"/>
            <a:ext cx="432747" cy="145706"/>
          </a:xfrm>
          <a:prstGeom prst="line">
            <a:avLst/>
          </a:prstGeom>
        </p:spPr>
        <p:style>
          <a:lnRef idx="2">
            <a:schemeClr val="dk1"/>
          </a:lnRef>
          <a:fillRef idx="0">
            <a:schemeClr val="dk1"/>
          </a:fillRef>
          <a:effectRef idx="1">
            <a:schemeClr val="dk1"/>
          </a:effectRef>
          <a:fontRef idx="minor">
            <a:schemeClr val="tx1"/>
          </a:fontRef>
        </p:style>
      </p:cxnSp>
      <p:sp>
        <p:nvSpPr>
          <p:cNvPr id="131" name="TextBox 130"/>
          <p:cNvSpPr txBox="1"/>
          <p:nvPr/>
        </p:nvSpPr>
        <p:spPr>
          <a:xfrm>
            <a:off x="1443939" y="4162496"/>
            <a:ext cx="854478" cy="461665"/>
          </a:xfrm>
          <a:prstGeom prst="rect">
            <a:avLst/>
          </a:prstGeom>
          <a:noFill/>
        </p:spPr>
        <p:txBody>
          <a:bodyPr wrap="square" rtlCol="0">
            <a:spAutoFit/>
          </a:bodyPr>
          <a:lstStyle/>
          <a:p>
            <a:r>
              <a:rPr lang="en-US" sz="1200" dirty="0"/>
              <a:t>Prostate CA d.50y</a:t>
            </a:r>
          </a:p>
        </p:txBody>
      </p:sp>
      <p:cxnSp>
        <p:nvCxnSpPr>
          <p:cNvPr id="132" name="Straight Connector 131"/>
          <p:cNvCxnSpPr/>
          <p:nvPr/>
        </p:nvCxnSpPr>
        <p:spPr>
          <a:xfrm flipV="1">
            <a:off x="274755" y="3980585"/>
            <a:ext cx="432747" cy="145706"/>
          </a:xfrm>
          <a:prstGeom prst="line">
            <a:avLst/>
          </a:prstGeom>
        </p:spPr>
        <p:style>
          <a:lnRef idx="2">
            <a:schemeClr val="dk1"/>
          </a:lnRef>
          <a:fillRef idx="0">
            <a:schemeClr val="dk1"/>
          </a:fillRef>
          <a:effectRef idx="1">
            <a:schemeClr val="dk1"/>
          </a:effectRef>
          <a:fontRef idx="minor">
            <a:schemeClr val="tx1"/>
          </a:fontRef>
        </p:style>
      </p:cxnSp>
      <p:sp>
        <p:nvSpPr>
          <p:cNvPr id="133" name="TextBox 132"/>
          <p:cNvSpPr txBox="1"/>
          <p:nvPr/>
        </p:nvSpPr>
        <p:spPr>
          <a:xfrm>
            <a:off x="79417" y="4178813"/>
            <a:ext cx="927266" cy="461665"/>
          </a:xfrm>
          <a:prstGeom prst="rect">
            <a:avLst/>
          </a:prstGeom>
          <a:noFill/>
        </p:spPr>
        <p:txBody>
          <a:bodyPr wrap="square" rtlCol="0">
            <a:spAutoFit/>
          </a:bodyPr>
          <a:lstStyle/>
          <a:p>
            <a:r>
              <a:rPr lang="en-US" sz="1200" dirty="0"/>
              <a:t>Breast CA age 49</a:t>
            </a:r>
          </a:p>
        </p:txBody>
      </p:sp>
      <p:cxnSp>
        <p:nvCxnSpPr>
          <p:cNvPr id="134" name="Straight Connector 133"/>
          <p:cNvCxnSpPr/>
          <p:nvPr/>
        </p:nvCxnSpPr>
        <p:spPr bwMode="auto">
          <a:xfrm>
            <a:off x="491128" y="3748085"/>
            <a:ext cx="15161" cy="23250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auto">
          <a:xfrm>
            <a:off x="1114166" y="3744319"/>
            <a:ext cx="0" cy="1947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auto">
          <a:xfrm>
            <a:off x="1894864" y="3748085"/>
            <a:ext cx="0" cy="1947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1044" y="6381328"/>
            <a:ext cx="8441396" cy="369332"/>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ü"/>
            </a:pPr>
            <a:r>
              <a:rPr lang="en-CA" dirty="0"/>
              <a:t>Example of a hereditary breast and ovarian cancer syndrome family, </a:t>
            </a:r>
            <a:r>
              <a:rPr lang="en-CA" i="1" dirty="0"/>
              <a:t>BRCA1 </a:t>
            </a:r>
            <a:r>
              <a:rPr lang="en-CA" dirty="0"/>
              <a:t>or </a:t>
            </a:r>
            <a:r>
              <a:rPr lang="en-CA" i="1" dirty="0"/>
              <a:t>BRCA2</a:t>
            </a:r>
          </a:p>
        </p:txBody>
      </p:sp>
      <p:sp>
        <p:nvSpPr>
          <p:cNvPr id="3" name="Rectangle 2"/>
          <p:cNvSpPr/>
          <p:nvPr/>
        </p:nvSpPr>
        <p:spPr>
          <a:xfrm>
            <a:off x="131210" y="1746682"/>
            <a:ext cx="3864726" cy="2031325"/>
          </a:xfrm>
          <a:prstGeom prst="rect">
            <a:avLst/>
          </a:prstGeom>
        </p:spPr>
        <p:txBody>
          <a:bodyPr wrap="square">
            <a:spAutoFit/>
          </a:bodyPr>
          <a:lstStyle/>
          <a:p>
            <a:pPr marL="285750" indent="-285750">
              <a:buFont typeface="Wingdings" panose="05000000000000000000" pitchFamily="2" charset="2"/>
              <a:buChar char="ü"/>
            </a:pPr>
            <a:r>
              <a:rPr lang="en-CA" altLang="en-US" dirty="0"/>
              <a:t>Inherited single gene mutations associated with high lifetime cancer risk</a:t>
            </a:r>
          </a:p>
          <a:p>
            <a:pPr marL="285750" indent="-285750">
              <a:buFont typeface="Wingdings" panose="05000000000000000000" pitchFamily="2" charset="2"/>
              <a:buChar char="ü"/>
            </a:pPr>
            <a:r>
              <a:rPr lang="en-CA" dirty="0"/>
              <a:t>Younger age of onset</a:t>
            </a:r>
          </a:p>
          <a:p>
            <a:pPr marL="285750" indent="-285750">
              <a:buFont typeface="Wingdings" panose="05000000000000000000" pitchFamily="2" charset="2"/>
              <a:buChar char="ü"/>
            </a:pPr>
            <a:r>
              <a:rPr lang="en-CA" dirty="0"/>
              <a:t>Clustering of related cancers</a:t>
            </a:r>
          </a:p>
          <a:p>
            <a:pPr marL="285750" indent="-285750">
              <a:buFont typeface="Wingdings" panose="05000000000000000000" pitchFamily="2" charset="2"/>
              <a:buChar char="ü"/>
            </a:pPr>
            <a:r>
              <a:rPr lang="en-CA" dirty="0"/>
              <a:t>Autosomal dominant inheritance pattern (</a:t>
            </a:r>
            <a:r>
              <a:rPr lang="en-CA" i="1" dirty="0"/>
              <a:t>usually</a:t>
            </a:r>
            <a:r>
              <a:rPr lang="en-CA" dirty="0"/>
              <a:t>)</a:t>
            </a:r>
          </a:p>
        </p:txBody>
      </p:sp>
      <p:sp>
        <p:nvSpPr>
          <p:cNvPr id="42" name="Title 1">
            <a:extLst>
              <a:ext uri="{FF2B5EF4-FFF2-40B4-BE49-F238E27FC236}">
                <a16:creationId xmlns:a16="http://schemas.microsoft.com/office/drawing/2014/main" id="{3C0437F9-CB05-4A9A-A9D4-FA60113A733B}"/>
              </a:ext>
            </a:extLst>
          </p:cNvPr>
          <p:cNvSpPr>
            <a:spLocks noGrp="1"/>
          </p:cNvSpPr>
          <p:nvPr>
            <p:ph type="title"/>
          </p:nvPr>
        </p:nvSpPr>
        <p:spPr>
          <a:xfrm>
            <a:off x="0" y="326179"/>
            <a:ext cx="9144000" cy="1152128"/>
          </a:xfrm>
          <a:solidFill>
            <a:schemeClr val="bg1">
              <a:lumMod val="95000"/>
              <a:alpha val="51000"/>
            </a:schemeClr>
          </a:solidFill>
        </p:spPr>
        <p:txBody>
          <a:bodyPr>
            <a:normAutofit fontScale="90000"/>
          </a:bodyPr>
          <a:lstStyle/>
          <a:p>
            <a:r>
              <a:rPr lang="en-CA" sz="2800" dirty="0"/>
              <a:t>While all cancer is genetic (</a:t>
            </a:r>
            <a:r>
              <a:rPr lang="en-CA" sz="2800" i="1" dirty="0"/>
              <a:t>caused by an accumulation of genetic mutations</a:t>
            </a:r>
            <a:r>
              <a:rPr lang="en-CA" sz="2800" dirty="0"/>
              <a:t>), only 5-10% of breast cancer is hereditary, where an individual is born with an inherited predisposition</a:t>
            </a:r>
          </a:p>
        </p:txBody>
      </p:sp>
    </p:spTree>
    <p:extLst>
      <p:ext uri="{BB962C8B-B14F-4D97-AF65-F5344CB8AC3E}">
        <p14:creationId xmlns:p14="http://schemas.microsoft.com/office/powerpoint/2010/main" val="30867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872CA2-6156-4C61-B749-081048532A20}"/>
              </a:ext>
            </a:extLst>
          </p:cNvPr>
          <p:cNvSpPr/>
          <p:nvPr/>
        </p:nvSpPr>
        <p:spPr>
          <a:xfrm>
            <a:off x="0" y="0"/>
            <a:ext cx="9144000" cy="6858000"/>
          </a:xfrm>
          <a:prstGeom prst="rect">
            <a:avLst/>
          </a:prstGeom>
          <a:blipFill>
            <a:blip r:embed="rId2">
              <a:alphaModFix amt="28000"/>
            </a:blip>
            <a:stretch>
              <a:fillRect t="1" b="-38793"/>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TextBox 6"/>
          <p:cNvSpPr txBox="1"/>
          <p:nvPr/>
        </p:nvSpPr>
        <p:spPr>
          <a:xfrm>
            <a:off x="36104" y="6475011"/>
            <a:ext cx="5472000" cy="338554"/>
          </a:xfrm>
          <a:prstGeom prst="rect">
            <a:avLst/>
          </a:prstGeom>
          <a:solidFill>
            <a:schemeClr val="tx1">
              <a:lumMod val="95000"/>
              <a:lumOff val="5000"/>
              <a:alpha val="43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CA" sz="1600" dirty="0"/>
              <a:t>Geneticseducation.ca &gt; Point of Care Tools &gt; Cancer genomics</a:t>
            </a:r>
          </a:p>
        </p:txBody>
      </p:sp>
      <p:sp>
        <p:nvSpPr>
          <p:cNvPr id="8" name="TextBox 7"/>
          <p:cNvSpPr txBox="1"/>
          <p:nvPr/>
        </p:nvSpPr>
        <p:spPr>
          <a:xfrm>
            <a:off x="242844" y="1023119"/>
            <a:ext cx="8658312" cy="523220"/>
          </a:xfrm>
          <a:prstGeom prst="rect">
            <a:avLst/>
          </a:prstGeom>
          <a:solidFill>
            <a:schemeClr val="bg1">
              <a:lumMod val="85000"/>
              <a:alpha val="79000"/>
            </a:schemeClr>
          </a:solidFill>
        </p:spPr>
        <p:txBody>
          <a:bodyPr wrap="square" rtlCol="0" anchor="t">
            <a:spAutoFit/>
          </a:bodyPr>
          <a:lstStyle/>
          <a:p>
            <a:pPr marL="180975"/>
            <a:r>
              <a:rPr lang="en-CA" sz="2800" dirty="0">
                <a:latin typeface="Abadi Extra Light" panose="020B0204020104020204" pitchFamily="34" charset="0"/>
              </a:rPr>
              <a:t>Take a family history, ideally asking about three generations </a:t>
            </a:r>
          </a:p>
        </p:txBody>
      </p:sp>
      <p:sp>
        <p:nvSpPr>
          <p:cNvPr id="9" name="Title 1">
            <a:extLst>
              <a:ext uri="{FF2B5EF4-FFF2-40B4-BE49-F238E27FC236}">
                <a16:creationId xmlns:a16="http://schemas.microsoft.com/office/drawing/2014/main" id="{BEB6F6DD-42ED-4A58-AB82-EA61457D61F6}"/>
              </a:ext>
            </a:extLst>
          </p:cNvPr>
          <p:cNvSpPr>
            <a:spLocks noGrp="1"/>
          </p:cNvSpPr>
          <p:nvPr>
            <p:ph type="title"/>
          </p:nvPr>
        </p:nvSpPr>
        <p:spPr>
          <a:xfrm>
            <a:off x="0" y="115201"/>
            <a:ext cx="9144000" cy="769441"/>
          </a:xfrm>
          <a:solidFill>
            <a:srgbClr val="00B050">
              <a:alpha val="50000"/>
            </a:srgbClr>
          </a:solidFill>
        </p:spPr>
        <p:txBody>
          <a:bodyPr wrap="square">
            <a:spAutoFit/>
          </a:bodyPr>
          <a:lstStyle/>
          <a:p>
            <a:r>
              <a:rPr lang="en-US" altLang="en-US" dirty="0">
                <a:latin typeface="Abadi Extra Light" panose="020B0204020104020204" pitchFamily="34" charset="0"/>
                <a:ea typeface="+mn-ea"/>
                <a:cs typeface="+mn-cs"/>
              </a:rPr>
              <a:t>Identifying hereditary cancer families</a:t>
            </a:r>
          </a:p>
        </p:txBody>
      </p:sp>
      <p:sp>
        <p:nvSpPr>
          <p:cNvPr id="11" name="TextBox 10">
            <a:extLst>
              <a:ext uri="{FF2B5EF4-FFF2-40B4-BE49-F238E27FC236}">
                <a16:creationId xmlns:a16="http://schemas.microsoft.com/office/drawing/2014/main" id="{A63DBAE0-BCFD-4150-BAB3-17CB0C4339CF}"/>
              </a:ext>
            </a:extLst>
          </p:cNvPr>
          <p:cNvSpPr txBox="1"/>
          <p:nvPr/>
        </p:nvSpPr>
        <p:spPr>
          <a:xfrm>
            <a:off x="25758" y="1736103"/>
            <a:ext cx="9107896" cy="523220"/>
          </a:xfrm>
          <a:prstGeom prst="rect">
            <a:avLst/>
          </a:prstGeom>
          <a:solidFill>
            <a:srgbClr val="00B050">
              <a:alpha val="50000"/>
            </a:srgbClr>
          </a:solidFill>
        </p:spPr>
        <p:txBody>
          <a:bodyPr wrap="square" rtlCol="0" anchor="t">
            <a:spAutoFit/>
          </a:bodyPr>
          <a:lstStyle/>
          <a:p>
            <a:pPr marL="720725"/>
            <a:r>
              <a:rPr lang="en-CA" sz="2800" dirty="0">
                <a:latin typeface="Abadi Extra Light" panose="020B0204020104020204" pitchFamily="34" charset="0"/>
              </a:rPr>
              <a:t>There are multiple family members with cancer</a:t>
            </a:r>
            <a:endParaRPr lang="en-CA" sz="4000" dirty="0">
              <a:latin typeface="Abadi Extra Light" panose="020B0204020104020204" pitchFamily="34" charset="0"/>
            </a:endParaRPr>
          </a:p>
        </p:txBody>
      </p:sp>
      <p:sp>
        <p:nvSpPr>
          <p:cNvPr id="12" name="TextBox 11">
            <a:extLst>
              <a:ext uri="{FF2B5EF4-FFF2-40B4-BE49-F238E27FC236}">
                <a16:creationId xmlns:a16="http://schemas.microsoft.com/office/drawing/2014/main" id="{FB6A6C0F-3C36-4634-8789-6B144C41416C}"/>
              </a:ext>
            </a:extLst>
          </p:cNvPr>
          <p:cNvSpPr txBox="1"/>
          <p:nvPr/>
        </p:nvSpPr>
        <p:spPr>
          <a:xfrm>
            <a:off x="25758" y="4818000"/>
            <a:ext cx="9107896" cy="523220"/>
          </a:xfrm>
          <a:prstGeom prst="rect">
            <a:avLst/>
          </a:prstGeom>
          <a:solidFill>
            <a:srgbClr val="00B050">
              <a:alpha val="50000"/>
            </a:srgbClr>
          </a:solidFill>
        </p:spPr>
        <p:txBody>
          <a:bodyPr wrap="square" rtlCol="0" anchor="t">
            <a:spAutoFit/>
          </a:bodyPr>
          <a:lstStyle>
            <a:defPPr>
              <a:defRPr lang="en-US"/>
            </a:defPPr>
            <a:lvl1pPr marL="180975"/>
          </a:lstStyle>
          <a:p>
            <a:r>
              <a:rPr lang="en-CA" sz="2800" dirty="0">
                <a:latin typeface="Abadi Extra Light" panose="020B0204020104020204" pitchFamily="34" charset="0"/>
              </a:rPr>
              <a:t>Cancers occur on the same side of family</a:t>
            </a:r>
          </a:p>
        </p:txBody>
      </p:sp>
      <p:sp>
        <p:nvSpPr>
          <p:cNvPr id="13" name="TextBox 12">
            <a:extLst>
              <a:ext uri="{FF2B5EF4-FFF2-40B4-BE49-F238E27FC236}">
                <a16:creationId xmlns:a16="http://schemas.microsoft.com/office/drawing/2014/main" id="{5B2C9E05-43C1-4888-8CDE-7B58631F59FF}"/>
              </a:ext>
            </a:extLst>
          </p:cNvPr>
          <p:cNvSpPr txBox="1"/>
          <p:nvPr/>
        </p:nvSpPr>
        <p:spPr>
          <a:xfrm>
            <a:off x="25758" y="3796391"/>
            <a:ext cx="9107896" cy="954107"/>
          </a:xfrm>
          <a:prstGeom prst="rect">
            <a:avLst/>
          </a:prstGeom>
          <a:solidFill>
            <a:srgbClr val="00B050">
              <a:alpha val="50000"/>
            </a:srgbClr>
          </a:solidFill>
        </p:spPr>
        <p:txBody>
          <a:bodyPr wrap="square" rtlCol="0" anchor="t">
            <a:spAutoFit/>
          </a:bodyPr>
          <a:lstStyle>
            <a:defPPr>
              <a:defRPr lang="en-US"/>
            </a:defPPr>
            <a:lvl1pPr marL="180975"/>
          </a:lstStyle>
          <a:p>
            <a:pPr marL="720725"/>
            <a:r>
              <a:rPr lang="en-CA" sz="2800" dirty="0">
                <a:latin typeface="Abadi Extra Light" panose="020B0204020104020204" pitchFamily="34" charset="0"/>
              </a:rPr>
              <a:t>At least one cancer diagnosis occurring at a younger than expected age</a:t>
            </a:r>
          </a:p>
        </p:txBody>
      </p:sp>
      <p:sp>
        <p:nvSpPr>
          <p:cNvPr id="14" name="TextBox 13">
            <a:extLst>
              <a:ext uri="{FF2B5EF4-FFF2-40B4-BE49-F238E27FC236}">
                <a16:creationId xmlns:a16="http://schemas.microsoft.com/office/drawing/2014/main" id="{FE282531-5788-4BF3-913A-149404D82F54}"/>
              </a:ext>
            </a:extLst>
          </p:cNvPr>
          <p:cNvSpPr txBox="1"/>
          <p:nvPr/>
        </p:nvSpPr>
        <p:spPr>
          <a:xfrm>
            <a:off x="25758" y="2347105"/>
            <a:ext cx="9107896" cy="1384995"/>
          </a:xfrm>
          <a:prstGeom prst="rect">
            <a:avLst/>
          </a:prstGeom>
          <a:solidFill>
            <a:srgbClr val="00B050">
              <a:alpha val="50000"/>
            </a:srgbClr>
          </a:solidFill>
        </p:spPr>
        <p:txBody>
          <a:bodyPr wrap="square" rtlCol="0" anchor="t">
            <a:spAutoFit/>
          </a:bodyPr>
          <a:lstStyle>
            <a:defPPr>
              <a:defRPr lang="en-US"/>
            </a:defPPr>
            <a:lvl1pPr marL="180975"/>
          </a:lstStyle>
          <a:p>
            <a:pPr marL="720725"/>
            <a:r>
              <a:rPr lang="en-CA" sz="2800" dirty="0">
                <a:latin typeface="Abadi Extra Light" panose="020B0204020104020204" pitchFamily="34" charset="0"/>
              </a:rPr>
              <a:t>Two or more generations are affected (demonstrating an autosomal dominant pattern – typical of most hereditary cancer syndromes)</a:t>
            </a:r>
          </a:p>
        </p:txBody>
      </p:sp>
      <p:sp>
        <p:nvSpPr>
          <p:cNvPr id="15" name="TextBox 14">
            <a:extLst>
              <a:ext uri="{FF2B5EF4-FFF2-40B4-BE49-F238E27FC236}">
                <a16:creationId xmlns:a16="http://schemas.microsoft.com/office/drawing/2014/main" id="{32A5707A-31CE-4135-B061-44B2E955EE49}"/>
              </a:ext>
            </a:extLst>
          </p:cNvPr>
          <p:cNvSpPr txBox="1"/>
          <p:nvPr/>
        </p:nvSpPr>
        <p:spPr>
          <a:xfrm>
            <a:off x="25758" y="5370706"/>
            <a:ext cx="9107896" cy="523220"/>
          </a:xfrm>
          <a:prstGeom prst="rect">
            <a:avLst/>
          </a:prstGeom>
          <a:solidFill>
            <a:srgbClr val="00B050">
              <a:alpha val="50000"/>
            </a:srgbClr>
          </a:solidFill>
        </p:spPr>
        <p:txBody>
          <a:bodyPr wrap="square" rtlCol="0" anchor="t">
            <a:spAutoFit/>
          </a:bodyPr>
          <a:lstStyle>
            <a:defPPr>
              <a:defRPr lang="en-US"/>
            </a:defPPr>
            <a:lvl1pPr marL="180975"/>
          </a:lstStyle>
          <a:p>
            <a:r>
              <a:rPr lang="en-CA" sz="2800" dirty="0">
                <a:latin typeface="Abadi Extra Light" panose="020B0204020104020204" pitchFamily="34" charset="0"/>
              </a:rPr>
              <a:t>Clustering of certain types of cancers is present </a:t>
            </a:r>
          </a:p>
        </p:txBody>
      </p:sp>
      <p:sp>
        <p:nvSpPr>
          <p:cNvPr id="16" name="TextBox 15">
            <a:extLst>
              <a:ext uri="{FF2B5EF4-FFF2-40B4-BE49-F238E27FC236}">
                <a16:creationId xmlns:a16="http://schemas.microsoft.com/office/drawing/2014/main" id="{09E0B4D3-6FCE-46CE-9DCD-BEFBBC3AA411}"/>
              </a:ext>
            </a:extLst>
          </p:cNvPr>
          <p:cNvSpPr txBox="1"/>
          <p:nvPr/>
        </p:nvSpPr>
        <p:spPr>
          <a:xfrm>
            <a:off x="55418" y="5931004"/>
            <a:ext cx="9107896" cy="523220"/>
          </a:xfrm>
          <a:prstGeom prst="rect">
            <a:avLst/>
          </a:prstGeom>
          <a:solidFill>
            <a:srgbClr val="00B050">
              <a:alpha val="50000"/>
            </a:srgbClr>
          </a:solidFill>
        </p:spPr>
        <p:txBody>
          <a:bodyPr wrap="square" rtlCol="0" anchor="t">
            <a:spAutoFit/>
          </a:bodyPr>
          <a:lstStyle>
            <a:defPPr>
              <a:defRPr lang="en-US"/>
            </a:defPPr>
            <a:lvl1pPr marL="180975"/>
          </a:lstStyle>
          <a:p>
            <a:r>
              <a:rPr lang="en-CA" sz="2800" dirty="0">
                <a:latin typeface="Abadi Extra Light" panose="020B0204020104020204" pitchFamily="34" charset="0"/>
              </a:rPr>
              <a:t>Multiple primary cancers diagnosed in same individual</a:t>
            </a:r>
          </a:p>
        </p:txBody>
      </p:sp>
      <p:pic>
        <p:nvPicPr>
          <p:cNvPr id="4" name="Graphic 3" descr="Flag">
            <a:extLst>
              <a:ext uri="{FF2B5EF4-FFF2-40B4-BE49-F238E27FC236}">
                <a16:creationId xmlns:a16="http://schemas.microsoft.com/office/drawing/2014/main" id="{9DF52D9A-AF23-4AF9-86A6-489CA21B2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012476" flipH="1">
            <a:off x="-41222" y="959314"/>
            <a:ext cx="568131" cy="568131"/>
          </a:xfrm>
          <a:prstGeom prst="rect">
            <a:avLst/>
          </a:prstGeom>
        </p:spPr>
      </p:pic>
      <p:pic>
        <p:nvPicPr>
          <p:cNvPr id="6" name="Graphic 5" descr="Badge 3">
            <a:extLst>
              <a:ext uri="{FF2B5EF4-FFF2-40B4-BE49-F238E27FC236}">
                <a16:creationId xmlns:a16="http://schemas.microsoft.com/office/drawing/2014/main" id="{8734F88B-663D-48CE-88D7-F4E4968992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839" y="1700783"/>
            <a:ext cx="576000" cy="576000"/>
          </a:xfrm>
          <a:prstGeom prst="rect">
            <a:avLst/>
          </a:prstGeom>
        </p:spPr>
      </p:pic>
      <p:pic>
        <p:nvPicPr>
          <p:cNvPr id="18" name="Graphic 17" descr="Badge">
            <a:extLst>
              <a:ext uri="{FF2B5EF4-FFF2-40B4-BE49-F238E27FC236}">
                <a16:creationId xmlns:a16="http://schemas.microsoft.com/office/drawing/2014/main" id="{D015501C-47E7-43B9-8F84-BEC2AA9D5F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839" y="2595397"/>
            <a:ext cx="576000" cy="576000"/>
          </a:xfrm>
          <a:prstGeom prst="rect">
            <a:avLst/>
          </a:prstGeom>
        </p:spPr>
      </p:pic>
      <p:pic>
        <p:nvPicPr>
          <p:cNvPr id="20" name="Graphic 19" descr="Badge 1">
            <a:extLst>
              <a:ext uri="{FF2B5EF4-FFF2-40B4-BE49-F238E27FC236}">
                <a16:creationId xmlns:a16="http://schemas.microsoft.com/office/drawing/2014/main" id="{F7E7CD09-98A3-478A-9575-5201527163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839" y="3770362"/>
            <a:ext cx="576000" cy="576000"/>
          </a:xfrm>
          <a:prstGeom prst="rect">
            <a:avLst/>
          </a:prstGeom>
        </p:spPr>
      </p:pic>
    </p:spTree>
    <p:extLst>
      <p:ext uri="{BB962C8B-B14F-4D97-AF65-F5344CB8AC3E}">
        <p14:creationId xmlns:p14="http://schemas.microsoft.com/office/powerpoint/2010/main" val="1631097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10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10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1000"/>
                                        <p:tgtEl>
                                          <p:spTgt spid="13"/>
                                        </p:tgtEl>
                                      </p:cBhvr>
                                    </p:animEffect>
                                  </p:childTnLst>
                                </p:cTn>
                              </p:par>
                            </p:childTnLst>
                          </p:cTn>
                        </p:par>
                        <p:par>
                          <p:cTn id="22" fill="hold">
                            <p:stCondLst>
                              <p:cond delay="1000"/>
                            </p:stCondLst>
                            <p:childTnLst>
                              <p:par>
                                <p:cTn id="23" presetID="22" presetClass="entr" presetSubtype="1" fill="hold"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345B31-D06F-417B-AEFC-E26EF055D77B}"/>
              </a:ext>
            </a:extLst>
          </p:cNvPr>
          <p:cNvSpPr/>
          <p:nvPr/>
        </p:nvSpPr>
        <p:spPr>
          <a:xfrm>
            <a:off x="0" y="0"/>
            <a:ext cx="9144000" cy="6858000"/>
          </a:xfrm>
          <a:prstGeom prst="rect">
            <a:avLst/>
          </a:prstGeom>
          <a:blipFill>
            <a:blip r:embed="rId2">
              <a:alphaModFix amt="57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747F935-5681-4C4C-9878-E38DCA7867AE}"/>
              </a:ext>
            </a:extLst>
          </p:cNvPr>
          <p:cNvSpPr>
            <a:spLocks noGrp="1"/>
          </p:cNvSpPr>
          <p:nvPr>
            <p:ph type="title"/>
          </p:nvPr>
        </p:nvSpPr>
        <p:spPr>
          <a:xfrm>
            <a:off x="457200" y="-83175"/>
            <a:ext cx="8229600" cy="1143000"/>
          </a:xfrm>
        </p:spPr>
        <p:txBody>
          <a:bodyPr>
            <a:normAutofit fontScale="90000"/>
          </a:bodyPr>
          <a:lstStyle/>
          <a:p>
            <a:r>
              <a:rPr lang="en-CA" sz="7200" dirty="0">
                <a:latin typeface="Abadi Extra Light" panose="020B0204020104020204" pitchFamily="34" charset="0"/>
              </a:rPr>
              <a:t>Case example</a:t>
            </a:r>
          </a:p>
        </p:txBody>
      </p:sp>
      <p:sp>
        <p:nvSpPr>
          <p:cNvPr id="6" name="TextBox 5">
            <a:extLst>
              <a:ext uri="{FF2B5EF4-FFF2-40B4-BE49-F238E27FC236}">
                <a16:creationId xmlns:a16="http://schemas.microsoft.com/office/drawing/2014/main" id="{EAFCCF21-C2E9-4CB8-A8A6-96FAF05372ED}"/>
              </a:ext>
            </a:extLst>
          </p:cNvPr>
          <p:cNvSpPr txBox="1"/>
          <p:nvPr/>
        </p:nvSpPr>
        <p:spPr>
          <a:xfrm>
            <a:off x="250825" y="2041684"/>
            <a:ext cx="8720138" cy="523220"/>
          </a:xfrm>
          <a:prstGeom prst="rect">
            <a:avLst/>
          </a:prstGeom>
          <a:solidFill>
            <a:schemeClr val="accent2">
              <a:lumMod val="40000"/>
              <a:lumOff val="60000"/>
              <a:alpha val="50000"/>
            </a:schemeClr>
          </a:solidFill>
        </p:spPr>
        <p:txBody>
          <a:bodyPr>
            <a:spAutoFit/>
          </a:bodyPr>
          <a:lstStyle>
            <a:defPPr>
              <a:defRPr lang="en-CA"/>
            </a:defPPr>
            <a:lvl1pPr>
              <a:defRPr sz="2400"/>
            </a:lvl1pPr>
          </a:lstStyle>
          <a:p>
            <a:pPr eaLnBrk="1" hangingPunct="1">
              <a:defRPr/>
            </a:pPr>
            <a:r>
              <a:rPr lang="en-CA" sz="2800" dirty="0">
                <a:latin typeface="Abadi Extra Light" panose="020B0204020104020204" pitchFamily="34" charset="0"/>
              </a:rPr>
              <a:t>45 year old mother of two</a:t>
            </a:r>
          </a:p>
        </p:txBody>
      </p:sp>
      <p:sp>
        <p:nvSpPr>
          <p:cNvPr id="9" name="TextBox 8">
            <a:extLst>
              <a:ext uri="{FF2B5EF4-FFF2-40B4-BE49-F238E27FC236}">
                <a16:creationId xmlns:a16="http://schemas.microsoft.com/office/drawing/2014/main" id="{CB2FE13D-E1B8-43C8-8308-64AFA064705B}"/>
              </a:ext>
            </a:extLst>
          </p:cNvPr>
          <p:cNvSpPr txBox="1"/>
          <p:nvPr/>
        </p:nvSpPr>
        <p:spPr>
          <a:xfrm>
            <a:off x="252140" y="2970892"/>
            <a:ext cx="8720138" cy="954107"/>
          </a:xfrm>
          <a:prstGeom prst="rect">
            <a:avLst/>
          </a:prstGeom>
          <a:solidFill>
            <a:schemeClr val="accent2">
              <a:lumMod val="40000"/>
              <a:lumOff val="60000"/>
              <a:alpha val="50000"/>
            </a:schemeClr>
          </a:solidFill>
        </p:spPr>
        <p:txBody>
          <a:bodyPr>
            <a:spAutoFit/>
          </a:bodyPr>
          <a:lstStyle>
            <a:defPPr>
              <a:defRPr lang="en-US"/>
            </a:defPPr>
            <a:lvl1pPr eaLnBrk="1" hangingPunct="1">
              <a:defRPr sz="2000"/>
            </a:lvl1pPr>
          </a:lstStyle>
          <a:p>
            <a:pPr>
              <a:defRPr/>
            </a:pPr>
            <a:r>
              <a:rPr lang="en-CA" altLang="en-US" sz="2800" dirty="0">
                <a:latin typeface="Abadi Extra Light" panose="020B0204020104020204" pitchFamily="34" charset="0"/>
              </a:rPr>
              <a:t>She mentions her relief because recently she found out from her direct-to-consumer test results that</a:t>
            </a:r>
          </a:p>
        </p:txBody>
      </p:sp>
      <p:sp>
        <p:nvSpPr>
          <p:cNvPr id="10" name="TextBox 9">
            <a:extLst>
              <a:ext uri="{FF2B5EF4-FFF2-40B4-BE49-F238E27FC236}">
                <a16:creationId xmlns:a16="http://schemas.microsoft.com/office/drawing/2014/main" id="{0E5B46BC-EA3D-455C-B554-A282BF62F9E3}"/>
              </a:ext>
            </a:extLst>
          </p:cNvPr>
          <p:cNvSpPr txBox="1"/>
          <p:nvPr/>
        </p:nvSpPr>
        <p:spPr>
          <a:xfrm>
            <a:off x="2321447" y="4069377"/>
            <a:ext cx="6610353" cy="523220"/>
          </a:xfrm>
          <a:prstGeom prst="rect">
            <a:avLst/>
          </a:prstGeom>
          <a:solidFill>
            <a:schemeClr val="accent2">
              <a:lumMod val="40000"/>
              <a:lumOff val="60000"/>
              <a:alpha val="50000"/>
            </a:schemeClr>
          </a:solidFill>
        </p:spPr>
        <p:txBody>
          <a:bodyPr wrap="square">
            <a:spAutoFit/>
          </a:bodyPr>
          <a:lstStyle>
            <a:defPPr>
              <a:defRPr lang="en-US"/>
            </a:defPPr>
            <a:lvl1pPr eaLnBrk="1" hangingPunct="1">
              <a:defRPr sz="2000"/>
            </a:lvl1pPr>
          </a:lstStyle>
          <a:p>
            <a:pPr>
              <a:defRPr/>
            </a:pPr>
            <a:r>
              <a:rPr lang="en-CA" altLang="en-US" sz="2800" dirty="0">
                <a:latin typeface="Abadi Extra Light" panose="020B0204020104020204" pitchFamily="34" charset="0"/>
              </a:rPr>
              <a:t>She does not carry the ‘</a:t>
            </a:r>
            <a:r>
              <a:rPr lang="en-CA" altLang="en-US" sz="2800" i="1" dirty="0">
                <a:latin typeface="Abadi Extra Light" panose="020B0204020104020204" pitchFamily="34" charset="0"/>
              </a:rPr>
              <a:t>breast cancer gene</a:t>
            </a:r>
            <a:r>
              <a:rPr lang="en-CA" altLang="en-US" sz="2800" dirty="0">
                <a:latin typeface="Abadi Extra Light" panose="020B0204020104020204" pitchFamily="34" charset="0"/>
              </a:rPr>
              <a:t>’</a:t>
            </a:r>
          </a:p>
        </p:txBody>
      </p:sp>
      <p:pic>
        <p:nvPicPr>
          <p:cNvPr id="11" name="Picture 10">
            <a:extLst>
              <a:ext uri="{FF2B5EF4-FFF2-40B4-BE49-F238E27FC236}">
                <a16:creationId xmlns:a16="http://schemas.microsoft.com/office/drawing/2014/main" id="{5D956EC6-2874-4C7B-ABD7-BA4AA8E36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087" y="4960648"/>
            <a:ext cx="2305713" cy="1553887"/>
          </a:xfrm>
          <a:prstGeom prst="rect">
            <a:avLst/>
          </a:prstGeom>
          <a:ln>
            <a:noFill/>
          </a:ln>
          <a:effectLst>
            <a:outerShdw blurRad="292100" dist="139700" dir="2700000" algn="tl" rotWithShape="0">
              <a:srgbClr val="333333">
                <a:alpha val="65000"/>
              </a:srgbClr>
            </a:outerShdw>
          </a:effectLst>
        </p:spPr>
      </p:pic>
      <p:pic>
        <p:nvPicPr>
          <p:cNvPr id="13" name="Picture 13">
            <a:extLst>
              <a:ext uri="{FF2B5EF4-FFF2-40B4-BE49-F238E27FC236}">
                <a16:creationId xmlns:a16="http://schemas.microsoft.com/office/drawing/2014/main" id="{E54C2B7A-D8C7-46B5-9157-1CC93051DB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6" t="6198" r="32888" b="8400"/>
          <a:stretch/>
        </p:blipFill>
        <p:spPr bwMode="auto">
          <a:xfrm>
            <a:off x="92428" y="5567240"/>
            <a:ext cx="465164" cy="124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224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250"/>
                            </p:stCondLst>
                            <p:childTnLst>
                              <p:par>
                                <p:cTn id="13" presetID="22" presetClass="entr" presetSubtype="8"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50"/>
                                        <p:tgtEl>
                                          <p:spTgt spid="10"/>
                                        </p:tgtEl>
                                      </p:cBhvr>
                                    </p:animEffect>
                                  </p:childTnLst>
                                </p:cTn>
                              </p:par>
                              <p:par>
                                <p:cTn id="16" presetID="10" presetClass="entr" presetSubtype="0" fill="hold" nodeType="withEffect">
                                  <p:stCondLst>
                                    <p:cond delay="1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4000"/>
                            </p:stCondLst>
                            <p:childTnLst>
                              <p:par>
                                <p:cTn id="20" presetID="10" presetClass="exit" presetSubtype="0" fill="hold" nodeType="afterEffect">
                                  <p:stCondLst>
                                    <p:cond delay="300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3A795B-ABF7-4F28-AB00-7F2E0812B296}"/>
              </a:ext>
            </a:extLst>
          </p:cNvPr>
          <p:cNvSpPr/>
          <p:nvPr/>
        </p:nvSpPr>
        <p:spPr>
          <a:xfrm>
            <a:off x="0" y="0"/>
            <a:ext cx="9144000" cy="6858000"/>
          </a:xfrm>
          <a:prstGeom prst="rect">
            <a:avLst/>
          </a:prstGeom>
          <a:blipFill>
            <a:blip r:embed="rId3">
              <a:alphaModFix amt="57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0357"/>
          <a:stretch/>
        </p:blipFill>
        <p:spPr bwMode="auto">
          <a:xfrm>
            <a:off x="986967" y="621250"/>
            <a:ext cx="7416800" cy="5760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556" t="6198" r="32888" b="8400"/>
          <a:stretch/>
        </p:blipFill>
        <p:spPr bwMode="auto">
          <a:xfrm>
            <a:off x="92428" y="5567240"/>
            <a:ext cx="465164" cy="124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35092" y="6400760"/>
            <a:ext cx="6054388" cy="369332"/>
          </a:xfrm>
          <a:prstGeom prst="rect">
            <a:avLst/>
          </a:prstGeom>
          <a:noFill/>
        </p:spPr>
        <p:txBody>
          <a:bodyPr wrap="square" rtlCol="0">
            <a:spAutoFit/>
          </a:bodyPr>
          <a:lstStyle/>
          <a:p>
            <a:r>
              <a:rPr lang="en-CA" dirty="0"/>
              <a:t>Geneticseducation.ca &gt; Point of care tools &gt; Cancer genomics</a:t>
            </a:r>
          </a:p>
        </p:txBody>
      </p:sp>
      <p:sp>
        <p:nvSpPr>
          <p:cNvPr id="17" name="TextBox 16"/>
          <p:cNvSpPr txBox="1"/>
          <p:nvPr/>
        </p:nvSpPr>
        <p:spPr>
          <a:xfrm>
            <a:off x="277964" y="23378"/>
            <a:ext cx="8719200" cy="523220"/>
          </a:xfrm>
          <a:prstGeom prst="rect">
            <a:avLst/>
          </a:prstGeom>
          <a:solidFill>
            <a:schemeClr val="bg1">
              <a:lumMod val="95000"/>
              <a:alpha val="60000"/>
            </a:schemeClr>
          </a:solidFill>
        </p:spPr>
        <p:txBody>
          <a:bodyPr wrap="square" rtlCol="0">
            <a:spAutoFit/>
          </a:bodyPr>
          <a:lstStyle>
            <a:defPPr>
              <a:defRPr lang="en-US"/>
            </a:defPPr>
            <a:lvl1pPr>
              <a:defRPr sz="2200"/>
            </a:lvl1pPr>
          </a:lstStyle>
          <a:p>
            <a:pPr algn="ctr"/>
            <a:r>
              <a:rPr lang="en-CA" sz="2800" dirty="0">
                <a:latin typeface="Abadi Extra Light" panose="020B0204020104020204" pitchFamily="34" charset="0"/>
              </a:rPr>
              <a:t>How can I identify a high risk breast cancer family?</a:t>
            </a:r>
            <a:endParaRPr lang="en-CA" altLang="en-US" sz="2800" dirty="0">
              <a:latin typeface="Abadi Extra Light" panose="020B0204020104020204" pitchFamily="34" charset="0"/>
            </a:endParaRPr>
          </a:p>
        </p:txBody>
      </p:sp>
      <p:pic>
        <p:nvPicPr>
          <p:cNvPr id="18" name="Graphic 17" descr="Close">
            <a:extLst>
              <a:ext uri="{FF2B5EF4-FFF2-40B4-BE49-F238E27FC236}">
                <a16:creationId xmlns:a16="http://schemas.microsoft.com/office/drawing/2014/main" id="{1F71E7E1-2EF3-494D-A9F2-476F3CABE3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63478" y="3589037"/>
            <a:ext cx="241176" cy="241176"/>
          </a:xfrm>
          <a:prstGeom prst="rect">
            <a:avLst/>
          </a:prstGeom>
        </p:spPr>
      </p:pic>
      <p:pic>
        <p:nvPicPr>
          <p:cNvPr id="19" name="Graphic 18" descr="Close">
            <a:extLst>
              <a:ext uri="{FF2B5EF4-FFF2-40B4-BE49-F238E27FC236}">
                <a16:creationId xmlns:a16="http://schemas.microsoft.com/office/drawing/2014/main" id="{647C700E-0BA5-4D4C-825C-276D55DEFCE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08548" y="3989739"/>
            <a:ext cx="241176" cy="241176"/>
          </a:xfrm>
          <a:prstGeom prst="rect">
            <a:avLst/>
          </a:prstGeom>
        </p:spPr>
      </p:pic>
      <p:pic>
        <p:nvPicPr>
          <p:cNvPr id="20" name="Graphic 19" descr="Close">
            <a:extLst>
              <a:ext uri="{FF2B5EF4-FFF2-40B4-BE49-F238E27FC236}">
                <a16:creationId xmlns:a16="http://schemas.microsoft.com/office/drawing/2014/main" id="{A8402184-0824-4DBE-81C8-E99F97E0E6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15176" y="4287911"/>
            <a:ext cx="241176" cy="241176"/>
          </a:xfrm>
          <a:prstGeom prst="rect">
            <a:avLst/>
          </a:prstGeom>
        </p:spPr>
      </p:pic>
      <p:pic>
        <p:nvPicPr>
          <p:cNvPr id="21" name="Graphic 20" descr="Close">
            <a:extLst>
              <a:ext uri="{FF2B5EF4-FFF2-40B4-BE49-F238E27FC236}">
                <a16:creationId xmlns:a16="http://schemas.microsoft.com/office/drawing/2014/main" id="{481AAC40-6D25-4867-B5C2-D7AE38F62E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08552" y="4572831"/>
            <a:ext cx="241176" cy="241176"/>
          </a:xfrm>
          <a:prstGeom prst="rect">
            <a:avLst/>
          </a:prstGeom>
        </p:spPr>
      </p:pic>
      <p:pic>
        <p:nvPicPr>
          <p:cNvPr id="22" name="Graphic 21" descr="Close">
            <a:extLst>
              <a:ext uri="{FF2B5EF4-FFF2-40B4-BE49-F238E27FC236}">
                <a16:creationId xmlns:a16="http://schemas.microsoft.com/office/drawing/2014/main" id="{B720B0FB-0F0E-4F97-AD59-589E386D71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79072" y="4844499"/>
            <a:ext cx="241176" cy="241176"/>
          </a:xfrm>
          <a:prstGeom prst="rect">
            <a:avLst/>
          </a:prstGeom>
        </p:spPr>
      </p:pic>
      <p:pic>
        <p:nvPicPr>
          <p:cNvPr id="23" name="Graphic 22" descr="Close">
            <a:extLst>
              <a:ext uri="{FF2B5EF4-FFF2-40B4-BE49-F238E27FC236}">
                <a16:creationId xmlns:a16="http://schemas.microsoft.com/office/drawing/2014/main" id="{FEC4345D-1651-4208-B277-17E4026000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8952" y="5142671"/>
            <a:ext cx="241176" cy="241176"/>
          </a:xfrm>
          <a:prstGeom prst="rect">
            <a:avLst/>
          </a:prstGeom>
        </p:spPr>
      </p:pic>
      <p:pic>
        <p:nvPicPr>
          <p:cNvPr id="24" name="Graphic 23" descr="Close">
            <a:extLst>
              <a:ext uri="{FF2B5EF4-FFF2-40B4-BE49-F238E27FC236}">
                <a16:creationId xmlns:a16="http://schemas.microsoft.com/office/drawing/2014/main" id="{CF01FC9E-3A1B-46DB-9639-087ADB53ECE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2328" y="5427591"/>
            <a:ext cx="241176" cy="241176"/>
          </a:xfrm>
          <a:prstGeom prst="rect">
            <a:avLst/>
          </a:prstGeom>
        </p:spPr>
      </p:pic>
    </p:spTree>
    <p:extLst>
      <p:ext uri="{BB962C8B-B14F-4D97-AF65-F5344CB8AC3E}">
        <p14:creationId xmlns:p14="http://schemas.microsoft.com/office/powerpoint/2010/main" val="30457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13" presetClass="entr" presetSubtype="3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plus(out)">
                                      <p:cBhvr>
                                        <p:cTn id="16" dur="500"/>
                                        <p:tgtEl>
                                          <p:spTgt spid="18"/>
                                        </p:tgtEl>
                                      </p:cBhvr>
                                    </p:animEffect>
                                  </p:childTnLst>
                                </p:cTn>
                              </p:par>
                            </p:childTnLst>
                          </p:cTn>
                        </p:par>
                        <p:par>
                          <p:cTn id="17" fill="hold">
                            <p:stCondLst>
                              <p:cond delay="2000"/>
                            </p:stCondLst>
                            <p:childTnLst>
                              <p:par>
                                <p:cTn id="18" presetID="13" presetClass="entr" presetSubtype="3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plus(out)">
                                      <p:cBhvr>
                                        <p:cTn id="20" dur="250"/>
                                        <p:tgtEl>
                                          <p:spTgt spid="19"/>
                                        </p:tgtEl>
                                      </p:cBhvr>
                                    </p:animEffect>
                                  </p:childTnLst>
                                </p:cTn>
                              </p:par>
                            </p:childTnLst>
                          </p:cTn>
                        </p:par>
                        <p:par>
                          <p:cTn id="21" fill="hold">
                            <p:stCondLst>
                              <p:cond delay="2250"/>
                            </p:stCondLst>
                            <p:childTnLst>
                              <p:par>
                                <p:cTn id="22" presetID="13" presetClass="entr" presetSubtype="32"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plus(out)">
                                      <p:cBhvr>
                                        <p:cTn id="24" dur="250"/>
                                        <p:tgtEl>
                                          <p:spTgt spid="20"/>
                                        </p:tgtEl>
                                      </p:cBhvr>
                                    </p:animEffect>
                                  </p:childTnLst>
                                </p:cTn>
                              </p:par>
                            </p:childTnLst>
                          </p:cTn>
                        </p:par>
                        <p:par>
                          <p:cTn id="25" fill="hold">
                            <p:stCondLst>
                              <p:cond delay="2500"/>
                            </p:stCondLst>
                            <p:childTnLst>
                              <p:par>
                                <p:cTn id="26" presetID="13" presetClass="entr" presetSubtype="32"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plus(out)">
                                      <p:cBhvr>
                                        <p:cTn id="28" dur="250"/>
                                        <p:tgtEl>
                                          <p:spTgt spid="21"/>
                                        </p:tgtEl>
                                      </p:cBhvr>
                                    </p:animEffect>
                                  </p:childTnLst>
                                </p:cTn>
                              </p:par>
                            </p:childTnLst>
                          </p:cTn>
                        </p:par>
                        <p:par>
                          <p:cTn id="29" fill="hold">
                            <p:stCondLst>
                              <p:cond delay="2750"/>
                            </p:stCondLst>
                            <p:childTnLst>
                              <p:par>
                                <p:cTn id="30" presetID="13" presetClass="entr" presetSubtype="32"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plus(out)">
                                      <p:cBhvr>
                                        <p:cTn id="32" dur="250"/>
                                        <p:tgtEl>
                                          <p:spTgt spid="22"/>
                                        </p:tgtEl>
                                      </p:cBhvr>
                                    </p:animEffect>
                                  </p:childTnLst>
                                </p:cTn>
                              </p:par>
                            </p:childTnLst>
                          </p:cTn>
                        </p:par>
                        <p:par>
                          <p:cTn id="33" fill="hold">
                            <p:stCondLst>
                              <p:cond delay="3000"/>
                            </p:stCondLst>
                            <p:childTnLst>
                              <p:par>
                                <p:cTn id="34" presetID="13" presetClass="entr" presetSubtype="32"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plus(out)">
                                      <p:cBhvr>
                                        <p:cTn id="36" dur="250"/>
                                        <p:tgtEl>
                                          <p:spTgt spid="23"/>
                                        </p:tgtEl>
                                      </p:cBhvr>
                                    </p:animEffect>
                                  </p:childTnLst>
                                </p:cTn>
                              </p:par>
                            </p:childTnLst>
                          </p:cTn>
                        </p:par>
                        <p:par>
                          <p:cTn id="37" fill="hold">
                            <p:stCondLst>
                              <p:cond delay="3250"/>
                            </p:stCondLst>
                            <p:childTnLst>
                              <p:par>
                                <p:cTn id="38" presetID="13" presetClass="entr" presetSubtype="32"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plus(out)">
                                      <p:cBhvr>
                                        <p:cTn id="40"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49466</TotalTime>
  <Words>2589</Words>
  <Application>Microsoft Office PowerPoint</Application>
  <PresentationFormat>On-screen Show (4:3)</PresentationFormat>
  <Paragraphs>271</Paragraphs>
  <Slides>41</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Abadi</vt:lpstr>
      <vt:lpstr>Abadi Extra Light</vt:lpstr>
      <vt:lpstr>Arial</vt:lpstr>
      <vt:lpstr>Calibri</vt:lpstr>
      <vt:lpstr>Wingdings</vt:lpstr>
      <vt:lpstr>Office Theme</vt:lpstr>
      <vt:lpstr>Disclaimer</vt:lpstr>
      <vt:lpstr>Familial Cancer: When does it matter and when to act</vt:lpstr>
      <vt:lpstr>Objectives</vt:lpstr>
      <vt:lpstr>While all cancer is genetic (caused by an accumulation of genetic mutations), only 5-10% of breast cancer is hereditary, where an individual is born with an inherited predisposition</vt:lpstr>
      <vt:lpstr>While all cancer is genetic (caused by an accumulation of genetic mutations), only 5-10% of breast cancer is hereditary, where an individual is born with an inherited predisposition</vt:lpstr>
      <vt:lpstr>While all cancer is genetic (caused by an accumulation of genetic mutations), only 5-10% of breast cancer is hereditary, where an individual is born with an inherited predisposition</vt:lpstr>
      <vt:lpstr>Identifying hereditary cancer families</vt:lpstr>
      <vt:lpstr>Case example</vt:lpstr>
      <vt:lpstr>PowerPoint Presentation</vt:lpstr>
      <vt:lpstr>POLL</vt:lpstr>
      <vt:lpstr>PowerPoint Presentation</vt:lpstr>
      <vt:lpstr>PowerPoint Presentation</vt:lpstr>
      <vt:lpstr>PowerPoint Presentation</vt:lpstr>
      <vt:lpstr>PowerPoint Presentation</vt:lpstr>
      <vt:lpstr>PowerPoint Presentation</vt:lpstr>
      <vt:lpstr>PowerPoint Presentation</vt:lpstr>
      <vt:lpstr>Direct-to-consumer genetic testing and hereditary breast cancer</vt:lpstr>
      <vt:lpstr>While all cancer is genetic (caused by an accumulation of genetic mutations), only 5-10% of breast cancer is hereditary, where an individual is born with an inherited predisposition</vt:lpstr>
      <vt:lpstr>PowerPoint Presentation</vt:lpstr>
      <vt:lpstr>Case example continued</vt:lpstr>
      <vt:lpstr>POLL</vt:lpstr>
      <vt:lpstr>Case example continued</vt:lpstr>
      <vt:lpstr>Genetic testing for a known familial mutation will either be:</vt:lpstr>
      <vt:lpstr>Positive for a BRCA gene mutation means…</vt:lpstr>
      <vt:lpstr>Positive for a BRCA gene mutation means…</vt:lpstr>
      <vt:lpstr>Positive for a BRCA gene mutation means…</vt:lpstr>
      <vt:lpstr>Positive for a BRCA gene mutation means…</vt:lpstr>
      <vt:lpstr>Positive for a BRCA gene mutation means…</vt:lpstr>
      <vt:lpstr>Positive for a BRCA gene mutation means…</vt:lpstr>
      <vt:lpstr>Positive for a BRCA gene mutation means…</vt:lpstr>
      <vt:lpstr>Negative for a familial BRCA gene mutation means…</vt:lpstr>
      <vt:lpstr>PowerPoint Presentation</vt:lpstr>
      <vt:lpstr>PowerPoint Presentation</vt:lpstr>
      <vt:lpstr>Where do I find more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Noam Berlin</dc:creator>
  <cp:lastModifiedBy>Shawna</cp:lastModifiedBy>
  <cp:revision>219</cp:revision>
  <dcterms:created xsi:type="dcterms:W3CDTF">2019-06-27T17:17:04Z</dcterms:created>
  <dcterms:modified xsi:type="dcterms:W3CDTF">2020-10-27T16:06:46Z</dcterms:modified>
</cp:coreProperties>
</file>