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927" r:id="rId2"/>
    <p:sldId id="1289" r:id="rId3"/>
    <p:sldId id="1283" r:id="rId4"/>
    <p:sldId id="1284" r:id="rId5"/>
    <p:sldId id="1285" r:id="rId6"/>
    <p:sldId id="1286" r:id="rId7"/>
    <p:sldId id="1287" r:id="rId8"/>
    <p:sldId id="1288" r:id="rId9"/>
  </p:sldIdLst>
  <p:sldSz cx="9144000" cy="5143500" type="screen16x9"/>
  <p:notesSz cx="6858000" cy="92964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-1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-1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-1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-1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-1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-1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-1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-1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-1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0000"/>
    <a:srgbClr val="33CC33"/>
    <a:srgbClr val="C0504D"/>
    <a:srgbClr val="7F7F7F"/>
    <a:srgbClr val="FFCC00"/>
    <a:srgbClr val="A50021"/>
    <a:srgbClr val="EBF6F9"/>
    <a:srgbClr val="0025C0"/>
    <a:srgbClr val="F6F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87011" autoAdjust="0"/>
  </p:normalViewPr>
  <p:slideViewPr>
    <p:cSldViewPr>
      <p:cViewPr varScale="1">
        <p:scale>
          <a:sx n="98" d="100"/>
          <a:sy n="98" d="100"/>
        </p:scale>
        <p:origin x="1098" y="84"/>
      </p:cViewPr>
      <p:guideLst>
        <p:guide orient="horz" pos="162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0" d="100"/>
        <a:sy n="60" d="100"/>
      </p:scale>
      <p:origin x="0" y="18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96406E-5A95-4E46-9390-D4456A39378A}" type="datetime1">
              <a:rPr lang="en-CA" altLang="en-US"/>
              <a:pPr/>
              <a:t>2021-01-18</a:t>
            </a:fld>
            <a:endParaRPr lang="en-CA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2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45AC39-1851-48DC-A31F-52C45565B6A5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872103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5AC39-1851-48DC-A31F-52C45565B6A5}" type="slidenum">
              <a:rPr lang="en-CA" altLang="en-US" smtClean="0"/>
              <a:pPr/>
              <a:t>2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321712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5AC39-1851-48DC-A31F-52C45565B6A5}" type="slidenum">
              <a:rPr lang="en-CA" altLang="en-US" smtClean="0"/>
              <a:pPr/>
              <a:t>3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265749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5AC39-1851-48DC-A31F-52C45565B6A5}" type="slidenum">
              <a:rPr lang="en-CA" altLang="en-US" smtClean="0"/>
              <a:pPr/>
              <a:t>4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829326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5AC39-1851-48DC-A31F-52C45565B6A5}" type="slidenum">
              <a:rPr lang="en-CA" altLang="en-US" smtClean="0"/>
              <a:pPr/>
              <a:t>5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265749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5AC39-1851-48DC-A31F-52C45565B6A5}" type="slidenum">
              <a:rPr lang="en-CA" altLang="en-US" smtClean="0"/>
              <a:pPr/>
              <a:t>6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265749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5AC39-1851-48DC-A31F-52C45565B6A5}" type="slidenum">
              <a:rPr lang="en-CA" altLang="en-US" smtClean="0"/>
              <a:pPr/>
              <a:t>7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484275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ＭＳ Ｐゴシック" pitchFamily="-1" charset="-128"/>
                <a:cs typeface="+mn-cs"/>
              </a:rPr>
              <a:t>ASCVD: atherosclerotic cardiovascular disease; LDL-C: low-density lipoprotein cholesterol. * Secondary causes of high LDL-C should be ruled out (severe or untreated hypothyroidism, nephrotic syndrome, hepatic disease [biliary cirrhosis], medication, especially antiretroviral agents) ** Causal DNA mutation refers to the presence of a known FH-causing variant in the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ＭＳ Ｐゴシック" pitchFamily="-1" charset="-128"/>
                <a:cs typeface="+mn-cs"/>
              </a:rPr>
              <a:t>LDLR, APOB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ＭＳ Ｐゴシック" pitchFamily="-1" charset="-128"/>
                <a:cs typeface="+mn-cs"/>
              </a:rPr>
              <a:t>, or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ＭＳ Ｐゴシック" pitchFamily="-1" charset="-128"/>
                <a:cs typeface="+mn-cs"/>
              </a:rPr>
              <a:t>PCSK9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ＭＳ Ｐゴシック" pitchFamily="-1" charset="-128"/>
                <a:cs typeface="+mn-cs"/>
              </a:rPr>
              <a:t> gene in the individual or a first-degree relative. FH diagnosis in a patient with a DNA mutation but normal LDL-C levels is unclear. Yearly follow-up of the individual is suggested and cascade screening of family members should be initiated.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ＭＳ Ｐゴシック" pitchFamily="-1" charset="-128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5AC39-1851-48DC-A31F-52C45565B6A5}" type="slidenum">
              <a:rPr lang="en-CA" altLang="en-US" smtClean="0"/>
              <a:pPr/>
              <a:t>8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322838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8" y="4233206"/>
            <a:ext cx="974328" cy="86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312853"/>
            <a:ext cx="2119536" cy="699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58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956" y="4587974"/>
            <a:ext cx="587556" cy="5220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0000"/>
              </a:buClr>
              <a:defRPr>
                <a:latin typeface="+mn-lt"/>
              </a:defRPr>
            </a:lvl1pPr>
            <a:lvl2pPr>
              <a:buClr>
                <a:srgbClr val="FF0000"/>
              </a:buClr>
              <a:defRPr>
                <a:latin typeface="+mn-lt"/>
              </a:defRPr>
            </a:lvl2pPr>
            <a:lvl3pPr>
              <a:buClr>
                <a:srgbClr val="FF0000"/>
              </a:buClr>
              <a:defRPr>
                <a:latin typeface="+mn-lt"/>
              </a:defRPr>
            </a:lvl3pPr>
            <a:lvl4pPr>
              <a:buClr>
                <a:srgbClr val="FF0000"/>
              </a:buClr>
              <a:defRPr>
                <a:latin typeface="+mn-lt"/>
              </a:defRPr>
            </a:lvl4pPr>
            <a:lvl5pPr>
              <a:buClr>
                <a:srgbClr val="FF0000"/>
              </a:buCl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31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buClr>
                <a:srgbClr val="FF0000"/>
              </a:buClr>
              <a:defRPr sz="2800"/>
            </a:lvl1pPr>
            <a:lvl2pPr>
              <a:buClr>
                <a:srgbClr val="FF0000"/>
              </a:buClr>
              <a:defRPr sz="2400"/>
            </a:lvl2pPr>
            <a:lvl3pPr>
              <a:buClr>
                <a:srgbClr val="FF0000"/>
              </a:buClr>
              <a:defRPr sz="2000"/>
            </a:lvl3pPr>
            <a:lvl4pPr>
              <a:buClr>
                <a:srgbClr val="FF0000"/>
              </a:buClr>
              <a:defRPr sz="1800"/>
            </a:lvl4pPr>
            <a:lvl5pPr>
              <a:buClr>
                <a:srgbClr val="FF000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buClr>
                <a:srgbClr val="FF0000"/>
              </a:buClr>
              <a:defRPr sz="2800"/>
            </a:lvl1pPr>
            <a:lvl2pPr>
              <a:buClr>
                <a:srgbClr val="FF0000"/>
              </a:buClr>
              <a:defRPr sz="2400"/>
            </a:lvl2pPr>
            <a:lvl3pPr>
              <a:buClr>
                <a:srgbClr val="FF0000"/>
              </a:buClr>
              <a:defRPr sz="2000"/>
            </a:lvl3pPr>
            <a:lvl4pPr>
              <a:buClr>
                <a:srgbClr val="FF0000"/>
              </a:buClr>
              <a:defRPr sz="1800"/>
            </a:lvl4pPr>
            <a:lvl5pPr>
              <a:buClr>
                <a:srgbClr val="FF000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0948" y="4681244"/>
            <a:ext cx="587556" cy="42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CA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CA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9091FABD-B9F0-4DC6-BD2A-354B3A5DA9A4}" type="datetime1">
              <a:rPr lang="en-CA" altLang="en-US"/>
              <a:pPr/>
              <a:t>2021-01-18</a:t>
            </a:fld>
            <a:endParaRPr lang="en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6BD2B55-1008-4876-A162-273DC174F8B0}" type="slidenum">
              <a:rPr lang="en-CA" altLang="en-US"/>
              <a:pPr/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178F0CB7-0F19-45D2-AD78-78AD8FE62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Disclaimer</a:t>
            </a:r>
            <a:endParaRPr lang="en-CA" altLang="en-US"/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066CBBB9-C5EB-49A9-B5F6-5F7989981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 sz="1800" i="1"/>
              <a:t>This presentation is for educational purposes only and should not be used as a substitute for clinical judgement.  GEC-KO aims to aid the practicing clinician by providing informed opinions regarding genetic services that have been developed in a rigorous and evidence-based manner. Physicians must use their own clinical judgement in addition to published articles and the information presented herein. GEC-KO assumes no responsibility or liability resulting from the use of information contained herein.  </a:t>
            </a:r>
            <a:endParaRPr lang="en-CA" altLang="en-US" sz="1800"/>
          </a:p>
          <a:p>
            <a:endParaRPr lang="en-CA" altLang="en-US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Case 5: Adult (Evan)</a:t>
            </a:r>
          </a:p>
        </p:txBody>
      </p:sp>
    </p:spTree>
    <p:extLst>
      <p:ext uri="{BB962C8B-B14F-4D97-AF65-F5344CB8AC3E}">
        <p14:creationId xmlns:p14="http://schemas.microsoft.com/office/powerpoint/2010/main" val="686683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/>
          <a:lstStyle/>
          <a:p>
            <a:r>
              <a:rPr lang="en-CA" sz="4000" dirty="0"/>
              <a:t>Case 5: Adult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520" y="922390"/>
            <a:ext cx="8719200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CA"/>
            </a:defPPr>
            <a:lvl1pPr>
              <a:defRPr sz="2400"/>
            </a:lvl1pPr>
          </a:lstStyle>
          <a:p>
            <a:r>
              <a:rPr lang="en-CA" sz="2200" dirty="0"/>
              <a:t>Evan, 35yo male with LDL-C 6.9mmol/L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1420783"/>
            <a:ext cx="8719200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n-CA"/>
            </a:defPPr>
            <a:lvl1pPr>
              <a:defRPr sz="2400"/>
            </a:lvl1pPr>
          </a:lstStyle>
          <a:p>
            <a:r>
              <a:rPr lang="en-CA" altLang="en-US" sz="2200" dirty="0"/>
              <a:t>Prescribed a statin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5288" y="1946325"/>
            <a:ext cx="871920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CA"/>
            </a:defPPr>
            <a:lvl1pPr>
              <a:defRPr sz="2400"/>
            </a:lvl1pPr>
          </a:lstStyle>
          <a:p>
            <a:r>
              <a:rPr lang="en-CA" sz="2000" dirty="0"/>
              <a:t>Follow up LDL-C 7.2mmol/L</a:t>
            </a:r>
          </a:p>
        </p:txBody>
      </p:sp>
      <p:pic>
        <p:nvPicPr>
          <p:cNvPr id="8" name="Picture 4" descr="https://tse1.mm.bing.net/th?&amp;id=OIP.Mfa2ce8cd4256dd156df1f97c13d42586H0&amp;w=300&amp;h=300&amp;c=0&amp;pid=1.9&amp;rs=0&amp;p=0&amp;r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59" r="31084"/>
          <a:stretch>
            <a:fillRect/>
          </a:stretch>
        </p:blipFill>
        <p:spPr bwMode="auto">
          <a:xfrm>
            <a:off x="25139" y="3795886"/>
            <a:ext cx="514413" cy="1347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63352" y="968557"/>
            <a:ext cx="8719200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CA"/>
            </a:defPPr>
            <a:lvl1pPr>
              <a:defRPr sz="2400"/>
            </a:lvl1pPr>
          </a:lstStyle>
          <a:p>
            <a:r>
              <a:rPr lang="en-CA" sz="2200" dirty="0"/>
              <a:t>Evan, 40yo male with LDL-C 6.9mmol/L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3352" y="1466950"/>
            <a:ext cx="8719200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n-CA"/>
            </a:defPPr>
            <a:lvl1pPr>
              <a:defRPr sz="2400"/>
            </a:lvl1pPr>
          </a:lstStyle>
          <a:p>
            <a:r>
              <a:rPr lang="en-CA" altLang="en-US" sz="2200" dirty="0"/>
              <a:t>Prescribed a statin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7120" y="1992492"/>
            <a:ext cx="8719200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CA"/>
            </a:defPPr>
            <a:lvl1pPr>
              <a:defRPr sz="2400"/>
            </a:lvl1pPr>
          </a:lstStyle>
          <a:p>
            <a:r>
              <a:rPr lang="en-CA" sz="2200" dirty="0"/>
              <a:t>Follow up LDL-C  7.2mmol/L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3352" y="2499742"/>
            <a:ext cx="8719200" cy="7694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en-CA"/>
            </a:defPPr>
            <a:lvl1pPr>
              <a:defRPr sz="2400"/>
            </a:lvl1pPr>
          </a:lstStyle>
          <a:p>
            <a:r>
              <a:rPr lang="en-CA" sz="2200" dirty="0"/>
              <a:t>Patient admits being non-compliant, wishes to treat hyperlipidemia with natural, lifestyle changes e.g. plant-based diet, exercise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520" y="3364999"/>
            <a:ext cx="8719200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>
            <a:defPPr>
              <a:defRPr lang="en-CA"/>
            </a:defPPr>
            <a:lvl1pPr>
              <a:defRPr sz="2400"/>
            </a:lvl1pPr>
          </a:lstStyle>
          <a:p>
            <a:r>
              <a:rPr lang="en-CA" sz="2200" dirty="0"/>
              <a:t>Explore the family history</a:t>
            </a:r>
          </a:p>
        </p:txBody>
      </p:sp>
    </p:spTree>
    <p:extLst>
      <p:ext uri="{BB962C8B-B14F-4D97-AF65-F5344CB8AC3E}">
        <p14:creationId xmlns:p14="http://schemas.microsoft.com/office/powerpoint/2010/main" val="2863571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3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833665"/>
              </p:ext>
            </p:extLst>
          </p:nvPr>
        </p:nvGraphicFramePr>
        <p:xfrm>
          <a:off x="539552" y="604285"/>
          <a:ext cx="7924800" cy="3845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0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6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56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ysClr val="windowText" lastClr="000000"/>
                          </a:solidFill>
                        </a:rPr>
                        <a:t>Do any of the following criteria apply to your patient or their family members?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Yes</a:t>
                      </a:r>
                    </a:p>
                  </a:txBody>
                  <a:tcPr marT="45731" marB="4573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No</a:t>
                      </a:r>
                    </a:p>
                  </a:txBody>
                  <a:tcPr marT="45731" marB="4573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Arial" charset="0"/>
                        </a:rPr>
                        <a:t>1.  History of a physical difference present at birth (e.g. cleft lip)</a:t>
                      </a: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Arial" charset="0"/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Arial" charset="0"/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Arial" charset="0"/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Arial" charset="0"/>
                        </a:rPr>
                        <a:t>2.  Death before age 50</a:t>
                      </a: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altLang="en-US" sz="1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Arial" charset="0"/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altLang="en-US" sz="1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Arial" charset="0"/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Arial" charset="0"/>
                        </a:rPr>
                        <a:t>3.  Cancer diagnosis before age 50</a:t>
                      </a: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Arial" charset="0"/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Arial" charset="0"/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Arial" charset="0"/>
                        </a:rPr>
                        <a:t>4.  Early heart disease (&lt;55y men, &lt;65y women)</a:t>
                      </a: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Arial" charset="0"/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Arial" charset="0"/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Arial" charset="0"/>
                        </a:rPr>
                        <a:t>5.  Inherited condition</a:t>
                      </a: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Arial" charset="0"/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Arial" charset="0"/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561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</a:rPr>
                        <a:t>A</a:t>
                      </a:r>
                      <a:r>
                        <a:rPr lang="en-US" sz="1600" b="0" baseline="0" dirty="0">
                          <a:solidFill>
                            <a:sysClr val="windowText" lastClr="000000"/>
                          </a:solidFill>
                        </a:rPr>
                        <a:t> ‘</a:t>
                      </a:r>
                      <a:r>
                        <a:rPr lang="en-US" sz="1600" b="1" baseline="0" dirty="0">
                          <a:solidFill>
                            <a:sysClr val="windowText" lastClr="000000"/>
                          </a:solidFill>
                        </a:rPr>
                        <a:t>Yes’ </a:t>
                      </a:r>
                      <a:r>
                        <a:rPr lang="en-US" sz="1600" b="0" baseline="0" dirty="0">
                          <a:solidFill>
                            <a:sysClr val="windowText" lastClr="000000"/>
                          </a:solidFill>
                        </a:rPr>
                        <a:t>response to any question above should prompt a more targeted family history, including additional relatives, details about the diagnosis including age of diagnosis.  Referral to appropriate specialist may be considered. </a:t>
                      </a:r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en-US" sz="18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9" marB="45729"/>
                </a:tc>
                <a:tc h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9" marB="4572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79512" y="-157708"/>
            <a:ext cx="8802687" cy="857250"/>
          </a:xfrm>
        </p:spPr>
        <p:txBody>
          <a:bodyPr/>
          <a:lstStyle/>
          <a:p>
            <a:r>
              <a:rPr lang="en-US" altLang="en-US" sz="2800" dirty="0"/>
              <a:t>Key family history questions for adult patients</a:t>
            </a:r>
            <a:endParaRPr lang="en-US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380312" y="199568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33258" y="134761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028384" y="242773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52320" y="278777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ysClr val="windowText" lastClr="000000"/>
                </a:solidFill>
              </a:rPr>
              <a:t>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033258" y="321982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ysClr val="windowText" lastClr="000000"/>
                </a:solidFill>
              </a:rPr>
              <a:t>X</a:t>
            </a:r>
          </a:p>
        </p:txBody>
      </p:sp>
      <p:pic>
        <p:nvPicPr>
          <p:cNvPr id="11" name="Picture 2" descr="C:\Users\Shawna\AppData\Local\Microsoft\Windows\INetCache\IE\JPWDZW32\j043474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5321" y="1973104"/>
            <a:ext cx="392621" cy="294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Shawna\AppData\Local\Microsoft\Windows\INetCache\IE\JPWDZW32\j043474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057" y="2677974"/>
            <a:ext cx="392621" cy="294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85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/>
          <a:lstStyle/>
          <a:p>
            <a:r>
              <a:rPr lang="en-CA" sz="4000" dirty="0"/>
              <a:t>Case 5: Adult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3662928" y="1419622"/>
            <a:ext cx="5195313" cy="3645023"/>
            <a:chOff x="3662928" y="1419622"/>
            <a:chExt cx="5195313" cy="3645023"/>
          </a:xfrm>
        </p:grpSpPr>
        <p:cxnSp>
          <p:nvCxnSpPr>
            <p:cNvPr id="5" name="Straight Arrow Connector 4"/>
            <p:cNvCxnSpPr/>
            <p:nvPr/>
          </p:nvCxnSpPr>
          <p:spPr bwMode="auto">
            <a:xfrm flipV="1">
              <a:off x="3662928" y="3723878"/>
              <a:ext cx="405016" cy="27046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Rectangle 21"/>
            <p:cNvSpPr>
              <a:spLocks noChangeArrowheads="1"/>
            </p:cNvSpPr>
            <p:nvPr/>
          </p:nvSpPr>
          <p:spPr bwMode="auto">
            <a:xfrm>
              <a:off x="7542233" y="3180044"/>
              <a:ext cx="504000" cy="378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7" name="Line 33"/>
            <p:cNvSpPr>
              <a:spLocks noChangeShapeType="1"/>
            </p:cNvSpPr>
            <p:nvPr/>
          </p:nvSpPr>
          <p:spPr bwMode="auto">
            <a:xfrm>
              <a:off x="6444208" y="3566587"/>
              <a:ext cx="0" cy="1021387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8" name="Line 20"/>
            <p:cNvSpPr>
              <a:spLocks noChangeShapeType="1"/>
            </p:cNvSpPr>
            <p:nvPr/>
          </p:nvSpPr>
          <p:spPr bwMode="auto">
            <a:xfrm>
              <a:off x="4432568" y="2701890"/>
              <a:ext cx="3397640" cy="13877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5171599" y="1709005"/>
              <a:ext cx="504000" cy="378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6611759" y="1709005"/>
              <a:ext cx="504000" cy="378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1" name="Line 34"/>
            <p:cNvSpPr>
              <a:spLocks noChangeShapeType="1"/>
            </p:cNvSpPr>
            <p:nvPr/>
          </p:nvSpPr>
          <p:spPr bwMode="auto">
            <a:xfrm>
              <a:off x="5664696" y="1975311"/>
              <a:ext cx="923307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13" name="TextBox 41"/>
            <p:cNvSpPr txBox="1">
              <a:spLocks noChangeArrowheads="1"/>
            </p:cNvSpPr>
            <p:nvPr/>
          </p:nvSpPr>
          <p:spPr bwMode="auto">
            <a:xfrm>
              <a:off x="7078102" y="1491631"/>
              <a:ext cx="5418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/>
                <a:t>74</a:t>
              </a:r>
            </a:p>
          </p:txBody>
        </p:sp>
        <p:sp>
          <p:nvSpPr>
            <p:cNvPr id="14" name="TextBox 41"/>
            <p:cNvSpPr txBox="1">
              <a:spLocks noChangeArrowheads="1"/>
            </p:cNvSpPr>
            <p:nvPr/>
          </p:nvSpPr>
          <p:spPr bwMode="auto">
            <a:xfrm>
              <a:off x="5637885" y="1419622"/>
              <a:ext cx="640080" cy="64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/>
                <a:t>d.65</a:t>
              </a:r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4186647" y="3219822"/>
              <a:ext cx="504000" cy="378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6" name="Oval 24"/>
            <p:cNvSpPr>
              <a:spLocks noChangeArrowheads="1"/>
            </p:cNvSpPr>
            <p:nvPr/>
          </p:nvSpPr>
          <p:spPr bwMode="auto">
            <a:xfrm>
              <a:off x="6228240" y="3180044"/>
              <a:ext cx="504000" cy="378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7" name="TextBox 41"/>
            <p:cNvSpPr txBox="1">
              <a:spLocks noChangeArrowheads="1"/>
            </p:cNvSpPr>
            <p:nvPr/>
          </p:nvSpPr>
          <p:spPr bwMode="auto">
            <a:xfrm>
              <a:off x="4606295" y="2953276"/>
              <a:ext cx="5418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/>
                <a:t>40</a:t>
              </a:r>
            </a:p>
          </p:txBody>
        </p:sp>
        <p:sp>
          <p:nvSpPr>
            <p:cNvPr id="18" name="TextBox 41"/>
            <p:cNvSpPr txBox="1">
              <a:spLocks noChangeArrowheads="1"/>
            </p:cNvSpPr>
            <p:nvPr/>
          </p:nvSpPr>
          <p:spPr bwMode="auto">
            <a:xfrm>
              <a:off x="6660232" y="3025284"/>
              <a:ext cx="5418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/>
                <a:t>42</a:t>
              </a:r>
            </a:p>
          </p:txBody>
        </p:sp>
        <p:sp>
          <p:nvSpPr>
            <p:cNvPr id="19" name="TextBox 41"/>
            <p:cNvSpPr txBox="1">
              <a:spLocks noChangeArrowheads="1"/>
            </p:cNvSpPr>
            <p:nvPr/>
          </p:nvSpPr>
          <p:spPr bwMode="auto">
            <a:xfrm>
              <a:off x="8028384" y="3075806"/>
              <a:ext cx="82985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/>
                <a:t>d.50</a:t>
              </a:r>
            </a:p>
          </p:txBody>
        </p:sp>
        <p:sp>
          <p:nvSpPr>
            <p:cNvPr id="20" name="TextBox 42"/>
            <p:cNvSpPr txBox="1">
              <a:spLocks noChangeArrowheads="1"/>
            </p:cNvSpPr>
            <p:nvPr/>
          </p:nvSpPr>
          <p:spPr bwMode="auto">
            <a:xfrm>
              <a:off x="4932040" y="2067694"/>
              <a:ext cx="936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/>
                <a:t>MI @40y</a:t>
              </a:r>
            </a:p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 err="1"/>
                <a:t>CoD:MI</a:t>
              </a:r>
              <a:endParaRPr lang="en-CA" altLang="en-US" sz="1600" dirty="0"/>
            </a:p>
          </p:txBody>
        </p:sp>
        <p:sp>
          <p:nvSpPr>
            <p:cNvPr id="21" name="TextBox 42"/>
            <p:cNvSpPr txBox="1">
              <a:spLocks noChangeArrowheads="1"/>
            </p:cNvSpPr>
            <p:nvPr/>
          </p:nvSpPr>
          <p:spPr bwMode="auto">
            <a:xfrm>
              <a:off x="7110642" y="1939680"/>
              <a:ext cx="701718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/>
                <a:t>HTN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/>
                <a:t>IDDM</a:t>
              </a:r>
            </a:p>
          </p:txBody>
        </p:sp>
        <p:sp>
          <p:nvSpPr>
            <p:cNvPr id="22" name="TextBox 42"/>
            <p:cNvSpPr txBox="1">
              <a:spLocks noChangeArrowheads="1"/>
            </p:cNvSpPr>
            <p:nvPr/>
          </p:nvSpPr>
          <p:spPr bwMode="auto">
            <a:xfrm>
              <a:off x="7990663" y="3579862"/>
              <a:ext cx="432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/>
                <a:t>MI</a:t>
              </a:r>
            </a:p>
          </p:txBody>
        </p:sp>
        <p:sp>
          <p:nvSpPr>
            <p:cNvPr id="23" name="Line 33"/>
            <p:cNvSpPr>
              <a:spLocks noChangeShapeType="1"/>
            </p:cNvSpPr>
            <p:nvPr/>
          </p:nvSpPr>
          <p:spPr bwMode="auto">
            <a:xfrm>
              <a:off x="4436936" y="2715766"/>
              <a:ext cx="0" cy="50400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24" name="Line 33"/>
            <p:cNvSpPr>
              <a:spLocks noChangeShapeType="1"/>
            </p:cNvSpPr>
            <p:nvPr/>
          </p:nvSpPr>
          <p:spPr bwMode="auto">
            <a:xfrm>
              <a:off x="7830209" y="2726437"/>
              <a:ext cx="0" cy="43200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31" name="Oval 24"/>
            <p:cNvSpPr>
              <a:spLocks noChangeArrowheads="1"/>
            </p:cNvSpPr>
            <p:nvPr/>
          </p:nvSpPr>
          <p:spPr bwMode="auto">
            <a:xfrm>
              <a:off x="6228240" y="4620560"/>
              <a:ext cx="504000" cy="378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3" name="Rectangle 9"/>
            <p:cNvSpPr>
              <a:spLocks noChangeArrowheads="1"/>
            </p:cNvSpPr>
            <p:nvPr/>
          </p:nvSpPr>
          <p:spPr bwMode="auto">
            <a:xfrm>
              <a:off x="7250507" y="4620560"/>
              <a:ext cx="504000" cy="378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" name="Oval 24"/>
            <p:cNvSpPr>
              <a:spLocks noChangeArrowheads="1"/>
            </p:cNvSpPr>
            <p:nvPr/>
          </p:nvSpPr>
          <p:spPr bwMode="auto">
            <a:xfrm>
              <a:off x="7945218" y="4620560"/>
              <a:ext cx="504000" cy="378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5" name="Line 20"/>
            <p:cNvSpPr>
              <a:spLocks noChangeShapeType="1"/>
            </p:cNvSpPr>
            <p:nvPr/>
          </p:nvSpPr>
          <p:spPr bwMode="auto">
            <a:xfrm flipV="1">
              <a:off x="7438728" y="4177977"/>
              <a:ext cx="756000" cy="326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37" name="Line 33"/>
            <p:cNvSpPr>
              <a:spLocks noChangeShapeType="1"/>
            </p:cNvSpPr>
            <p:nvPr/>
          </p:nvSpPr>
          <p:spPr bwMode="auto">
            <a:xfrm flipH="1">
              <a:off x="8186610" y="4182792"/>
              <a:ext cx="10607" cy="437768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38" name="Line 33"/>
            <p:cNvSpPr>
              <a:spLocks noChangeShapeType="1"/>
            </p:cNvSpPr>
            <p:nvPr/>
          </p:nvSpPr>
          <p:spPr bwMode="auto">
            <a:xfrm>
              <a:off x="7452320" y="4182792"/>
              <a:ext cx="0" cy="437768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300248" y="4587974"/>
              <a:ext cx="504000" cy="37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3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308304" y="4587974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2</a:t>
              </a:r>
            </a:p>
          </p:txBody>
        </p:sp>
        <p:cxnSp>
          <p:nvCxnSpPr>
            <p:cNvPr id="41" name="Straight Connector 40"/>
            <p:cNvCxnSpPr/>
            <p:nvPr/>
          </p:nvCxnSpPr>
          <p:spPr>
            <a:xfrm flipV="1">
              <a:off x="7378547" y="3003798"/>
              <a:ext cx="859478" cy="67036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2"/>
            <p:cNvSpPr txBox="1">
              <a:spLocks noChangeArrowheads="1"/>
            </p:cNvSpPr>
            <p:nvPr/>
          </p:nvSpPr>
          <p:spPr bwMode="auto">
            <a:xfrm>
              <a:off x="4632992" y="3507854"/>
              <a:ext cx="73152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/>
                <a:t>Evan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728157" y="3740298"/>
              <a:ext cx="142801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CA" altLang="en-US" sz="1600" dirty="0"/>
                <a:t>hyperlipidemia</a:t>
              </a:r>
            </a:p>
          </p:txBody>
        </p:sp>
        <p:cxnSp>
          <p:nvCxnSpPr>
            <p:cNvPr id="44" name="Straight Connector 43"/>
            <p:cNvCxnSpPr/>
            <p:nvPr/>
          </p:nvCxnSpPr>
          <p:spPr>
            <a:xfrm flipV="1">
              <a:off x="4960193" y="1625820"/>
              <a:ext cx="859478" cy="67036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Line 33"/>
            <p:cNvSpPr>
              <a:spLocks noChangeShapeType="1"/>
            </p:cNvSpPr>
            <p:nvPr/>
          </p:nvSpPr>
          <p:spPr bwMode="auto">
            <a:xfrm>
              <a:off x="7812360" y="3566587"/>
              <a:ext cx="0" cy="61200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48" name="Line 33"/>
            <p:cNvSpPr>
              <a:spLocks noChangeShapeType="1"/>
            </p:cNvSpPr>
            <p:nvPr/>
          </p:nvSpPr>
          <p:spPr bwMode="auto">
            <a:xfrm>
              <a:off x="6516216" y="2715766"/>
              <a:ext cx="0" cy="43200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49" name="Rectangle 9"/>
            <p:cNvSpPr>
              <a:spLocks noChangeArrowheads="1"/>
            </p:cNvSpPr>
            <p:nvPr/>
          </p:nvSpPr>
          <p:spPr bwMode="auto">
            <a:xfrm>
              <a:off x="3870715" y="4686645"/>
              <a:ext cx="504000" cy="378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0" name="Oval 24"/>
            <p:cNvSpPr>
              <a:spLocks noChangeArrowheads="1"/>
            </p:cNvSpPr>
            <p:nvPr/>
          </p:nvSpPr>
          <p:spPr bwMode="auto">
            <a:xfrm>
              <a:off x="4565426" y="4686645"/>
              <a:ext cx="504000" cy="378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flipV="1">
              <a:off x="4058936" y="4244062"/>
              <a:ext cx="756000" cy="326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52" name="Line 33"/>
            <p:cNvSpPr>
              <a:spLocks noChangeShapeType="1"/>
            </p:cNvSpPr>
            <p:nvPr/>
          </p:nvSpPr>
          <p:spPr bwMode="auto">
            <a:xfrm flipH="1">
              <a:off x="4806818" y="4248877"/>
              <a:ext cx="10607" cy="437768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53" name="Line 33"/>
            <p:cNvSpPr>
              <a:spLocks noChangeShapeType="1"/>
            </p:cNvSpPr>
            <p:nvPr/>
          </p:nvSpPr>
          <p:spPr bwMode="auto">
            <a:xfrm>
              <a:off x="4072528" y="4248877"/>
              <a:ext cx="0" cy="437768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54" name="Line 33"/>
            <p:cNvSpPr>
              <a:spLocks noChangeShapeType="1"/>
            </p:cNvSpPr>
            <p:nvPr/>
          </p:nvSpPr>
          <p:spPr bwMode="auto">
            <a:xfrm>
              <a:off x="4432568" y="3651870"/>
              <a:ext cx="0" cy="57600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55" name="Line 33"/>
            <p:cNvSpPr>
              <a:spLocks noChangeShapeType="1"/>
            </p:cNvSpPr>
            <p:nvPr/>
          </p:nvSpPr>
          <p:spPr bwMode="auto">
            <a:xfrm>
              <a:off x="6203956" y="1997999"/>
              <a:ext cx="24284" cy="717767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</p:grpSp>
      <p:pic>
        <p:nvPicPr>
          <p:cNvPr id="57" name="Picture 4" descr="https://tse1.mm.bing.net/th?&amp;id=OIP.Mfa2ce8cd4256dd156df1f97c13d42586H0&amp;w=300&amp;h=300&amp;c=0&amp;pid=1.9&amp;rs=0&amp;p=0&amp;r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59" r="31084"/>
          <a:stretch>
            <a:fillRect/>
          </a:stretch>
        </p:blipFill>
        <p:spPr bwMode="auto">
          <a:xfrm>
            <a:off x="25139" y="3795886"/>
            <a:ext cx="514413" cy="1347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2" descr="C:\Users\Shawna\AppData\Local\Microsoft\Windows\INetCache\IE\JPWDZW32\j0434741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153" y="3256278"/>
            <a:ext cx="348088" cy="26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C:\Users\Shawna\AppData\Local\Microsoft\Windows\INetCache\IE\JPWDZW32\j0434741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868" y="2094660"/>
            <a:ext cx="348088" cy="26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450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/>
          <a:lstStyle/>
          <a:p>
            <a:r>
              <a:rPr lang="en-CA" sz="4000" dirty="0"/>
              <a:t>Case 5: Adult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3662928" y="1419622"/>
            <a:ext cx="5195313" cy="3645023"/>
            <a:chOff x="3662928" y="1419622"/>
            <a:chExt cx="5195313" cy="3645023"/>
          </a:xfrm>
        </p:grpSpPr>
        <p:cxnSp>
          <p:nvCxnSpPr>
            <p:cNvPr id="5" name="Straight Arrow Connector 4"/>
            <p:cNvCxnSpPr/>
            <p:nvPr/>
          </p:nvCxnSpPr>
          <p:spPr bwMode="auto">
            <a:xfrm flipV="1">
              <a:off x="3662928" y="3723878"/>
              <a:ext cx="405016" cy="27046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Rectangle 21"/>
            <p:cNvSpPr>
              <a:spLocks noChangeArrowheads="1"/>
            </p:cNvSpPr>
            <p:nvPr/>
          </p:nvSpPr>
          <p:spPr bwMode="auto">
            <a:xfrm>
              <a:off x="7542233" y="3180044"/>
              <a:ext cx="504000" cy="378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7" name="Line 33"/>
            <p:cNvSpPr>
              <a:spLocks noChangeShapeType="1"/>
            </p:cNvSpPr>
            <p:nvPr/>
          </p:nvSpPr>
          <p:spPr bwMode="auto">
            <a:xfrm>
              <a:off x="6444208" y="3566587"/>
              <a:ext cx="0" cy="1021387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8" name="Line 20"/>
            <p:cNvSpPr>
              <a:spLocks noChangeShapeType="1"/>
            </p:cNvSpPr>
            <p:nvPr/>
          </p:nvSpPr>
          <p:spPr bwMode="auto">
            <a:xfrm>
              <a:off x="4432568" y="2701890"/>
              <a:ext cx="3397640" cy="13877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5171599" y="1709005"/>
              <a:ext cx="504000" cy="378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0" name="Oval 24"/>
            <p:cNvSpPr>
              <a:spLocks noChangeArrowheads="1"/>
            </p:cNvSpPr>
            <p:nvPr/>
          </p:nvSpPr>
          <p:spPr bwMode="auto">
            <a:xfrm>
              <a:off x="6611759" y="1709005"/>
              <a:ext cx="504000" cy="378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1" name="Line 34"/>
            <p:cNvSpPr>
              <a:spLocks noChangeShapeType="1"/>
            </p:cNvSpPr>
            <p:nvPr/>
          </p:nvSpPr>
          <p:spPr bwMode="auto">
            <a:xfrm>
              <a:off x="5664696" y="1975311"/>
              <a:ext cx="923307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13" name="TextBox 41"/>
            <p:cNvSpPr txBox="1">
              <a:spLocks noChangeArrowheads="1"/>
            </p:cNvSpPr>
            <p:nvPr/>
          </p:nvSpPr>
          <p:spPr bwMode="auto">
            <a:xfrm>
              <a:off x="7078102" y="1491631"/>
              <a:ext cx="5418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/>
                <a:t>74</a:t>
              </a:r>
            </a:p>
          </p:txBody>
        </p:sp>
        <p:sp>
          <p:nvSpPr>
            <p:cNvPr id="14" name="TextBox 41"/>
            <p:cNvSpPr txBox="1">
              <a:spLocks noChangeArrowheads="1"/>
            </p:cNvSpPr>
            <p:nvPr/>
          </p:nvSpPr>
          <p:spPr bwMode="auto">
            <a:xfrm>
              <a:off x="5637885" y="1419622"/>
              <a:ext cx="640080" cy="64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/>
                <a:t>d.65</a:t>
              </a:r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4186647" y="3219822"/>
              <a:ext cx="504000" cy="378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6" name="Oval 24"/>
            <p:cNvSpPr>
              <a:spLocks noChangeArrowheads="1"/>
            </p:cNvSpPr>
            <p:nvPr/>
          </p:nvSpPr>
          <p:spPr bwMode="auto">
            <a:xfrm>
              <a:off x="6228240" y="3180044"/>
              <a:ext cx="504000" cy="378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7" name="TextBox 41"/>
            <p:cNvSpPr txBox="1">
              <a:spLocks noChangeArrowheads="1"/>
            </p:cNvSpPr>
            <p:nvPr/>
          </p:nvSpPr>
          <p:spPr bwMode="auto">
            <a:xfrm>
              <a:off x="4606295" y="2953276"/>
              <a:ext cx="5418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/>
                <a:t>40</a:t>
              </a:r>
            </a:p>
          </p:txBody>
        </p:sp>
        <p:sp>
          <p:nvSpPr>
            <p:cNvPr id="18" name="TextBox 41"/>
            <p:cNvSpPr txBox="1">
              <a:spLocks noChangeArrowheads="1"/>
            </p:cNvSpPr>
            <p:nvPr/>
          </p:nvSpPr>
          <p:spPr bwMode="auto">
            <a:xfrm>
              <a:off x="6660232" y="3025284"/>
              <a:ext cx="5418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/>
                <a:t>42</a:t>
              </a:r>
            </a:p>
          </p:txBody>
        </p:sp>
        <p:sp>
          <p:nvSpPr>
            <p:cNvPr id="19" name="TextBox 41"/>
            <p:cNvSpPr txBox="1">
              <a:spLocks noChangeArrowheads="1"/>
            </p:cNvSpPr>
            <p:nvPr/>
          </p:nvSpPr>
          <p:spPr bwMode="auto">
            <a:xfrm>
              <a:off x="8028384" y="3075806"/>
              <a:ext cx="82985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/>
                <a:t>d.50</a:t>
              </a:r>
            </a:p>
          </p:txBody>
        </p:sp>
        <p:sp>
          <p:nvSpPr>
            <p:cNvPr id="20" name="TextBox 42"/>
            <p:cNvSpPr txBox="1">
              <a:spLocks noChangeArrowheads="1"/>
            </p:cNvSpPr>
            <p:nvPr/>
          </p:nvSpPr>
          <p:spPr bwMode="auto">
            <a:xfrm>
              <a:off x="4932040" y="2067694"/>
              <a:ext cx="9360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/>
                <a:t>MI @40y</a:t>
              </a:r>
            </a:p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 err="1"/>
                <a:t>CoD:MI</a:t>
              </a:r>
              <a:endParaRPr lang="en-CA" altLang="en-US" sz="1600" dirty="0"/>
            </a:p>
          </p:txBody>
        </p:sp>
        <p:sp>
          <p:nvSpPr>
            <p:cNvPr id="21" name="TextBox 42"/>
            <p:cNvSpPr txBox="1">
              <a:spLocks noChangeArrowheads="1"/>
            </p:cNvSpPr>
            <p:nvPr/>
          </p:nvSpPr>
          <p:spPr bwMode="auto">
            <a:xfrm>
              <a:off x="7110642" y="1939680"/>
              <a:ext cx="701718" cy="54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/>
                <a:t>HTN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/>
                <a:t>IDDM</a:t>
              </a:r>
            </a:p>
          </p:txBody>
        </p:sp>
        <p:sp>
          <p:nvSpPr>
            <p:cNvPr id="22" name="TextBox 42"/>
            <p:cNvSpPr txBox="1">
              <a:spLocks noChangeArrowheads="1"/>
            </p:cNvSpPr>
            <p:nvPr/>
          </p:nvSpPr>
          <p:spPr bwMode="auto">
            <a:xfrm>
              <a:off x="7990663" y="3579862"/>
              <a:ext cx="4320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/>
                <a:t>MI</a:t>
              </a:r>
            </a:p>
          </p:txBody>
        </p:sp>
        <p:sp>
          <p:nvSpPr>
            <p:cNvPr id="23" name="Line 33"/>
            <p:cNvSpPr>
              <a:spLocks noChangeShapeType="1"/>
            </p:cNvSpPr>
            <p:nvPr/>
          </p:nvSpPr>
          <p:spPr bwMode="auto">
            <a:xfrm>
              <a:off x="4436936" y="2715766"/>
              <a:ext cx="0" cy="50400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24" name="Line 33"/>
            <p:cNvSpPr>
              <a:spLocks noChangeShapeType="1"/>
            </p:cNvSpPr>
            <p:nvPr/>
          </p:nvSpPr>
          <p:spPr bwMode="auto">
            <a:xfrm>
              <a:off x="7830209" y="2726437"/>
              <a:ext cx="0" cy="43200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31" name="Oval 24"/>
            <p:cNvSpPr>
              <a:spLocks noChangeArrowheads="1"/>
            </p:cNvSpPr>
            <p:nvPr/>
          </p:nvSpPr>
          <p:spPr bwMode="auto">
            <a:xfrm>
              <a:off x="6228240" y="4620560"/>
              <a:ext cx="504000" cy="378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3" name="Rectangle 9"/>
            <p:cNvSpPr>
              <a:spLocks noChangeArrowheads="1"/>
            </p:cNvSpPr>
            <p:nvPr/>
          </p:nvSpPr>
          <p:spPr bwMode="auto">
            <a:xfrm>
              <a:off x="7250507" y="4620560"/>
              <a:ext cx="504000" cy="378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4" name="Oval 24"/>
            <p:cNvSpPr>
              <a:spLocks noChangeArrowheads="1"/>
            </p:cNvSpPr>
            <p:nvPr/>
          </p:nvSpPr>
          <p:spPr bwMode="auto">
            <a:xfrm>
              <a:off x="7945218" y="4620560"/>
              <a:ext cx="504000" cy="378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35" name="Line 20"/>
            <p:cNvSpPr>
              <a:spLocks noChangeShapeType="1"/>
            </p:cNvSpPr>
            <p:nvPr/>
          </p:nvSpPr>
          <p:spPr bwMode="auto">
            <a:xfrm flipV="1">
              <a:off x="7438728" y="4177977"/>
              <a:ext cx="756000" cy="326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37" name="Line 33"/>
            <p:cNvSpPr>
              <a:spLocks noChangeShapeType="1"/>
            </p:cNvSpPr>
            <p:nvPr/>
          </p:nvSpPr>
          <p:spPr bwMode="auto">
            <a:xfrm flipH="1">
              <a:off x="8186610" y="4182792"/>
              <a:ext cx="10607" cy="437768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38" name="Line 33"/>
            <p:cNvSpPr>
              <a:spLocks noChangeShapeType="1"/>
            </p:cNvSpPr>
            <p:nvPr/>
          </p:nvSpPr>
          <p:spPr bwMode="auto">
            <a:xfrm>
              <a:off x="7452320" y="4182792"/>
              <a:ext cx="0" cy="437768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300248" y="4587974"/>
              <a:ext cx="504000" cy="378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3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308304" y="4587974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2</a:t>
              </a:r>
            </a:p>
          </p:txBody>
        </p:sp>
        <p:cxnSp>
          <p:nvCxnSpPr>
            <p:cNvPr id="41" name="Straight Connector 40"/>
            <p:cNvCxnSpPr/>
            <p:nvPr/>
          </p:nvCxnSpPr>
          <p:spPr>
            <a:xfrm flipV="1">
              <a:off x="7378547" y="3003798"/>
              <a:ext cx="859478" cy="67036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2"/>
            <p:cNvSpPr txBox="1">
              <a:spLocks noChangeArrowheads="1"/>
            </p:cNvSpPr>
            <p:nvPr/>
          </p:nvSpPr>
          <p:spPr bwMode="auto">
            <a:xfrm>
              <a:off x="4632992" y="3507854"/>
              <a:ext cx="73152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CA" altLang="en-US" sz="1600" dirty="0"/>
                <a:t>Evan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728157" y="3740298"/>
              <a:ext cx="142801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CA" altLang="en-US" sz="1600" dirty="0"/>
                <a:t>hyperlipidemia</a:t>
              </a:r>
            </a:p>
          </p:txBody>
        </p:sp>
        <p:cxnSp>
          <p:nvCxnSpPr>
            <p:cNvPr id="44" name="Straight Connector 43"/>
            <p:cNvCxnSpPr/>
            <p:nvPr/>
          </p:nvCxnSpPr>
          <p:spPr>
            <a:xfrm flipV="1">
              <a:off x="4960193" y="1625820"/>
              <a:ext cx="859478" cy="67036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Line 33"/>
            <p:cNvSpPr>
              <a:spLocks noChangeShapeType="1"/>
            </p:cNvSpPr>
            <p:nvPr/>
          </p:nvSpPr>
          <p:spPr bwMode="auto">
            <a:xfrm>
              <a:off x="7812360" y="3566587"/>
              <a:ext cx="0" cy="61200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48" name="Line 33"/>
            <p:cNvSpPr>
              <a:spLocks noChangeShapeType="1"/>
            </p:cNvSpPr>
            <p:nvPr/>
          </p:nvSpPr>
          <p:spPr bwMode="auto">
            <a:xfrm>
              <a:off x="6516216" y="2715766"/>
              <a:ext cx="0" cy="43200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49" name="Rectangle 9"/>
            <p:cNvSpPr>
              <a:spLocks noChangeArrowheads="1"/>
            </p:cNvSpPr>
            <p:nvPr/>
          </p:nvSpPr>
          <p:spPr bwMode="auto">
            <a:xfrm>
              <a:off x="3870715" y="4686645"/>
              <a:ext cx="504000" cy="378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0" name="Oval 24"/>
            <p:cNvSpPr>
              <a:spLocks noChangeArrowheads="1"/>
            </p:cNvSpPr>
            <p:nvPr/>
          </p:nvSpPr>
          <p:spPr bwMode="auto">
            <a:xfrm>
              <a:off x="4565426" y="4686645"/>
              <a:ext cx="504000" cy="3780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pitchFamily="-1" charset="0"/>
                  <a:cs typeface="Arial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flipV="1">
              <a:off x="4058936" y="4244062"/>
              <a:ext cx="756000" cy="326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52" name="Line 33"/>
            <p:cNvSpPr>
              <a:spLocks noChangeShapeType="1"/>
            </p:cNvSpPr>
            <p:nvPr/>
          </p:nvSpPr>
          <p:spPr bwMode="auto">
            <a:xfrm flipH="1">
              <a:off x="4806818" y="4248877"/>
              <a:ext cx="10607" cy="437768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53" name="Line 33"/>
            <p:cNvSpPr>
              <a:spLocks noChangeShapeType="1"/>
            </p:cNvSpPr>
            <p:nvPr/>
          </p:nvSpPr>
          <p:spPr bwMode="auto">
            <a:xfrm>
              <a:off x="4072528" y="4248877"/>
              <a:ext cx="0" cy="437768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54" name="Line 33"/>
            <p:cNvSpPr>
              <a:spLocks noChangeShapeType="1"/>
            </p:cNvSpPr>
            <p:nvPr/>
          </p:nvSpPr>
          <p:spPr bwMode="auto">
            <a:xfrm>
              <a:off x="4432568" y="3651870"/>
              <a:ext cx="0" cy="57600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  <p:sp>
          <p:nvSpPr>
            <p:cNvPr id="55" name="Line 33"/>
            <p:cNvSpPr>
              <a:spLocks noChangeShapeType="1"/>
            </p:cNvSpPr>
            <p:nvPr/>
          </p:nvSpPr>
          <p:spPr bwMode="auto">
            <a:xfrm>
              <a:off x="6203956" y="1997999"/>
              <a:ext cx="24284" cy="717767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CA"/>
            </a:p>
          </p:txBody>
        </p:sp>
      </p:grpSp>
      <p:pic>
        <p:nvPicPr>
          <p:cNvPr id="57" name="Picture 4" descr="https://tse1.mm.bing.net/th?&amp;id=OIP.Mfa2ce8cd4256dd156df1f97c13d42586H0&amp;w=300&amp;h=300&amp;c=0&amp;pid=1.9&amp;rs=0&amp;p=0&amp;r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59" r="31084"/>
          <a:stretch>
            <a:fillRect/>
          </a:stretch>
        </p:blipFill>
        <p:spPr bwMode="auto">
          <a:xfrm>
            <a:off x="25139" y="3795886"/>
            <a:ext cx="514413" cy="1347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2" descr="C:\Users\Shawna\AppData\Local\Microsoft\Windows\INetCache\IE\JPWDZW32\j0434741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153" y="3256278"/>
            <a:ext cx="348088" cy="26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C:\Users\Shawna\AppData\Local\Microsoft\Windows\INetCache\IE\JPWDZW32\j0434741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868" y="1698107"/>
            <a:ext cx="348088" cy="26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Rectangle 9"/>
          <p:cNvSpPr>
            <a:spLocks noChangeArrowheads="1"/>
          </p:cNvSpPr>
          <p:nvPr/>
        </p:nvSpPr>
        <p:spPr bwMode="auto">
          <a:xfrm>
            <a:off x="2730659" y="768795"/>
            <a:ext cx="504000" cy="37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62" name="Oval 24"/>
          <p:cNvSpPr>
            <a:spLocks noChangeArrowheads="1"/>
          </p:cNvSpPr>
          <p:nvPr/>
        </p:nvSpPr>
        <p:spPr bwMode="auto">
          <a:xfrm>
            <a:off x="4170819" y="768795"/>
            <a:ext cx="504000" cy="378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63" name="Line 34"/>
          <p:cNvSpPr>
            <a:spLocks noChangeShapeType="1"/>
          </p:cNvSpPr>
          <p:nvPr/>
        </p:nvSpPr>
        <p:spPr bwMode="auto">
          <a:xfrm>
            <a:off x="3223756" y="1035101"/>
            <a:ext cx="923307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CA"/>
          </a:p>
        </p:txBody>
      </p:sp>
      <p:sp>
        <p:nvSpPr>
          <p:cNvPr id="64" name="Oval 24"/>
          <p:cNvSpPr>
            <a:spLocks noChangeArrowheads="1"/>
          </p:cNvSpPr>
          <p:nvPr/>
        </p:nvSpPr>
        <p:spPr bwMode="auto">
          <a:xfrm>
            <a:off x="3505104" y="1833280"/>
            <a:ext cx="504000" cy="378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65" name="Rectangle 9"/>
          <p:cNvSpPr>
            <a:spLocks noChangeArrowheads="1"/>
          </p:cNvSpPr>
          <p:nvPr/>
        </p:nvSpPr>
        <p:spPr bwMode="auto">
          <a:xfrm>
            <a:off x="2128346" y="1817568"/>
            <a:ext cx="504000" cy="378000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cxnSp>
        <p:nvCxnSpPr>
          <p:cNvPr id="66" name="Straight Connector 65"/>
          <p:cNvCxnSpPr/>
          <p:nvPr/>
        </p:nvCxnSpPr>
        <p:spPr>
          <a:xfrm flipV="1">
            <a:off x="4100612" y="739695"/>
            <a:ext cx="615404" cy="4639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Line 20"/>
          <p:cNvSpPr>
            <a:spLocks noChangeShapeType="1"/>
          </p:cNvSpPr>
          <p:nvPr/>
        </p:nvSpPr>
        <p:spPr bwMode="auto">
          <a:xfrm flipV="1">
            <a:off x="2378064" y="1510970"/>
            <a:ext cx="3060000" cy="18566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CA"/>
          </a:p>
        </p:txBody>
      </p:sp>
      <p:sp>
        <p:nvSpPr>
          <p:cNvPr id="68" name="Line 33"/>
          <p:cNvSpPr>
            <a:spLocks noChangeShapeType="1"/>
          </p:cNvSpPr>
          <p:nvPr/>
        </p:nvSpPr>
        <p:spPr bwMode="auto">
          <a:xfrm>
            <a:off x="2380346" y="1529593"/>
            <a:ext cx="0" cy="2880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CA"/>
          </a:p>
        </p:txBody>
      </p:sp>
      <p:sp>
        <p:nvSpPr>
          <p:cNvPr id="70" name="Line 33"/>
          <p:cNvSpPr>
            <a:spLocks noChangeShapeType="1"/>
          </p:cNvSpPr>
          <p:nvPr/>
        </p:nvSpPr>
        <p:spPr bwMode="auto">
          <a:xfrm>
            <a:off x="3707903" y="1035101"/>
            <a:ext cx="25193" cy="813192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CA"/>
          </a:p>
        </p:txBody>
      </p:sp>
      <p:sp>
        <p:nvSpPr>
          <p:cNvPr id="71" name="TextBox 42"/>
          <p:cNvSpPr txBox="1">
            <a:spLocks noChangeArrowheads="1"/>
          </p:cNvSpPr>
          <p:nvPr/>
        </p:nvSpPr>
        <p:spPr bwMode="auto">
          <a:xfrm>
            <a:off x="4067944" y="1131590"/>
            <a:ext cx="129614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CA" altLang="en-US" sz="1600" dirty="0"/>
              <a:t>stroke @60s</a:t>
            </a:r>
          </a:p>
        </p:txBody>
      </p:sp>
      <p:sp>
        <p:nvSpPr>
          <p:cNvPr id="72" name="TextBox 41"/>
          <p:cNvSpPr txBox="1">
            <a:spLocks noChangeArrowheads="1"/>
          </p:cNvSpPr>
          <p:nvPr/>
        </p:nvSpPr>
        <p:spPr bwMode="auto">
          <a:xfrm>
            <a:off x="3191272" y="508291"/>
            <a:ext cx="5418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600" dirty="0"/>
              <a:t>92</a:t>
            </a:r>
          </a:p>
        </p:txBody>
      </p:sp>
      <p:sp>
        <p:nvSpPr>
          <p:cNvPr id="73" name="TextBox 41"/>
          <p:cNvSpPr txBox="1">
            <a:spLocks noChangeArrowheads="1"/>
          </p:cNvSpPr>
          <p:nvPr/>
        </p:nvSpPr>
        <p:spPr bwMode="auto">
          <a:xfrm>
            <a:off x="2486040" y="1203598"/>
            <a:ext cx="100584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600" dirty="0"/>
              <a:t>dementia</a:t>
            </a:r>
          </a:p>
        </p:txBody>
      </p:sp>
      <p:sp>
        <p:nvSpPr>
          <p:cNvPr id="74" name="TextBox 41"/>
          <p:cNvSpPr txBox="1">
            <a:spLocks noChangeArrowheads="1"/>
          </p:cNvSpPr>
          <p:nvPr/>
        </p:nvSpPr>
        <p:spPr bwMode="auto">
          <a:xfrm>
            <a:off x="4030175" y="1648291"/>
            <a:ext cx="5418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600" dirty="0"/>
              <a:t>75</a:t>
            </a:r>
          </a:p>
        </p:txBody>
      </p:sp>
      <p:sp>
        <p:nvSpPr>
          <p:cNvPr id="75" name="Rectangle 9"/>
          <p:cNvSpPr>
            <a:spLocks noChangeArrowheads="1"/>
          </p:cNvSpPr>
          <p:nvPr/>
        </p:nvSpPr>
        <p:spPr bwMode="auto">
          <a:xfrm>
            <a:off x="2663698" y="3182315"/>
            <a:ext cx="504000" cy="504000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76" name="Rectangle 9"/>
          <p:cNvSpPr>
            <a:spLocks noChangeArrowheads="1"/>
          </p:cNvSpPr>
          <p:nvPr/>
        </p:nvSpPr>
        <p:spPr bwMode="auto">
          <a:xfrm>
            <a:off x="1763744" y="3229125"/>
            <a:ext cx="504000" cy="378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-1" charset="0"/>
                <a:cs typeface="Arial" charset="0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77" name="TextBox 76"/>
          <p:cNvSpPr txBox="1"/>
          <p:nvPr/>
        </p:nvSpPr>
        <p:spPr>
          <a:xfrm>
            <a:off x="2771856" y="3219823"/>
            <a:ext cx="504000" cy="37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78" name="TextBox 42"/>
          <p:cNvSpPr txBox="1">
            <a:spLocks noChangeArrowheads="1"/>
          </p:cNvSpPr>
          <p:nvPr/>
        </p:nvSpPr>
        <p:spPr bwMode="auto">
          <a:xfrm>
            <a:off x="2292760" y="2139702"/>
            <a:ext cx="11271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CA" altLang="en-US" sz="1600" dirty="0"/>
              <a:t>MI @60s</a:t>
            </a:r>
          </a:p>
        </p:txBody>
      </p:sp>
      <p:cxnSp>
        <p:nvCxnSpPr>
          <p:cNvPr id="79" name="Straight Connector 78"/>
          <p:cNvCxnSpPr/>
          <p:nvPr/>
        </p:nvCxnSpPr>
        <p:spPr>
          <a:xfrm flipV="1">
            <a:off x="2056338" y="1758644"/>
            <a:ext cx="643454" cy="5375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TextBox 42"/>
          <p:cNvSpPr txBox="1">
            <a:spLocks noChangeArrowheads="1"/>
          </p:cNvSpPr>
          <p:nvPr/>
        </p:nvSpPr>
        <p:spPr bwMode="auto">
          <a:xfrm>
            <a:off x="1475656" y="3579862"/>
            <a:ext cx="11271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CA" altLang="en-US" sz="1600" dirty="0"/>
              <a:t>MI @50s</a:t>
            </a:r>
          </a:p>
        </p:txBody>
      </p:sp>
      <p:sp>
        <p:nvSpPr>
          <p:cNvPr id="81" name="Line 20"/>
          <p:cNvSpPr>
            <a:spLocks noChangeShapeType="1"/>
          </p:cNvSpPr>
          <p:nvPr/>
        </p:nvSpPr>
        <p:spPr bwMode="auto">
          <a:xfrm>
            <a:off x="1962552" y="2715766"/>
            <a:ext cx="953264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CA"/>
          </a:p>
        </p:txBody>
      </p:sp>
      <p:sp>
        <p:nvSpPr>
          <p:cNvPr id="82" name="Line 30"/>
          <p:cNvSpPr>
            <a:spLocks noChangeShapeType="1"/>
          </p:cNvSpPr>
          <p:nvPr/>
        </p:nvSpPr>
        <p:spPr bwMode="auto">
          <a:xfrm>
            <a:off x="2408020" y="2237680"/>
            <a:ext cx="3740" cy="488757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CA"/>
          </a:p>
        </p:txBody>
      </p:sp>
      <p:sp>
        <p:nvSpPr>
          <p:cNvPr id="83" name="Line 33"/>
          <p:cNvSpPr>
            <a:spLocks noChangeShapeType="1"/>
          </p:cNvSpPr>
          <p:nvPr/>
        </p:nvSpPr>
        <p:spPr bwMode="auto">
          <a:xfrm>
            <a:off x="1979768" y="2715830"/>
            <a:ext cx="0" cy="5040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CA"/>
          </a:p>
        </p:txBody>
      </p:sp>
      <p:sp>
        <p:nvSpPr>
          <p:cNvPr id="84" name="Line 33"/>
          <p:cNvSpPr>
            <a:spLocks noChangeShapeType="1"/>
          </p:cNvSpPr>
          <p:nvPr/>
        </p:nvSpPr>
        <p:spPr bwMode="auto">
          <a:xfrm>
            <a:off x="2915872" y="2726437"/>
            <a:ext cx="0" cy="4680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CA"/>
          </a:p>
        </p:txBody>
      </p:sp>
      <p:sp>
        <p:nvSpPr>
          <p:cNvPr id="85" name="TextBox 41"/>
          <p:cNvSpPr txBox="1">
            <a:spLocks noChangeArrowheads="1"/>
          </p:cNvSpPr>
          <p:nvPr/>
        </p:nvSpPr>
        <p:spPr bwMode="auto">
          <a:xfrm>
            <a:off x="2134063" y="2931790"/>
            <a:ext cx="5418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1600" dirty="0"/>
              <a:t>55</a:t>
            </a:r>
          </a:p>
        </p:txBody>
      </p:sp>
      <p:sp>
        <p:nvSpPr>
          <p:cNvPr id="88" name="Line 33"/>
          <p:cNvSpPr>
            <a:spLocks noChangeShapeType="1"/>
          </p:cNvSpPr>
          <p:nvPr/>
        </p:nvSpPr>
        <p:spPr bwMode="auto">
          <a:xfrm>
            <a:off x="5436096" y="1491630"/>
            <a:ext cx="0" cy="2160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CA"/>
          </a:p>
        </p:txBody>
      </p:sp>
      <p:pic>
        <p:nvPicPr>
          <p:cNvPr id="89" name="Picture 2" descr="C:\Users\Shawna\AppData\Local\Microsoft\Windows\INetCache\IE\JPWDZW32\j0434741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647" y="942532"/>
            <a:ext cx="348088" cy="26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2" descr="C:\Users\Shawna\AppData\Local\Microsoft\Windows\INetCache\IE\JPWDZW32\j0434741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253" y="1896883"/>
            <a:ext cx="348088" cy="26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2" descr="C:\Users\Shawna\AppData\Local\Microsoft\Windows\INetCache\IE\JPWDZW32\j0434741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045" y="3077916"/>
            <a:ext cx="348088" cy="26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3908799"/>
            <a:ext cx="2103522" cy="1183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986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 dpi="0" rotWithShape="1">
            <a:blip r:embed="rId3">
              <a:alphaModFix amt="32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/>
          <a:lstStyle/>
          <a:p>
            <a:r>
              <a:rPr lang="en-US" sz="4000" dirty="0"/>
              <a:t>Familial hypercholesterolemia</a:t>
            </a:r>
          </a:p>
        </p:txBody>
      </p:sp>
      <p:sp>
        <p:nvSpPr>
          <p:cNvPr id="7" name="Rectangle 6"/>
          <p:cNvSpPr/>
          <p:nvPr/>
        </p:nvSpPr>
        <p:spPr>
          <a:xfrm>
            <a:off x="395536" y="843558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About 1 in 250 Canadians is thought to be affected, but it is significantly underdiagnosed</a:t>
            </a:r>
          </a:p>
        </p:txBody>
      </p:sp>
      <p:sp>
        <p:nvSpPr>
          <p:cNvPr id="8" name="Rectangle 7"/>
          <p:cNvSpPr/>
          <p:nvPr/>
        </p:nvSpPr>
        <p:spPr>
          <a:xfrm>
            <a:off x="395536" y="1719848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altLang="en-US" sz="2000" dirty="0"/>
              <a:t>Autosomal dominant disorder resulting in 20x increased risk of cardiovascular disease (CVD) and death </a:t>
            </a:r>
            <a:endParaRPr lang="en-CA" alt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395536" y="2655952"/>
            <a:ext cx="864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AU" altLang="en-US" sz="2000" dirty="0">
                <a:solidFill>
                  <a:srgbClr val="000000"/>
                </a:solidFill>
              </a:rPr>
              <a:t>Increased risk for atherosclerotic disease (e.g. stroke,  peripheral vascular disease)</a:t>
            </a:r>
            <a:endParaRPr lang="en-CA" alt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395536" y="3363838"/>
            <a:ext cx="85689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CA" altLang="en-US" sz="2000" dirty="0"/>
              <a:t>Early diagnosis and treatment (statin+) can normalize life expectancy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95536" y="4008284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CA" altLang="en-US" sz="2000" dirty="0"/>
              <a:t>Cascade screening of family members allows for early identification and treatment of at-risk individuals </a:t>
            </a:r>
          </a:p>
        </p:txBody>
      </p:sp>
    </p:spTree>
    <p:extLst>
      <p:ext uri="{BB962C8B-B14F-4D97-AF65-F5344CB8AC3E}">
        <p14:creationId xmlns:p14="http://schemas.microsoft.com/office/powerpoint/2010/main" val="171448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5602" y="1626365"/>
            <a:ext cx="5492651" cy="32295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7504" y="4738959"/>
            <a:ext cx="30509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ea typeface="ＭＳ Ｐゴシック" pitchFamily="-1" charset="-128"/>
              </a:rPr>
              <a:t>ASCVD: atherosclerotic cardiovascular disease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131964" y="771550"/>
            <a:ext cx="8904533" cy="9079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dirty="0"/>
              <a:t>Canadian criteria for the clinical diagnosis of FH.  </a:t>
            </a:r>
          </a:p>
          <a:p>
            <a:r>
              <a:rPr lang="en-US" sz="1100" dirty="0" err="1"/>
              <a:t>Ruel</a:t>
            </a:r>
            <a:r>
              <a:rPr lang="en-US" sz="1100" dirty="0"/>
              <a:t> 2018 Can J </a:t>
            </a:r>
            <a:r>
              <a:rPr lang="en-US" sz="1100" dirty="0" err="1"/>
              <a:t>Cardiol</a:t>
            </a:r>
            <a:r>
              <a:rPr lang="en-US" sz="1100" dirty="0"/>
              <a:t>. Reprinted with permission under the CC BY-NC-ND license</a:t>
            </a:r>
          </a:p>
          <a:p>
            <a:r>
              <a:rPr lang="en-US" sz="1400" dirty="0"/>
              <a:t>Find on www.FHCanada.net</a:t>
            </a:r>
          </a:p>
        </p:txBody>
      </p:sp>
      <p:pic>
        <p:nvPicPr>
          <p:cNvPr id="3074" name="Picture 2" descr="C:\Users\Shawna\AppData\Local\Microsoft\Windows\INetCache\IE\JPWDZW32\110px-Maple_leaf_transparent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843558"/>
            <a:ext cx="325653" cy="352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/>
          <a:lstStyle/>
          <a:p>
            <a:r>
              <a:rPr lang="en-US" sz="4000" dirty="0"/>
              <a:t>Familial hypercholesterolemia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364088" y="213970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580112" y="3241127"/>
            <a:ext cx="432048" cy="26672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436096" y="4227934"/>
            <a:ext cx="216024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3131840" y="4738958"/>
            <a:ext cx="3108960" cy="40454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Consider referral to lipid specialist</a:t>
            </a:r>
          </a:p>
        </p:txBody>
      </p:sp>
      <p:pic>
        <p:nvPicPr>
          <p:cNvPr id="19" name="Picture 4" descr="https://tse1.mm.bing.net/th?&amp;id=OIP.Mfa2ce8cd4256dd156df1f97c13d42586H0&amp;w=300&amp;h=300&amp;c=0&amp;pid=1.9&amp;rs=0&amp;p=0&amp;r=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59" r="31084"/>
          <a:stretch>
            <a:fillRect/>
          </a:stretch>
        </p:blipFill>
        <p:spPr bwMode="auto">
          <a:xfrm>
            <a:off x="5837414" y="1779662"/>
            <a:ext cx="349491" cy="915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1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theme1.xml><?xml version="1.0" encoding="utf-8"?>
<a:theme xmlns:a="http://schemas.openxmlformats.org/drawingml/2006/main" name="2015 FMF  - Untangling the helix - Nov 2015 - FINAL-2JC_9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47220</TotalTime>
  <Words>563</Words>
  <Application>Microsoft Office PowerPoint</Application>
  <PresentationFormat>On-screen Show (16:9)</PresentationFormat>
  <Paragraphs>86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</vt:lpstr>
      <vt:lpstr>2015 FMF  - Untangling the helix - Nov 2015 - FINAL-2JC_94</vt:lpstr>
      <vt:lpstr>Disclaimer</vt:lpstr>
      <vt:lpstr>Case 5: Adult (Evan)</vt:lpstr>
      <vt:lpstr>Case 5: Adult</vt:lpstr>
      <vt:lpstr>Key family history questions for adult patients</vt:lpstr>
      <vt:lpstr>Case 5: Adult</vt:lpstr>
      <vt:lpstr>Case 5: Adult</vt:lpstr>
      <vt:lpstr>Familial hypercholesterolemia</vt:lpstr>
      <vt:lpstr>Familial hypercholesterolemia</vt:lpstr>
    </vt:vector>
  </TitlesOfParts>
  <Company>CHEO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Untangling the helix 2015:  Genomics for primary care providers</dc:title>
  <dc:creator>Shawna</dc:creator>
  <cp:lastModifiedBy>Shawna M</cp:lastModifiedBy>
  <cp:revision>456</cp:revision>
  <cp:lastPrinted>2017-06-07T21:03:15Z</cp:lastPrinted>
  <dcterms:created xsi:type="dcterms:W3CDTF">2015-11-06T17:02:31Z</dcterms:created>
  <dcterms:modified xsi:type="dcterms:W3CDTF">2021-01-18T18:04:15Z</dcterms:modified>
</cp:coreProperties>
</file>