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927" r:id="rId2"/>
    <p:sldId id="256" r:id="rId3"/>
    <p:sldId id="312" r:id="rId4"/>
    <p:sldId id="1337" r:id="rId5"/>
    <p:sldId id="1329" r:id="rId6"/>
    <p:sldId id="1327" r:id="rId7"/>
    <p:sldId id="1340" r:id="rId8"/>
    <p:sldId id="1338" r:id="rId9"/>
    <p:sldId id="1341" r:id="rId10"/>
    <p:sldId id="1342" r:id="rId11"/>
    <p:sldId id="326" r:id="rId12"/>
    <p:sldId id="1293" r:id="rId13"/>
    <p:sldId id="1300" r:id="rId14"/>
    <p:sldId id="1302" r:id="rId15"/>
    <p:sldId id="314" r:id="rId16"/>
    <p:sldId id="1283" r:id="rId17"/>
    <p:sldId id="1285" r:id="rId18"/>
    <p:sldId id="1316" r:id="rId19"/>
    <p:sldId id="1287" r:id="rId20"/>
    <p:sldId id="1317" r:id="rId21"/>
    <p:sldId id="1318" r:id="rId22"/>
    <p:sldId id="1320" r:id="rId23"/>
    <p:sldId id="1322" r:id="rId24"/>
    <p:sldId id="1323" r:id="rId25"/>
    <p:sldId id="1321" r:id="rId26"/>
    <p:sldId id="1312" r:id="rId27"/>
    <p:sldId id="290" r:id="rId28"/>
    <p:sldId id="1324" r:id="rId29"/>
    <p:sldId id="1325" r:id="rId30"/>
    <p:sldId id="1314" r:id="rId31"/>
    <p:sldId id="1313" r:id="rId32"/>
  </p:sldIdLst>
  <p:sldSz cx="9144000" cy="5143500" type="screen16x9"/>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1550" autoAdjust="0"/>
  </p:normalViewPr>
  <p:slideViewPr>
    <p:cSldViewPr>
      <p:cViewPr varScale="1">
        <p:scale>
          <a:sx n="68" d="100"/>
          <a:sy n="68" d="100"/>
        </p:scale>
        <p:origin x="1986" y="60"/>
      </p:cViewPr>
      <p:guideLst>
        <p:guide orient="horz" pos="1620"/>
        <p:guide pos="2880"/>
      </p:guideLst>
    </p:cSldViewPr>
  </p:slideViewPr>
  <p:outlineViewPr>
    <p:cViewPr>
      <p:scale>
        <a:sx n="33" d="100"/>
        <a:sy n="33" d="100"/>
      </p:scale>
      <p:origin x="0" y="-9996"/>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4A0E35-8DCA-4178-A24C-5E0E8908F788}"/>
              </a:ext>
            </a:extLst>
          </p:cNvPr>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6048254B-F1E8-4211-B1EE-3E5F1D1C7342}"/>
              </a:ext>
            </a:extLst>
          </p:cNvPr>
          <p:cNvSpPr>
            <a:spLocks noGrp="1"/>
          </p:cNvSpPr>
          <p:nvPr>
            <p:ph type="dt" idx="1"/>
          </p:nvPr>
        </p:nvSpPr>
        <p:spPr>
          <a:xfrm>
            <a:off x="3884613" y="0"/>
            <a:ext cx="2971800" cy="46482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706F56C-707B-4B13-95A6-66E44DAB7CAE}" type="datetimeFigureOut">
              <a:rPr lang="en-CA"/>
              <a:pPr>
                <a:defRPr/>
              </a:pPr>
              <a:t>2020-10-19</a:t>
            </a:fld>
            <a:endParaRPr lang="en-CA" dirty="0"/>
          </a:p>
        </p:txBody>
      </p:sp>
      <p:sp>
        <p:nvSpPr>
          <p:cNvPr id="4" name="Slide Image Placeholder 3">
            <a:extLst>
              <a:ext uri="{FF2B5EF4-FFF2-40B4-BE49-F238E27FC236}">
                <a16:creationId xmlns:a16="http://schemas.microsoft.com/office/drawing/2014/main" id="{451EC504-FA30-45D1-9A6B-12EF998432BD}"/>
              </a:ext>
            </a:extLst>
          </p:cNvPr>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a:extLst>
              <a:ext uri="{FF2B5EF4-FFF2-40B4-BE49-F238E27FC236}">
                <a16:creationId xmlns:a16="http://schemas.microsoft.com/office/drawing/2014/main" id="{A0756440-4994-410D-8952-7C36D6C08D9D}"/>
              </a:ext>
            </a:extLst>
          </p:cNvPr>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8A1543C3-D26A-45DB-B42A-8D6787AAE2E6}"/>
              </a:ext>
            </a:extLst>
          </p:cNvPr>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9D9E9E88-6B60-44BD-ACEC-D8334D890BCA}"/>
              </a:ext>
            </a:extLst>
          </p:cNvPr>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3F7CF3-2861-41BC-A2A3-62A0D138801D}" type="slidenum">
              <a:rPr lang="en-CA" altLang="en-US"/>
              <a:pPr>
                <a:defRPr/>
              </a:pPr>
              <a:t>‹#›</a:t>
            </a:fld>
            <a:endParaRPr lang="en-CA" altLang="en-US" dirty="0"/>
          </a:p>
        </p:txBody>
      </p:sp>
    </p:spTree>
    <p:extLst>
      <p:ext uri="{BB962C8B-B14F-4D97-AF65-F5344CB8AC3E}">
        <p14:creationId xmlns:p14="http://schemas.microsoft.com/office/powerpoint/2010/main" val="3497727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hicagogenetics.com/cardiogenetic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9F0A0C6-1B72-4857-9055-AA6BBE7CEA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1DF6CC4F-3233-443E-A1C7-B16BAB03D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a:t>Image: </a:t>
            </a:r>
            <a:r>
              <a:rPr lang="en-CA" altLang="en-US" dirty="0">
                <a:hlinkClick r:id="rId3"/>
              </a:rPr>
              <a:t>https://chicagogenetics.com/cardiogenetics/</a:t>
            </a:r>
            <a:r>
              <a:rPr lang="en-CA" altLang="en-US" dirty="0"/>
              <a:t> </a:t>
            </a:r>
          </a:p>
          <a:p>
            <a:pPr eaLnBrk="1" hangingPunct="1">
              <a:spcBef>
                <a:spcPct val="0"/>
              </a:spcBef>
            </a:pPr>
            <a:endParaRPr lang="en-CA" altLang="en-US" dirty="0"/>
          </a:p>
        </p:txBody>
      </p:sp>
      <p:sp>
        <p:nvSpPr>
          <p:cNvPr id="5124" name="Slide Number Placeholder 3">
            <a:extLst>
              <a:ext uri="{FF2B5EF4-FFF2-40B4-BE49-F238E27FC236}">
                <a16:creationId xmlns:a16="http://schemas.microsoft.com/office/drawing/2014/main" id="{6F076FDB-9440-413A-B112-43E120FD4D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DB76BF-45BD-4498-A5DF-78B97A5127B0}" type="slidenum">
              <a:rPr lang="en-US" altLang="en-US" smtClean="0"/>
              <a:pPr>
                <a:spcBef>
                  <a:spcPct val="0"/>
                </a:spcBef>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9D35369-F93A-4343-B030-43A0C8926A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B29B79A4-23F4-49D2-862A-4A653AC8B59C}"/>
              </a:ext>
            </a:extLst>
          </p:cNvPr>
          <p:cNvSpPr>
            <a:spLocks noGrp="1" noChangeArrowheads="1"/>
          </p:cNvSpPr>
          <p:nvPr>
            <p:ph type="body" idx="1"/>
          </p:nvPr>
        </p:nvSpPr>
        <p:spPr bwMode="auto"/>
        <p:txBody>
          <a:bodyPr wrap="square" numCol="1" anchor="t" anchorCtr="0" compatLnSpc="1">
            <a:prstTxWarp prst="textNoShape">
              <a:avLst/>
            </a:prstTxWarp>
          </a:bodyPr>
          <a:lstStyle/>
          <a:p>
            <a:pPr>
              <a:spcBef>
                <a:spcPct val="0"/>
              </a:spcBef>
              <a:defRPr/>
            </a:pPr>
            <a:r>
              <a:rPr lang="en-US" altLang="en-US" dirty="0">
                <a:latin typeface="Times New Roman" panose="02020603050405020304" pitchFamily="18" charset="0"/>
              </a:rPr>
              <a:t>Two common misconceptions in sequential screening in families. </a:t>
            </a:r>
          </a:p>
          <a:p>
            <a:pPr>
              <a:spcBef>
                <a:spcPct val="0"/>
              </a:spcBef>
              <a:defRPr/>
            </a:pPr>
            <a:endParaRPr lang="en-US" altLang="en-US" dirty="0">
              <a:latin typeface="Times New Roman" panose="02020603050405020304" pitchFamily="18" charset="0"/>
            </a:endParaRPr>
          </a:p>
          <a:p>
            <a:pPr marL="228600" indent="-228600">
              <a:spcBef>
                <a:spcPct val="0"/>
              </a:spcBef>
              <a:buFontTx/>
              <a:buAutoNum type="arabicParenR"/>
              <a:defRPr/>
            </a:pPr>
            <a:r>
              <a:rPr lang="en-US" altLang="en-US" dirty="0">
                <a:latin typeface="Times New Roman" panose="02020603050405020304" pitchFamily="18" charset="0"/>
              </a:rPr>
              <a:t>worrying about kids or one side of the family only. Often, because people are more worried about their active children, the kids get referred for evaluations before the parents.  Also, pts don</a:t>
            </a:r>
            <a:r>
              <a:rPr lang="ja-JP" altLang="en-US" dirty="0"/>
              <a:t>’</a:t>
            </a:r>
            <a:r>
              <a:rPr lang="en-US" altLang="ja-JP" dirty="0">
                <a:latin typeface="Times New Roman" panose="02020603050405020304" pitchFamily="18" charset="0"/>
              </a:rPr>
              <a:t>t want to burden elderly relatives, but helps id side of family.</a:t>
            </a:r>
          </a:p>
          <a:p>
            <a:pPr marL="228600" indent="-228600">
              <a:spcBef>
                <a:spcPct val="0"/>
              </a:spcBef>
              <a:buFontTx/>
              <a:buAutoNum type="arabicParenR"/>
              <a:defRPr/>
            </a:pPr>
            <a:r>
              <a:rPr lang="en-US" altLang="ja-JP" dirty="0">
                <a:latin typeface="Times New Roman" panose="02020603050405020304" pitchFamily="18" charset="0"/>
              </a:rPr>
              <a:t>not recommending repeat cardiac testing, to look for later onset.  Often if normal ECG, pt thinks it means they don</a:t>
            </a:r>
            <a:r>
              <a:rPr lang="en-US" altLang="en-US" dirty="0">
                <a:latin typeface="Arial" panose="020B0604020202020204" pitchFamily="34" charset="0"/>
              </a:rPr>
              <a:t>’</a:t>
            </a:r>
            <a:r>
              <a:rPr lang="en-US" altLang="ja-JP" dirty="0">
                <a:latin typeface="Times New Roman" panose="02020603050405020304" pitchFamily="18" charset="0"/>
              </a:rPr>
              <a:t>t need further investigations.\</a:t>
            </a:r>
          </a:p>
          <a:p>
            <a:pPr marL="228600" indent="-228600">
              <a:spcBef>
                <a:spcPct val="0"/>
              </a:spcBef>
              <a:buFontTx/>
              <a:buAutoNum type="arabicParenR"/>
              <a:defRPr/>
            </a:pPr>
            <a:endParaRPr lang="en-US" altLang="ja-JP" dirty="0">
              <a:latin typeface="Times New Roman" panose="02020603050405020304" pitchFamily="18" charset="0"/>
            </a:endParaRPr>
          </a:p>
          <a:p>
            <a:pPr marL="228600" indent="-228600">
              <a:spcBef>
                <a:spcPct val="0"/>
              </a:spcBef>
              <a:buFontTx/>
              <a:buAutoNum type="arabicParenR"/>
              <a:defRPr/>
            </a:pPr>
            <a:endParaRPr lang="en-US" altLang="ja-JP" dirty="0">
              <a:latin typeface="Times New Roman" panose="02020603050405020304" pitchFamily="18" charset="0"/>
            </a:endParaRPr>
          </a:p>
          <a:p>
            <a:pPr>
              <a:spcBef>
                <a:spcPct val="0"/>
              </a:spcBef>
              <a:defRPr/>
            </a:pPr>
            <a:r>
              <a:rPr lang="en-US" altLang="en-US" dirty="0">
                <a:latin typeface="Times New Roman" panose="02020603050405020304" pitchFamily="18" charset="0"/>
              </a:rPr>
              <a:t>Getting info on relatives evaluated elsewhere always difficult.  Don</a:t>
            </a:r>
            <a:r>
              <a:rPr lang="en-US" altLang="en-US" dirty="0">
                <a:latin typeface="Arial" panose="020B0604020202020204" pitchFamily="34" charset="0"/>
              </a:rPr>
              <a:t>’</a:t>
            </a:r>
            <a:r>
              <a:rPr lang="en-US" altLang="ja-JP" dirty="0">
                <a:latin typeface="Times New Roman" panose="02020603050405020304" pitchFamily="18" charset="0"/>
              </a:rPr>
              <a:t>t assume that the assessment done elsewhere was complete.  Ask about evaluation, and if doesn</a:t>
            </a:r>
            <a:r>
              <a:rPr lang="en-US" altLang="en-US" dirty="0">
                <a:latin typeface="Arial" panose="020B0604020202020204" pitchFamily="34" charset="0"/>
              </a:rPr>
              <a:t>’</a:t>
            </a:r>
            <a:r>
              <a:rPr lang="en-US" altLang="ja-JP" dirty="0">
                <a:latin typeface="Times New Roman" panose="02020603050405020304" pitchFamily="18" charset="0"/>
              </a:rPr>
              <a:t>t make sense, re-educate and re-inforce recommendations.</a:t>
            </a:r>
          </a:p>
          <a:p>
            <a:pPr>
              <a:defRPr/>
            </a:pPr>
            <a:endParaRPr lang="en-CA" altLang="en-US" dirty="0"/>
          </a:p>
        </p:txBody>
      </p:sp>
      <p:sp>
        <p:nvSpPr>
          <p:cNvPr id="35844" name="Slide Number Placeholder 3">
            <a:extLst>
              <a:ext uri="{FF2B5EF4-FFF2-40B4-BE49-F238E27FC236}">
                <a16:creationId xmlns:a16="http://schemas.microsoft.com/office/drawing/2014/main" id="{0FFED0DF-5929-4E2F-B978-9E9474B2F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AD0052-A37E-4A95-9E48-9AC8A2799AB8}" type="slidenum">
              <a:rPr lang="en-CA" altLang="en-US" smtClean="0"/>
              <a:pPr/>
              <a:t>11</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6829B01-E2B4-4C22-8609-0E687E5E8D7C}"/>
              </a:ext>
            </a:extLst>
          </p:cNvPr>
          <p:cNvSpPr>
            <a:spLocks noGrp="1" noRot="1" noChangeAspect="1" noChangeArrowheads="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573810E-2DF6-4E1A-948B-6B2BF53BF3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381A2508-BA35-4317-9E16-3DB4A82B05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C19860-F667-4DEE-994E-BD6F1BA5085B}" type="slidenum">
              <a:rPr lang="en-CA" altLang="en-US" smtClean="0"/>
              <a:pPr/>
              <a:t>12</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9EE4971-03B5-4760-B4D7-415BFAFBC1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469068A-439C-4D0D-B219-B40F897997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Most common is adult onset, mid-septal hypertrophy</a:t>
            </a:r>
          </a:p>
          <a:p>
            <a:r>
              <a:rPr lang="en-US" altLang="en-US" dirty="0"/>
              <a:t>Syndrome and metabolic rare</a:t>
            </a:r>
          </a:p>
          <a:p>
            <a:endParaRPr lang="en-US" altLang="en-US" dirty="0"/>
          </a:p>
          <a:p>
            <a:r>
              <a:rPr lang="en-US" altLang="en-US" dirty="0"/>
              <a:t>Pathologic hypertrophy is considered in the presence of unexplained </a:t>
            </a:r>
            <a:r>
              <a:rPr lang="en-US" altLang="en-US" b="1" dirty="0"/>
              <a:t>wall thickness &gt; 15 mm </a:t>
            </a:r>
            <a:r>
              <a:rPr lang="en-US" altLang="en-US" dirty="0"/>
              <a:t>in any myocardial segment or asymmetric septal hypertrophy with a septal to posterior wall thickness ratio &gt; 1.3 in normotensive individuals or &gt; 1.5 in hypertensive individuals.  The use of a wall thickness ratio in those with wall thickness &lt; 15 mm remains controversial in some arenas and is less secure than absolute width.   In those with an </a:t>
            </a:r>
            <a:r>
              <a:rPr lang="en-US" altLang="en-US" b="1" dirty="0"/>
              <a:t>established diagnosis of HCM in a first-degree family member lower cutoff values might be used</a:t>
            </a:r>
            <a:r>
              <a:rPr lang="en-US" altLang="en-US" dirty="0"/>
              <a:t>; an absolute wall thickness  13 mm is diagnostic </a:t>
            </a:r>
            <a:r>
              <a:rPr lang="en-CA" altLang="en-US" dirty="0"/>
              <a:t>of HCM.</a:t>
            </a:r>
          </a:p>
          <a:p>
            <a:endParaRPr lang="en-CA" altLang="en-US" dirty="0"/>
          </a:p>
          <a:p>
            <a:r>
              <a:rPr lang="en-US" altLang="en-US" dirty="0"/>
              <a:t>The most feared complication of HCM is SCD. Although the incidence of SCD in the entire HCM population is low (0.5 to 1% per year), there is a small subgroup of patients who are at an increased risk (Cooper 2017)</a:t>
            </a:r>
          </a:p>
          <a:p>
            <a:endParaRPr lang="en-US" altLang="en-US" dirty="0"/>
          </a:p>
          <a:p>
            <a:r>
              <a:rPr lang="en-CA" altLang="en-US" dirty="0"/>
              <a:t>SCD </a:t>
            </a:r>
            <a:r>
              <a:rPr lang="en-US" altLang="en-US" dirty="0"/>
              <a:t>was defined as death from a cardiovascular cause within 12 h of apparent well-being.   SCD was the first manifestation of HCM in the majority (78%) of cases, and only 50 (26%) decedents had reported cardiac symptoms prior to </a:t>
            </a:r>
            <a:r>
              <a:rPr lang="en-CA" altLang="en-US" dirty="0"/>
              <a:t>death.</a:t>
            </a:r>
            <a:r>
              <a:rPr lang="en-US" altLang="en-US" dirty="0"/>
              <a:t>(</a:t>
            </a:r>
            <a:r>
              <a:rPr lang="en-US" altLang="en-US" dirty="0" err="1"/>
              <a:t>Finocchiario</a:t>
            </a:r>
            <a:r>
              <a:rPr lang="en-US" altLang="en-US" dirty="0"/>
              <a:t> 2019)</a:t>
            </a:r>
          </a:p>
          <a:p>
            <a:endParaRPr lang="en-CA" altLang="en-US" dirty="0"/>
          </a:p>
        </p:txBody>
      </p:sp>
      <p:sp>
        <p:nvSpPr>
          <p:cNvPr id="41988" name="Slide Number Placeholder 3">
            <a:extLst>
              <a:ext uri="{FF2B5EF4-FFF2-40B4-BE49-F238E27FC236}">
                <a16:creationId xmlns:a16="http://schemas.microsoft.com/office/drawing/2014/main" id="{19D54CA5-78CE-4E8C-BF51-E09D9BD465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667625F-AD27-497A-84D4-81673682B7CB}" type="slidenum">
              <a:rPr lang="en-CA" altLang="en-US" smtClean="0"/>
              <a:pPr/>
              <a:t>13</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2F8C15B-2EC6-4842-B92D-62306D9D1E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91C15F9-630F-4AD1-9C5B-1E1B245B36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z="1800" dirty="0"/>
              <a:t>They should be followed with regular</a:t>
            </a:r>
            <a:r>
              <a:rPr lang="en-AU" altLang="en-US" sz="1800" baseline="30000" dirty="0"/>
              <a:t>+</a:t>
            </a:r>
            <a:r>
              <a:rPr lang="en-AU" altLang="en-US" sz="1800" dirty="0"/>
              <a:t> echocardiographic and ECG surveillance</a:t>
            </a:r>
          </a:p>
          <a:p>
            <a:pPr lvl="1"/>
            <a:r>
              <a:rPr lang="en-AU" altLang="en-US" sz="1500" dirty="0"/>
              <a:t>Knowing the gene mutation does not predict disease course or response to treatment</a:t>
            </a:r>
          </a:p>
          <a:p>
            <a:pPr lvl="1"/>
            <a:endParaRPr lang="en-AU" altLang="en-US" sz="1500" dirty="0"/>
          </a:p>
          <a:p>
            <a:pPr lvl="1"/>
            <a:r>
              <a:rPr lang="en-AU" altLang="en-US" sz="1500" baseline="30000" dirty="0"/>
              <a:t>+ </a:t>
            </a:r>
            <a:r>
              <a:rPr lang="en-AU" altLang="en-US" sz="1500" dirty="0"/>
              <a:t>For example, surveillance schedule followed by CHEO:</a:t>
            </a:r>
          </a:p>
          <a:p>
            <a:pPr lvl="2"/>
            <a:r>
              <a:rPr lang="en-AU" altLang="en-US" dirty="0"/>
              <a:t>For teenagers and children, every 12-18 months</a:t>
            </a:r>
          </a:p>
          <a:p>
            <a:pPr lvl="2"/>
            <a:r>
              <a:rPr lang="en-AU" altLang="en-US" dirty="0"/>
              <a:t>For adults, every 3-5 years</a:t>
            </a:r>
            <a:endParaRPr lang="en-CA" altLang="en-US" dirty="0"/>
          </a:p>
          <a:p>
            <a:endParaRPr lang="en-CA" altLang="en-US" dirty="0"/>
          </a:p>
        </p:txBody>
      </p:sp>
      <p:sp>
        <p:nvSpPr>
          <p:cNvPr id="44036" name="Slide Number Placeholder 3">
            <a:extLst>
              <a:ext uri="{FF2B5EF4-FFF2-40B4-BE49-F238E27FC236}">
                <a16:creationId xmlns:a16="http://schemas.microsoft.com/office/drawing/2014/main" id="{1A231502-EEDB-402A-B6A1-FA60070C05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5BBB86B-B2B5-45AD-AE1B-ADF13B65E859}" type="slidenum">
              <a:rPr lang="en-CA" altLang="en-US" smtClean="0"/>
              <a:pPr/>
              <a:t>14</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77E5958-93E0-43EE-9DE6-6DA31675FB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A207A96-57C9-4092-A1FC-1915399FD0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6084" name="Slide Number Placeholder 3">
            <a:extLst>
              <a:ext uri="{FF2B5EF4-FFF2-40B4-BE49-F238E27FC236}">
                <a16:creationId xmlns:a16="http://schemas.microsoft.com/office/drawing/2014/main" id="{57F7247C-7FD9-482D-B231-D3C450197A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15E755-F057-41E2-94C0-C77CD963C95B}" type="slidenum">
              <a:rPr lang="en-US" altLang="en-US" smtClean="0"/>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A8FA878-5C51-4F0C-8E99-97264CD70049}"/>
              </a:ext>
            </a:extLst>
          </p:cNvPr>
          <p:cNvSpPr>
            <a:spLocks noGrp="1" noRot="1" noChangeAspect="1" noChangeArrowheads="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C485684-433D-4E0E-AAB3-A18C7EF389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8132" name="Slide Number Placeholder 3">
            <a:extLst>
              <a:ext uri="{FF2B5EF4-FFF2-40B4-BE49-F238E27FC236}">
                <a16:creationId xmlns:a16="http://schemas.microsoft.com/office/drawing/2014/main" id="{BE85E1D3-EA02-4213-A29C-747377FF26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68C0585-B8BF-4E32-A923-94087D8158F6}" type="slidenum">
              <a:rPr lang="en-CA" altLang="en-US" smtClean="0"/>
              <a:pPr/>
              <a:t>16</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D039284-80D0-4216-801D-2E5A8126933C}"/>
              </a:ext>
            </a:extLst>
          </p:cNvPr>
          <p:cNvSpPr>
            <a:spLocks noGrp="1" noRot="1" noChangeAspect="1" noChangeArrowheads="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6480501-C708-44AA-B9ED-72BD9D1335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0180" name="Slide Number Placeholder 3">
            <a:extLst>
              <a:ext uri="{FF2B5EF4-FFF2-40B4-BE49-F238E27FC236}">
                <a16:creationId xmlns:a16="http://schemas.microsoft.com/office/drawing/2014/main" id="{E3F46DA7-4775-4137-9E2C-6BBC096FB7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D897AC-E8A3-4F5C-AEAC-B40DE56A4B51}" type="slidenum">
              <a:rPr lang="en-CA" altLang="en-US" smtClean="0"/>
              <a:pPr/>
              <a:t>17</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786FD13-2A23-4F6C-B0FC-24250E93B0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5BF79C7-BA23-4808-B59D-ED735CA0C1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3252" name="Slide Number Placeholder 3">
            <a:extLst>
              <a:ext uri="{FF2B5EF4-FFF2-40B4-BE49-F238E27FC236}">
                <a16:creationId xmlns:a16="http://schemas.microsoft.com/office/drawing/2014/main" id="{DBD8FA36-C0E2-4C59-AE6F-95D87A9576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99F87CC-AD75-4948-8434-86A98A5CF71A}" type="slidenum">
              <a:rPr lang="en-CA" altLang="en-US" smtClean="0"/>
              <a:pPr/>
              <a:t>19</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1987933-2753-44E3-90C6-E31D2194C7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2760233-1724-481B-B0AC-2C9F94995B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Recent </a:t>
            </a:r>
            <a:r>
              <a:rPr lang="en-US" altLang="en-US"/>
              <a:t>Canadian Cardiovascular Society Position Statement on </a:t>
            </a:r>
            <a:r>
              <a:rPr lang="en-CA" altLang="en-US"/>
              <a:t>Familial Hypercholesterolemia: Update 2018 </a:t>
            </a:r>
            <a:r>
              <a:rPr lang="en-US" altLang="en-US"/>
              <a:t>Canadian Journal of Cardiology 34 (2018) 1553e1563</a:t>
            </a:r>
            <a:endParaRPr lang="en-CA" altLang="en-US"/>
          </a:p>
        </p:txBody>
      </p:sp>
      <p:sp>
        <p:nvSpPr>
          <p:cNvPr id="55300" name="Slide Number Placeholder 3">
            <a:extLst>
              <a:ext uri="{FF2B5EF4-FFF2-40B4-BE49-F238E27FC236}">
                <a16:creationId xmlns:a16="http://schemas.microsoft.com/office/drawing/2014/main" id="{32FB642A-2189-41D2-8480-B890A2C2E1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985E9C-56FE-4655-B8D7-E341DD7BA37F}" type="slidenum">
              <a:rPr lang="en-CA" altLang="en-US" smtClean="0"/>
              <a:pPr/>
              <a:t>20</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17F3B20-5553-4409-BDA4-B668FE10D3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DE01482-B69B-4DAE-9154-FBFC88DFD3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9460" name="Slide Number Placeholder 3">
            <a:extLst>
              <a:ext uri="{FF2B5EF4-FFF2-40B4-BE49-F238E27FC236}">
                <a16:creationId xmlns:a16="http://schemas.microsoft.com/office/drawing/2014/main" id="{C60A28A8-D0AE-4D61-80CB-ED4FE94A4A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438611-91BC-452E-9AEB-9AD1A413928A}" type="slidenum">
              <a:rPr lang="en-CA" altLang="en-US" smtClean="0"/>
              <a:pPr>
                <a:spcBef>
                  <a:spcPct val="0"/>
                </a:spcBef>
              </a:pPr>
              <a:t>3</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otes Placeholder 1">
            <a:extLst>
              <a:ext uri="{FF2B5EF4-FFF2-40B4-BE49-F238E27FC236}">
                <a16:creationId xmlns:a16="http://schemas.microsoft.com/office/drawing/2014/main" id="{49EF8D1A-8CCF-4AE5-84EE-CB1D1EC207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General population screening recommendation is universal screening of lipid levels beginning at 40y for men and 50y for women – or earlier if other ASCVD risk factors are present</a:t>
            </a:r>
          </a:p>
          <a:p>
            <a:endParaRPr lang="en-CA" altLang="en-US"/>
          </a:p>
          <a:p>
            <a:r>
              <a:rPr lang="en-US" altLang="en-US"/>
              <a:t>There remains controversy as to whether screening in childhood (ie, around age 10 years) for FH should be implemented. This approach would be expected to identify some cases of FH. (Brunham)</a:t>
            </a:r>
            <a:endParaRPr lang="en-CA" altLang="en-US"/>
          </a:p>
          <a:p>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828ABE0-FD0D-4FD7-A07C-9E0B91C1E7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AF7B3C6-1920-478B-B1C7-92984C7D6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Cascade testing: </a:t>
            </a:r>
            <a:r>
              <a:rPr lang="en-US" altLang="en-US">
                <a:latin typeface="Arial" panose="020B0604020202020204" pitchFamily="34" charset="0"/>
              </a:rPr>
              <a:t>Provide education for patient and family -</a:t>
            </a:r>
            <a:r>
              <a:rPr lang="en-US" altLang="en-US">
                <a:ea typeface="MS PGothic" panose="020B0600070205080204" pitchFamily="34" charset="-128"/>
              </a:rPr>
              <a:t>Balance fear of diagnosis with hope that education &amp; intervention will prevent deaths</a:t>
            </a:r>
          </a:p>
          <a:p>
            <a:pPr eaLnBrk="1" hangingPunct="1">
              <a:spcBef>
                <a:spcPct val="0"/>
              </a:spcBef>
            </a:pPr>
            <a:endParaRPr lang="en-CA" altLang="en-US"/>
          </a:p>
          <a:p>
            <a:pPr eaLnBrk="1" hangingPunct="1">
              <a:spcBef>
                <a:spcPct val="0"/>
              </a:spcBef>
            </a:pPr>
            <a:endParaRPr lang="en-CA" altLang="en-US"/>
          </a:p>
        </p:txBody>
      </p:sp>
      <p:sp>
        <p:nvSpPr>
          <p:cNvPr id="63492" name="Slide Number Placeholder 3">
            <a:extLst>
              <a:ext uri="{FF2B5EF4-FFF2-40B4-BE49-F238E27FC236}">
                <a16:creationId xmlns:a16="http://schemas.microsoft.com/office/drawing/2014/main" id="{CA1AE05B-14BB-4B0D-B5C4-5AE41A92F8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FED618-E7F2-4369-8033-DBCED94497D4}" type="slidenum">
              <a:rPr lang="en-US" altLang="en-US" smtClean="0"/>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9EA21CA-9684-451E-832E-2BF084F588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7C08589D-C00B-4034-8E93-F31709C03E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5540" name="Slide Number Placeholder 3">
            <a:extLst>
              <a:ext uri="{FF2B5EF4-FFF2-40B4-BE49-F238E27FC236}">
                <a16:creationId xmlns:a16="http://schemas.microsoft.com/office/drawing/2014/main" id="{3CD10CF4-C97D-4F58-9DFD-61B8C939A6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E8DE2B-C70F-411D-9479-E951AD812BA8}" type="slidenum">
              <a:rPr lang="en-US" altLang="en-US" smtClean="0"/>
              <a:pPr>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3F7CF3-2861-41BC-A2A3-62A0D138801D}" type="slidenum">
              <a:rPr lang="en-CA" altLang="en-US" smtClean="0"/>
              <a:pPr>
                <a:defRPr/>
              </a:pPr>
              <a:t>28</a:t>
            </a:fld>
            <a:endParaRPr lang="en-CA" altLang="en-US" dirty="0"/>
          </a:p>
        </p:txBody>
      </p:sp>
    </p:spTree>
    <p:extLst>
      <p:ext uri="{BB962C8B-B14F-4D97-AF65-F5344CB8AC3E}">
        <p14:creationId xmlns:p14="http://schemas.microsoft.com/office/powerpoint/2010/main" val="1105490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3F7CF3-2861-41BC-A2A3-62A0D138801D}" type="slidenum">
              <a:rPr lang="en-CA" altLang="en-US" smtClean="0"/>
              <a:pPr>
                <a:defRPr/>
              </a:pPr>
              <a:t>29</a:t>
            </a:fld>
            <a:endParaRPr lang="en-CA" altLang="en-US" dirty="0"/>
          </a:p>
        </p:txBody>
      </p:sp>
    </p:spTree>
    <p:extLst>
      <p:ext uri="{BB962C8B-B14F-4D97-AF65-F5344CB8AC3E}">
        <p14:creationId xmlns:p14="http://schemas.microsoft.com/office/powerpoint/2010/main" val="285700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76D4DA4-FFEC-4451-98FE-B487FC661E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C54DCBC4-77E0-4063-BD26-CAE212E74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69636" name="Slide Number Placeholder 3">
            <a:extLst>
              <a:ext uri="{FF2B5EF4-FFF2-40B4-BE49-F238E27FC236}">
                <a16:creationId xmlns:a16="http://schemas.microsoft.com/office/drawing/2014/main" id="{E436C3C9-4174-4CCD-B5F7-4B44C2A569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3363B75-F639-4377-80A4-3648AB4D31D7}" type="slidenum">
              <a:rPr lang="en-CA" altLang="en-US" smtClean="0"/>
              <a:pPr/>
              <a:t>30</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CFA991F-1AAC-4F77-B252-776D917FD1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1B15E62-2F2A-4D25-9933-99CE6BEF63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1508" name="Slide Number Placeholder 3">
            <a:extLst>
              <a:ext uri="{FF2B5EF4-FFF2-40B4-BE49-F238E27FC236}">
                <a16:creationId xmlns:a16="http://schemas.microsoft.com/office/drawing/2014/main" id="{CC3481D3-CD65-4C39-AE6B-A37B70699B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A362820-CFED-46EB-881F-0032DDE67B08}" type="slidenum">
              <a:rPr lang="en-CA" altLang="en-US" smtClean="0"/>
              <a:pPr/>
              <a:t>4</a:t>
            </a:fld>
            <a:endParaRPr lang="en-CA"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9484090-287C-455E-82BE-00730AEEFC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E96BA37-D044-4B8E-90DA-5D40E6942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71684" name="Slide Number Placeholder 3">
            <a:extLst>
              <a:ext uri="{FF2B5EF4-FFF2-40B4-BE49-F238E27FC236}">
                <a16:creationId xmlns:a16="http://schemas.microsoft.com/office/drawing/2014/main" id="{4E90C3CE-9481-4A34-AAA2-D0DD26C5D6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199EB87-66E3-4E4C-899A-9B0DF9D83DC0}" type="slidenum">
              <a:rPr lang="en-CA" altLang="en-US" smtClean="0"/>
              <a:pPr/>
              <a:t>31</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6ADCC5B-37E0-4C89-BE91-14AE450389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47DBE724-BB76-416B-95D2-5812F381C0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ABFA206-20FA-49A7-A652-3BF16FFE5A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E149574-874C-4B8D-AB9D-A21A313DC0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5604" name="Slide Number Placeholder 3">
            <a:extLst>
              <a:ext uri="{FF2B5EF4-FFF2-40B4-BE49-F238E27FC236}">
                <a16:creationId xmlns:a16="http://schemas.microsoft.com/office/drawing/2014/main" id="{AF4E2C40-9848-493C-B559-A6CED40FF5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34D4004-EF00-4480-935C-75653718D37D}" type="slidenum">
              <a:rPr lang="en-CA" altLang="en-US" smtClean="0"/>
              <a:pPr/>
              <a:t>6</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60DBCA7-1F7C-4FC3-A6B1-3C77E6F7F3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DC78A27-5CC0-4F91-A6E3-90DC8E5B04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728D0236-78B5-477B-BD12-C244628079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4A6998-406F-49FB-A78E-5A764CF411D3}" type="slidenum">
              <a:rPr lang="en-CA" altLang="en-US" smtClean="0"/>
              <a:pPr/>
              <a:t>7</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E327B66-A7A6-41D9-ACF3-EBE8E73795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3AF0E5E-CA53-4583-B590-96F3799E80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9700" name="Slide Number Placeholder 3">
            <a:extLst>
              <a:ext uri="{FF2B5EF4-FFF2-40B4-BE49-F238E27FC236}">
                <a16:creationId xmlns:a16="http://schemas.microsoft.com/office/drawing/2014/main" id="{2FA5D6B0-1959-48AF-A8A4-3C604AE572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F47CD2F-94F2-4697-BFD1-B22A3A8917AD}" type="slidenum">
              <a:rPr lang="en-CA" altLang="en-US" smtClean="0"/>
              <a:pPr/>
              <a:t>8</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515F05B-93F8-4092-891F-1A46EEB33C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9235119-1CBF-4EC4-8845-BD5CFBA70F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31748" name="Slide Number Placeholder 3">
            <a:extLst>
              <a:ext uri="{FF2B5EF4-FFF2-40B4-BE49-F238E27FC236}">
                <a16:creationId xmlns:a16="http://schemas.microsoft.com/office/drawing/2014/main" id="{0C54F72A-E52B-4EB7-8B78-F5C82116D7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595EA1-3CD4-43D8-B407-D6D488CA8C40}" type="slidenum">
              <a:rPr lang="en-CA" altLang="en-US" smtClean="0"/>
              <a:pPr/>
              <a:t>9</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3A132D4-077E-4C4C-AF17-722F12648D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8B7C128-D66E-438A-BF6E-14111CD8D7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33796" name="Slide Number Placeholder 3">
            <a:extLst>
              <a:ext uri="{FF2B5EF4-FFF2-40B4-BE49-F238E27FC236}">
                <a16:creationId xmlns:a16="http://schemas.microsoft.com/office/drawing/2014/main" id="{30698B18-7AA4-4609-A59A-F8E39EA5E1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A7FF1F-CA2B-42A0-9362-E9044D4C468F}" type="slidenum">
              <a:rPr lang="en-CA" altLang="en-US" smtClean="0"/>
              <a:pPr/>
              <a:t>10</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A9A3CDD-9C5F-4A1B-B362-D6786EE816B5}"/>
              </a:ext>
            </a:extLst>
          </p:cNvPr>
          <p:cNvSpPr>
            <a:spLocks noGrp="1"/>
          </p:cNvSpPr>
          <p:nvPr>
            <p:ph type="dt" sz="half" idx="10"/>
          </p:nvPr>
        </p:nvSpPr>
        <p:spPr/>
        <p:txBody>
          <a:bodyPr/>
          <a:lstStyle>
            <a:lvl1pPr>
              <a:defRPr/>
            </a:lvl1pPr>
          </a:lstStyle>
          <a:p>
            <a:pPr>
              <a:defRPr/>
            </a:pPr>
            <a:fld id="{1BD05977-0089-4D3A-A574-2C417B456870}" type="datetimeFigureOut">
              <a:rPr lang="en-CA"/>
              <a:pPr>
                <a:defRPr/>
              </a:pPr>
              <a:t>2020-10-19</a:t>
            </a:fld>
            <a:endParaRPr lang="en-CA" dirty="0"/>
          </a:p>
        </p:txBody>
      </p:sp>
      <p:sp>
        <p:nvSpPr>
          <p:cNvPr id="5" name="Footer Placeholder 4">
            <a:extLst>
              <a:ext uri="{FF2B5EF4-FFF2-40B4-BE49-F238E27FC236}">
                <a16:creationId xmlns:a16="http://schemas.microsoft.com/office/drawing/2014/main" id="{431EE65A-1B8B-44DE-83BA-ACB22996133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2582103-2C2F-4CAC-B974-E151FF00F9F0}"/>
              </a:ext>
            </a:extLst>
          </p:cNvPr>
          <p:cNvSpPr>
            <a:spLocks noGrp="1"/>
          </p:cNvSpPr>
          <p:nvPr>
            <p:ph type="sldNum" sz="quarter" idx="12"/>
          </p:nvPr>
        </p:nvSpPr>
        <p:spPr/>
        <p:txBody>
          <a:bodyPr/>
          <a:lstStyle>
            <a:lvl1pPr>
              <a:defRPr/>
            </a:lvl1pPr>
          </a:lstStyle>
          <a:p>
            <a:pPr>
              <a:defRPr/>
            </a:pPr>
            <a:fld id="{8A62F840-69B4-4519-B830-0C840B6A3DFD}" type="slidenum">
              <a:rPr lang="en-CA" altLang="en-US"/>
              <a:pPr>
                <a:defRPr/>
              </a:pPr>
              <a:t>‹#›</a:t>
            </a:fld>
            <a:endParaRPr lang="en-CA" altLang="en-US" dirty="0"/>
          </a:p>
        </p:txBody>
      </p:sp>
    </p:spTree>
    <p:extLst>
      <p:ext uri="{BB962C8B-B14F-4D97-AF65-F5344CB8AC3E}">
        <p14:creationId xmlns:p14="http://schemas.microsoft.com/office/powerpoint/2010/main" val="300922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13BAD7-8582-4F44-9E23-ECE9EFFC9C52}"/>
              </a:ext>
            </a:extLst>
          </p:cNvPr>
          <p:cNvSpPr>
            <a:spLocks noGrp="1"/>
          </p:cNvSpPr>
          <p:nvPr>
            <p:ph type="dt" sz="half" idx="10"/>
          </p:nvPr>
        </p:nvSpPr>
        <p:spPr/>
        <p:txBody>
          <a:bodyPr/>
          <a:lstStyle>
            <a:lvl1pPr>
              <a:defRPr/>
            </a:lvl1pPr>
          </a:lstStyle>
          <a:p>
            <a:pPr>
              <a:defRPr/>
            </a:pPr>
            <a:fld id="{CB1C8B1E-4088-4AED-81F0-C4D2400E5E2D}" type="datetimeFigureOut">
              <a:rPr lang="en-CA"/>
              <a:pPr>
                <a:defRPr/>
              </a:pPr>
              <a:t>2020-10-19</a:t>
            </a:fld>
            <a:endParaRPr lang="en-CA" dirty="0"/>
          </a:p>
        </p:txBody>
      </p:sp>
      <p:sp>
        <p:nvSpPr>
          <p:cNvPr id="5" name="Footer Placeholder 4">
            <a:extLst>
              <a:ext uri="{FF2B5EF4-FFF2-40B4-BE49-F238E27FC236}">
                <a16:creationId xmlns:a16="http://schemas.microsoft.com/office/drawing/2014/main" id="{BA5AFA00-D2F3-40C7-AB39-D0FF6396675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C381EB3-D52E-4337-9947-B8A694F56DC2}"/>
              </a:ext>
            </a:extLst>
          </p:cNvPr>
          <p:cNvSpPr>
            <a:spLocks noGrp="1"/>
          </p:cNvSpPr>
          <p:nvPr>
            <p:ph type="sldNum" sz="quarter" idx="12"/>
          </p:nvPr>
        </p:nvSpPr>
        <p:spPr/>
        <p:txBody>
          <a:bodyPr/>
          <a:lstStyle>
            <a:lvl1pPr>
              <a:defRPr/>
            </a:lvl1pPr>
          </a:lstStyle>
          <a:p>
            <a:pPr>
              <a:defRPr/>
            </a:pPr>
            <a:fld id="{193A1CEF-95DF-4F00-A7F8-A355D7923D4B}" type="slidenum">
              <a:rPr lang="en-CA" altLang="en-US"/>
              <a:pPr>
                <a:defRPr/>
              </a:pPr>
              <a:t>‹#›</a:t>
            </a:fld>
            <a:endParaRPr lang="en-CA" altLang="en-US" dirty="0"/>
          </a:p>
        </p:txBody>
      </p:sp>
    </p:spTree>
    <p:extLst>
      <p:ext uri="{BB962C8B-B14F-4D97-AF65-F5344CB8AC3E}">
        <p14:creationId xmlns:p14="http://schemas.microsoft.com/office/powerpoint/2010/main" val="345055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739DE0-417A-4C2E-A453-A59B6429D26A}"/>
              </a:ext>
            </a:extLst>
          </p:cNvPr>
          <p:cNvSpPr>
            <a:spLocks noGrp="1"/>
          </p:cNvSpPr>
          <p:nvPr>
            <p:ph type="dt" sz="half" idx="10"/>
          </p:nvPr>
        </p:nvSpPr>
        <p:spPr/>
        <p:txBody>
          <a:bodyPr/>
          <a:lstStyle>
            <a:lvl1pPr>
              <a:defRPr/>
            </a:lvl1pPr>
          </a:lstStyle>
          <a:p>
            <a:pPr>
              <a:defRPr/>
            </a:pPr>
            <a:fld id="{E86A77BF-6ECF-42C6-A575-188F9D5318C0}" type="datetimeFigureOut">
              <a:rPr lang="en-CA"/>
              <a:pPr>
                <a:defRPr/>
              </a:pPr>
              <a:t>2020-10-19</a:t>
            </a:fld>
            <a:endParaRPr lang="en-CA" dirty="0"/>
          </a:p>
        </p:txBody>
      </p:sp>
      <p:sp>
        <p:nvSpPr>
          <p:cNvPr id="5" name="Footer Placeholder 4">
            <a:extLst>
              <a:ext uri="{FF2B5EF4-FFF2-40B4-BE49-F238E27FC236}">
                <a16:creationId xmlns:a16="http://schemas.microsoft.com/office/drawing/2014/main" id="{B6D9EE71-BF87-4509-AB8E-68D3F8AAFDB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CBC5A61-BFD9-4BBD-8262-87EF3E220005}"/>
              </a:ext>
            </a:extLst>
          </p:cNvPr>
          <p:cNvSpPr>
            <a:spLocks noGrp="1"/>
          </p:cNvSpPr>
          <p:nvPr>
            <p:ph type="sldNum" sz="quarter" idx="12"/>
          </p:nvPr>
        </p:nvSpPr>
        <p:spPr/>
        <p:txBody>
          <a:bodyPr/>
          <a:lstStyle>
            <a:lvl1pPr>
              <a:defRPr/>
            </a:lvl1pPr>
          </a:lstStyle>
          <a:p>
            <a:pPr>
              <a:defRPr/>
            </a:pPr>
            <a:fld id="{0B71CEC3-64C3-4BCF-ABA3-3695E2E1D2A1}" type="slidenum">
              <a:rPr lang="en-CA" altLang="en-US"/>
              <a:pPr>
                <a:defRPr/>
              </a:pPr>
              <a:t>‹#›</a:t>
            </a:fld>
            <a:endParaRPr lang="en-CA" altLang="en-US" dirty="0"/>
          </a:p>
        </p:txBody>
      </p:sp>
    </p:spTree>
    <p:extLst>
      <p:ext uri="{BB962C8B-B14F-4D97-AF65-F5344CB8AC3E}">
        <p14:creationId xmlns:p14="http://schemas.microsoft.com/office/powerpoint/2010/main" val="45133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9"/>
            <a:ext cx="7543800" cy="97155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289447"/>
            <a:ext cx="4038600" cy="3308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89447"/>
            <a:ext cx="4038600" cy="3308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5">
            <a:extLst>
              <a:ext uri="{FF2B5EF4-FFF2-40B4-BE49-F238E27FC236}">
                <a16:creationId xmlns:a16="http://schemas.microsoft.com/office/drawing/2014/main" id="{6304451D-9CF7-48C9-B8E3-5FC71547522D}"/>
              </a:ext>
            </a:extLst>
          </p:cNvPr>
          <p:cNvSpPr>
            <a:spLocks noGrp="1" noChangeArrowheads="1"/>
          </p:cNvSpPr>
          <p:nvPr>
            <p:ph type="dt" sz="half" idx="10"/>
          </p:nvPr>
        </p:nvSpPr>
        <p:spPr/>
        <p:txBody>
          <a:bodyPr/>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ltLang="en-US"/>
          </a:p>
        </p:txBody>
      </p:sp>
      <p:sp>
        <p:nvSpPr>
          <p:cNvPr id="6" name="Rectangle 6">
            <a:extLst>
              <a:ext uri="{FF2B5EF4-FFF2-40B4-BE49-F238E27FC236}">
                <a16:creationId xmlns:a16="http://schemas.microsoft.com/office/drawing/2014/main" id="{C0A5E056-19E3-401C-8408-E2C95B01E6F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4A730245-C4BF-4AF0-9A83-2A52981722CC}"/>
              </a:ext>
            </a:extLst>
          </p:cNvPr>
          <p:cNvSpPr>
            <a:spLocks noGrp="1" noChangeArrowheads="1"/>
          </p:cNvSpPr>
          <p:nvPr>
            <p:ph type="sldNum" sz="quarter" idx="12"/>
          </p:nvPr>
        </p:nvSpPr>
        <p:spPr/>
        <p:txBody>
          <a:bodyPr/>
          <a:lstStyle>
            <a:lvl1pPr>
              <a:defRPr/>
            </a:lvl1pPr>
          </a:lstStyle>
          <a:p>
            <a:pPr>
              <a:defRPr/>
            </a:pPr>
            <a:fld id="{ABC6D9EE-FED7-45A2-A25F-8AF836E28F4E}" type="slidenum">
              <a:rPr lang="en-US" altLang="en-US"/>
              <a:pPr>
                <a:defRPr/>
              </a:pPr>
              <a:t>‹#›</a:t>
            </a:fld>
            <a:endParaRPr lang="en-US" altLang="en-US" dirty="0"/>
          </a:p>
        </p:txBody>
      </p:sp>
    </p:spTree>
    <p:extLst>
      <p:ext uri="{BB962C8B-B14F-4D97-AF65-F5344CB8AC3E}">
        <p14:creationId xmlns:p14="http://schemas.microsoft.com/office/powerpoint/2010/main" val="224563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DC58143-3D55-40C0-A8FB-B47603982563}"/>
              </a:ext>
            </a:extLst>
          </p:cNvPr>
          <p:cNvSpPr>
            <a:spLocks noGrp="1"/>
          </p:cNvSpPr>
          <p:nvPr>
            <p:ph type="dt" sz="half" idx="10"/>
          </p:nvPr>
        </p:nvSpPr>
        <p:spPr/>
        <p:txBody>
          <a:bodyPr/>
          <a:lstStyle>
            <a:lvl1pPr>
              <a:defRPr/>
            </a:lvl1pPr>
          </a:lstStyle>
          <a:p>
            <a:pPr>
              <a:defRPr/>
            </a:pPr>
            <a:fld id="{CCFFA904-3717-4A6C-A064-95F409E3B271}" type="datetimeFigureOut">
              <a:rPr lang="en-CA"/>
              <a:pPr>
                <a:defRPr/>
              </a:pPr>
              <a:t>2020-10-19</a:t>
            </a:fld>
            <a:endParaRPr lang="en-CA" dirty="0"/>
          </a:p>
        </p:txBody>
      </p:sp>
      <p:sp>
        <p:nvSpPr>
          <p:cNvPr id="5" name="Footer Placeholder 4">
            <a:extLst>
              <a:ext uri="{FF2B5EF4-FFF2-40B4-BE49-F238E27FC236}">
                <a16:creationId xmlns:a16="http://schemas.microsoft.com/office/drawing/2014/main" id="{09934D10-DF11-4293-84D0-AC56AD26918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CC4322EA-A0A1-4DB2-985C-5A1E0BAA50D8}"/>
              </a:ext>
            </a:extLst>
          </p:cNvPr>
          <p:cNvSpPr>
            <a:spLocks noGrp="1"/>
          </p:cNvSpPr>
          <p:nvPr>
            <p:ph type="sldNum" sz="quarter" idx="12"/>
          </p:nvPr>
        </p:nvSpPr>
        <p:spPr/>
        <p:txBody>
          <a:bodyPr/>
          <a:lstStyle>
            <a:lvl1pPr>
              <a:defRPr/>
            </a:lvl1pPr>
          </a:lstStyle>
          <a:p>
            <a:pPr>
              <a:defRPr/>
            </a:pPr>
            <a:fld id="{14A7C33E-6BDF-4440-B7EA-09936365B7D7}" type="slidenum">
              <a:rPr lang="en-CA" altLang="en-US"/>
              <a:pPr>
                <a:defRPr/>
              </a:pPr>
              <a:t>‹#›</a:t>
            </a:fld>
            <a:endParaRPr lang="en-CA" altLang="en-US" dirty="0"/>
          </a:p>
        </p:txBody>
      </p:sp>
    </p:spTree>
    <p:extLst>
      <p:ext uri="{BB962C8B-B14F-4D97-AF65-F5344CB8AC3E}">
        <p14:creationId xmlns:p14="http://schemas.microsoft.com/office/powerpoint/2010/main" val="126894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AF5F9E-68D1-4479-973E-BAE86B5B3919}"/>
              </a:ext>
            </a:extLst>
          </p:cNvPr>
          <p:cNvSpPr>
            <a:spLocks noGrp="1"/>
          </p:cNvSpPr>
          <p:nvPr>
            <p:ph type="dt" sz="half" idx="10"/>
          </p:nvPr>
        </p:nvSpPr>
        <p:spPr/>
        <p:txBody>
          <a:bodyPr/>
          <a:lstStyle>
            <a:lvl1pPr>
              <a:defRPr/>
            </a:lvl1pPr>
          </a:lstStyle>
          <a:p>
            <a:pPr>
              <a:defRPr/>
            </a:pPr>
            <a:fld id="{8B1167C6-61BC-4CD0-ADA1-D959C6F870EB}" type="datetimeFigureOut">
              <a:rPr lang="en-CA"/>
              <a:pPr>
                <a:defRPr/>
              </a:pPr>
              <a:t>2020-10-19</a:t>
            </a:fld>
            <a:endParaRPr lang="en-CA" dirty="0"/>
          </a:p>
        </p:txBody>
      </p:sp>
      <p:sp>
        <p:nvSpPr>
          <p:cNvPr id="5" name="Footer Placeholder 4">
            <a:extLst>
              <a:ext uri="{FF2B5EF4-FFF2-40B4-BE49-F238E27FC236}">
                <a16:creationId xmlns:a16="http://schemas.microsoft.com/office/drawing/2014/main" id="{80AEDE7E-A471-4046-A833-AC57DAC5B72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7541484B-8985-4444-9270-86DC6759F681}"/>
              </a:ext>
            </a:extLst>
          </p:cNvPr>
          <p:cNvSpPr>
            <a:spLocks noGrp="1"/>
          </p:cNvSpPr>
          <p:nvPr>
            <p:ph type="sldNum" sz="quarter" idx="12"/>
          </p:nvPr>
        </p:nvSpPr>
        <p:spPr/>
        <p:txBody>
          <a:bodyPr/>
          <a:lstStyle>
            <a:lvl1pPr>
              <a:defRPr/>
            </a:lvl1pPr>
          </a:lstStyle>
          <a:p>
            <a:pPr>
              <a:defRPr/>
            </a:pPr>
            <a:fld id="{C233A486-21BE-4C5D-A1A2-BFE4C3C8B2CF}" type="slidenum">
              <a:rPr lang="en-CA" altLang="en-US"/>
              <a:pPr>
                <a:defRPr/>
              </a:pPr>
              <a:t>‹#›</a:t>
            </a:fld>
            <a:endParaRPr lang="en-CA" altLang="en-US" dirty="0"/>
          </a:p>
        </p:txBody>
      </p:sp>
    </p:spTree>
    <p:extLst>
      <p:ext uri="{BB962C8B-B14F-4D97-AF65-F5344CB8AC3E}">
        <p14:creationId xmlns:p14="http://schemas.microsoft.com/office/powerpoint/2010/main" val="104503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DABB1B11-8203-4F30-8662-8D3939272E52}"/>
              </a:ext>
            </a:extLst>
          </p:cNvPr>
          <p:cNvSpPr>
            <a:spLocks noGrp="1"/>
          </p:cNvSpPr>
          <p:nvPr>
            <p:ph type="dt" sz="half" idx="10"/>
          </p:nvPr>
        </p:nvSpPr>
        <p:spPr/>
        <p:txBody>
          <a:bodyPr/>
          <a:lstStyle>
            <a:lvl1pPr>
              <a:defRPr/>
            </a:lvl1pPr>
          </a:lstStyle>
          <a:p>
            <a:pPr>
              <a:defRPr/>
            </a:pPr>
            <a:fld id="{3CCC616D-9A86-40FA-BEA9-B5BE5177317B}" type="datetimeFigureOut">
              <a:rPr lang="en-CA"/>
              <a:pPr>
                <a:defRPr/>
              </a:pPr>
              <a:t>2020-10-19</a:t>
            </a:fld>
            <a:endParaRPr lang="en-CA" dirty="0"/>
          </a:p>
        </p:txBody>
      </p:sp>
      <p:sp>
        <p:nvSpPr>
          <p:cNvPr id="6" name="Footer Placeholder 4">
            <a:extLst>
              <a:ext uri="{FF2B5EF4-FFF2-40B4-BE49-F238E27FC236}">
                <a16:creationId xmlns:a16="http://schemas.microsoft.com/office/drawing/2014/main" id="{FB5715CD-00CC-4DC7-84F6-46C623AAA832}"/>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3D5FF8AC-7528-4075-8CAA-CB1B9282B062}"/>
              </a:ext>
            </a:extLst>
          </p:cNvPr>
          <p:cNvSpPr>
            <a:spLocks noGrp="1"/>
          </p:cNvSpPr>
          <p:nvPr>
            <p:ph type="sldNum" sz="quarter" idx="12"/>
          </p:nvPr>
        </p:nvSpPr>
        <p:spPr/>
        <p:txBody>
          <a:bodyPr/>
          <a:lstStyle>
            <a:lvl1pPr>
              <a:defRPr/>
            </a:lvl1pPr>
          </a:lstStyle>
          <a:p>
            <a:pPr>
              <a:defRPr/>
            </a:pPr>
            <a:fld id="{701C5DA9-AD11-4AFF-B5AD-93C253E036CF}" type="slidenum">
              <a:rPr lang="en-CA" altLang="en-US"/>
              <a:pPr>
                <a:defRPr/>
              </a:pPr>
              <a:t>‹#›</a:t>
            </a:fld>
            <a:endParaRPr lang="en-CA" altLang="en-US" dirty="0"/>
          </a:p>
        </p:txBody>
      </p:sp>
    </p:spTree>
    <p:extLst>
      <p:ext uri="{BB962C8B-B14F-4D97-AF65-F5344CB8AC3E}">
        <p14:creationId xmlns:p14="http://schemas.microsoft.com/office/powerpoint/2010/main" val="322818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1EFF7F43-0631-4D68-9C8B-89D949964E75}"/>
              </a:ext>
            </a:extLst>
          </p:cNvPr>
          <p:cNvSpPr>
            <a:spLocks noGrp="1"/>
          </p:cNvSpPr>
          <p:nvPr>
            <p:ph type="dt" sz="half" idx="10"/>
          </p:nvPr>
        </p:nvSpPr>
        <p:spPr/>
        <p:txBody>
          <a:bodyPr/>
          <a:lstStyle>
            <a:lvl1pPr>
              <a:defRPr/>
            </a:lvl1pPr>
          </a:lstStyle>
          <a:p>
            <a:pPr>
              <a:defRPr/>
            </a:pPr>
            <a:fld id="{F9927F4E-C25F-41FF-BFB8-9DE6EDE4F3CB}" type="datetimeFigureOut">
              <a:rPr lang="en-CA"/>
              <a:pPr>
                <a:defRPr/>
              </a:pPr>
              <a:t>2020-10-19</a:t>
            </a:fld>
            <a:endParaRPr lang="en-CA" dirty="0"/>
          </a:p>
        </p:txBody>
      </p:sp>
      <p:sp>
        <p:nvSpPr>
          <p:cNvPr id="8" name="Footer Placeholder 4">
            <a:extLst>
              <a:ext uri="{FF2B5EF4-FFF2-40B4-BE49-F238E27FC236}">
                <a16:creationId xmlns:a16="http://schemas.microsoft.com/office/drawing/2014/main" id="{EF95405F-1263-443B-B8AB-0863E73DFAF5}"/>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EAAC74AB-7C99-4848-BC60-7C005D4CFB06}"/>
              </a:ext>
            </a:extLst>
          </p:cNvPr>
          <p:cNvSpPr>
            <a:spLocks noGrp="1"/>
          </p:cNvSpPr>
          <p:nvPr>
            <p:ph type="sldNum" sz="quarter" idx="12"/>
          </p:nvPr>
        </p:nvSpPr>
        <p:spPr/>
        <p:txBody>
          <a:bodyPr/>
          <a:lstStyle>
            <a:lvl1pPr>
              <a:defRPr/>
            </a:lvl1pPr>
          </a:lstStyle>
          <a:p>
            <a:pPr>
              <a:defRPr/>
            </a:pPr>
            <a:fld id="{1BECC60E-4A7B-4505-81A7-4AD4949296BD}" type="slidenum">
              <a:rPr lang="en-CA" altLang="en-US"/>
              <a:pPr>
                <a:defRPr/>
              </a:pPr>
              <a:t>‹#›</a:t>
            </a:fld>
            <a:endParaRPr lang="en-CA" altLang="en-US" dirty="0"/>
          </a:p>
        </p:txBody>
      </p:sp>
    </p:spTree>
    <p:extLst>
      <p:ext uri="{BB962C8B-B14F-4D97-AF65-F5344CB8AC3E}">
        <p14:creationId xmlns:p14="http://schemas.microsoft.com/office/powerpoint/2010/main" val="354688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137F35EF-90C2-4D33-81F7-F3A51CF33599}"/>
              </a:ext>
            </a:extLst>
          </p:cNvPr>
          <p:cNvSpPr>
            <a:spLocks noGrp="1"/>
          </p:cNvSpPr>
          <p:nvPr>
            <p:ph type="dt" sz="half" idx="10"/>
          </p:nvPr>
        </p:nvSpPr>
        <p:spPr/>
        <p:txBody>
          <a:bodyPr/>
          <a:lstStyle>
            <a:lvl1pPr>
              <a:defRPr/>
            </a:lvl1pPr>
          </a:lstStyle>
          <a:p>
            <a:pPr>
              <a:defRPr/>
            </a:pPr>
            <a:fld id="{07A2D8BD-E8D3-455D-A889-E3AC3A6ED9BD}" type="datetimeFigureOut">
              <a:rPr lang="en-CA"/>
              <a:pPr>
                <a:defRPr/>
              </a:pPr>
              <a:t>2020-10-19</a:t>
            </a:fld>
            <a:endParaRPr lang="en-CA" dirty="0"/>
          </a:p>
        </p:txBody>
      </p:sp>
      <p:sp>
        <p:nvSpPr>
          <p:cNvPr id="4" name="Footer Placeholder 4">
            <a:extLst>
              <a:ext uri="{FF2B5EF4-FFF2-40B4-BE49-F238E27FC236}">
                <a16:creationId xmlns:a16="http://schemas.microsoft.com/office/drawing/2014/main" id="{6EF5CFE7-90BC-4082-B6C8-5A7705572A9C}"/>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FC66AF94-F06D-4782-AC09-82C02ACD893F}"/>
              </a:ext>
            </a:extLst>
          </p:cNvPr>
          <p:cNvSpPr>
            <a:spLocks noGrp="1"/>
          </p:cNvSpPr>
          <p:nvPr>
            <p:ph type="sldNum" sz="quarter" idx="12"/>
          </p:nvPr>
        </p:nvSpPr>
        <p:spPr/>
        <p:txBody>
          <a:bodyPr/>
          <a:lstStyle>
            <a:lvl1pPr>
              <a:defRPr/>
            </a:lvl1pPr>
          </a:lstStyle>
          <a:p>
            <a:pPr>
              <a:defRPr/>
            </a:pPr>
            <a:fld id="{D5934083-6238-40D5-894A-3756A030E291}" type="slidenum">
              <a:rPr lang="en-CA" altLang="en-US"/>
              <a:pPr>
                <a:defRPr/>
              </a:pPr>
              <a:t>‹#›</a:t>
            </a:fld>
            <a:endParaRPr lang="en-CA" altLang="en-US" dirty="0"/>
          </a:p>
        </p:txBody>
      </p:sp>
    </p:spTree>
    <p:extLst>
      <p:ext uri="{BB962C8B-B14F-4D97-AF65-F5344CB8AC3E}">
        <p14:creationId xmlns:p14="http://schemas.microsoft.com/office/powerpoint/2010/main" val="5080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5A1F5B-3ED8-4B6E-984F-773BB50E3DD2}"/>
              </a:ext>
            </a:extLst>
          </p:cNvPr>
          <p:cNvSpPr>
            <a:spLocks noGrp="1"/>
          </p:cNvSpPr>
          <p:nvPr>
            <p:ph type="dt" sz="half" idx="10"/>
          </p:nvPr>
        </p:nvSpPr>
        <p:spPr/>
        <p:txBody>
          <a:bodyPr/>
          <a:lstStyle>
            <a:lvl1pPr>
              <a:defRPr/>
            </a:lvl1pPr>
          </a:lstStyle>
          <a:p>
            <a:pPr>
              <a:defRPr/>
            </a:pPr>
            <a:fld id="{CE040BF3-5B39-40B3-9E47-9CACD48C21F9}" type="datetimeFigureOut">
              <a:rPr lang="en-CA"/>
              <a:pPr>
                <a:defRPr/>
              </a:pPr>
              <a:t>2020-10-19</a:t>
            </a:fld>
            <a:endParaRPr lang="en-CA" dirty="0"/>
          </a:p>
        </p:txBody>
      </p:sp>
      <p:sp>
        <p:nvSpPr>
          <p:cNvPr id="3" name="Footer Placeholder 4">
            <a:extLst>
              <a:ext uri="{FF2B5EF4-FFF2-40B4-BE49-F238E27FC236}">
                <a16:creationId xmlns:a16="http://schemas.microsoft.com/office/drawing/2014/main" id="{FBCA90CE-4BCE-4092-9A5F-521B88991D83}"/>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62BB0B86-1332-459A-86F6-EBE0417A8CE3}"/>
              </a:ext>
            </a:extLst>
          </p:cNvPr>
          <p:cNvSpPr>
            <a:spLocks noGrp="1"/>
          </p:cNvSpPr>
          <p:nvPr>
            <p:ph type="sldNum" sz="quarter" idx="12"/>
          </p:nvPr>
        </p:nvSpPr>
        <p:spPr/>
        <p:txBody>
          <a:bodyPr/>
          <a:lstStyle>
            <a:lvl1pPr>
              <a:defRPr/>
            </a:lvl1pPr>
          </a:lstStyle>
          <a:p>
            <a:pPr>
              <a:defRPr/>
            </a:pPr>
            <a:fld id="{72EE7988-DDF8-46A8-8CC5-EFC51C3E2843}" type="slidenum">
              <a:rPr lang="en-CA" altLang="en-US"/>
              <a:pPr>
                <a:defRPr/>
              </a:pPr>
              <a:t>‹#›</a:t>
            </a:fld>
            <a:endParaRPr lang="en-CA" altLang="en-US" dirty="0"/>
          </a:p>
        </p:txBody>
      </p:sp>
    </p:spTree>
    <p:extLst>
      <p:ext uri="{BB962C8B-B14F-4D97-AF65-F5344CB8AC3E}">
        <p14:creationId xmlns:p14="http://schemas.microsoft.com/office/powerpoint/2010/main" val="132178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9F0A35-410D-4C07-A786-056671ADB188}"/>
              </a:ext>
            </a:extLst>
          </p:cNvPr>
          <p:cNvSpPr>
            <a:spLocks noGrp="1"/>
          </p:cNvSpPr>
          <p:nvPr>
            <p:ph type="dt" sz="half" idx="10"/>
          </p:nvPr>
        </p:nvSpPr>
        <p:spPr/>
        <p:txBody>
          <a:bodyPr/>
          <a:lstStyle>
            <a:lvl1pPr>
              <a:defRPr/>
            </a:lvl1pPr>
          </a:lstStyle>
          <a:p>
            <a:pPr>
              <a:defRPr/>
            </a:pPr>
            <a:fld id="{61D344AB-9573-40AB-851D-B861AA70489A}" type="datetimeFigureOut">
              <a:rPr lang="en-CA"/>
              <a:pPr>
                <a:defRPr/>
              </a:pPr>
              <a:t>2020-10-19</a:t>
            </a:fld>
            <a:endParaRPr lang="en-CA" dirty="0"/>
          </a:p>
        </p:txBody>
      </p:sp>
      <p:sp>
        <p:nvSpPr>
          <p:cNvPr id="6" name="Footer Placeholder 4">
            <a:extLst>
              <a:ext uri="{FF2B5EF4-FFF2-40B4-BE49-F238E27FC236}">
                <a16:creationId xmlns:a16="http://schemas.microsoft.com/office/drawing/2014/main" id="{2B40BEBA-4AE6-4109-9FA1-7617A8147FDC}"/>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9063B456-06F4-40F1-9686-E7B3E877D9CE}"/>
              </a:ext>
            </a:extLst>
          </p:cNvPr>
          <p:cNvSpPr>
            <a:spLocks noGrp="1"/>
          </p:cNvSpPr>
          <p:nvPr>
            <p:ph type="sldNum" sz="quarter" idx="12"/>
          </p:nvPr>
        </p:nvSpPr>
        <p:spPr/>
        <p:txBody>
          <a:bodyPr/>
          <a:lstStyle>
            <a:lvl1pPr>
              <a:defRPr/>
            </a:lvl1pPr>
          </a:lstStyle>
          <a:p>
            <a:pPr>
              <a:defRPr/>
            </a:pPr>
            <a:fld id="{A7C0077C-A07C-4AF4-A9F8-A1CCA7B6073F}" type="slidenum">
              <a:rPr lang="en-CA" altLang="en-US"/>
              <a:pPr>
                <a:defRPr/>
              </a:pPr>
              <a:t>‹#›</a:t>
            </a:fld>
            <a:endParaRPr lang="en-CA" altLang="en-US" dirty="0"/>
          </a:p>
        </p:txBody>
      </p:sp>
    </p:spTree>
    <p:extLst>
      <p:ext uri="{BB962C8B-B14F-4D97-AF65-F5344CB8AC3E}">
        <p14:creationId xmlns:p14="http://schemas.microsoft.com/office/powerpoint/2010/main" val="60348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6549FA-7403-4353-B2B6-8528B3BCF1EF}"/>
              </a:ext>
            </a:extLst>
          </p:cNvPr>
          <p:cNvSpPr>
            <a:spLocks noGrp="1"/>
          </p:cNvSpPr>
          <p:nvPr>
            <p:ph type="dt" sz="half" idx="10"/>
          </p:nvPr>
        </p:nvSpPr>
        <p:spPr/>
        <p:txBody>
          <a:bodyPr/>
          <a:lstStyle>
            <a:lvl1pPr>
              <a:defRPr/>
            </a:lvl1pPr>
          </a:lstStyle>
          <a:p>
            <a:pPr>
              <a:defRPr/>
            </a:pPr>
            <a:fld id="{4815A95C-6DC7-4146-9652-B36F74032FD3}" type="datetimeFigureOut">
              <a:rPr lang="en-CA"/>
              <a:pPr>
                <a:defRPr/>
              </a:pPr>
              <a:t>2020-10-19</a:t>
            </a:fld>
            <a:endParaRPr lang="en-CA" dirty="0"/>
          </a:p>
        </p:txBody>
      </p:sp>
      <p:sp>
        <p:nvSpPr>
          <p:cNvPr id="6" name="Footer Placeholder 4">
            <a:extLst>
              <a:ext uri="{FF2B5EF4-FFF2-40B4-BE49-F238E27FC236}">
                <a16:creationId xmlns:a16="http://schemas.microsoft.com/office/drawing/2014/main" id="{6D4B90F0-8A14-4D3A-81BC-DFA9609E75D1}"/>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087DE839-D689-44B5-8013-B5600002D4BB}"/>
              </a:ext>
            </a:extLst>
          </p:cNvPr>
          <p:cNvSpPr>
            <a:spLocks noGrp="1"/>
          </p:cNvSpPr>
          <p:nvPr>
            <p:ph type="sldNum" sz="quarter" idx="12"/>
          </p:nvPr>
        </p:nvSpPr>
        <p:spPr/>
        <p:txBody>
          <a:bodyPr/>
          <a:lstStyle>
            <a:lvl1pPr>
              <a:defRPr/>
            </a:lvl1pPr>
          </a:lstStyle>
          <a:p>
            <a:pPr>
              <a:defRPr/>
            </a:pPr>
            <a:fld id="{42C4939B-1E39-451C-BF41-1D447D395B0E}" type="slidenum">
              <a:rPr lang="en-CA" altLang="en-US"/>
              <a:pPr>
                <a:defRPr/>
              </a:pPr>
              <a:t>‹#›</a:t>
            </a:fld>
            <a:endParaRPr lang="en-CA" altLang="en-US" dirty="0"/>
          </a:p>
        </p:txBody>
      </p:sp>
    </p:spTree>
    <p:extLst>
      <p:ext uri="{BB962C8B-B14F-4D97-AF65-F5344CB8AC3E}">
        <p14:creationId xmlns:p14="http://schemas.microsoft.com/office/powerpoint/2010/main" val="77268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4437CF-529F-4FC2-A5EB-69D8A22E2A0F}"/>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a:extLst>
              <a:ext uri="{FF2B5EF4-FFF2-40B4-BE49-F238E27FC236}">
                <a16:creationId xmlns:a16="http://schemas.microsoft.com/office/drawing/2014/main" id="{67582A3B-30B5-4381-8935-78DFE5FCFFA1}"/>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BB79E8AA-9ABE-4FE9-9EBE-5DA127E2B898}"/>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A19A313-0299-4677-9CA5-52185EE2E6AE}" type="datetimeFigureOut">
              <a:rPr lang="en-CA"/>
              <a:pPr>
                <a:defRPr/>
              </a:pPr>
              <a:t>2020-10-19</a:t>
            </a:fld>
            <a:endParaRPr lang="en-CA" dirty="0"/>
          </a:p>
        </p:txBody>
      </p:sp>
      <p:sp>
        <p:nvSpPr>
          <p:cNvPr id="5" name="Footer Placeholder 4">
            <a:extLst>
              <a:ext uri="{FF2B5EF4-FFF2-40B4-BE49-F238E27FC236}">
                <a16:creationId xmlns:a16="http://schemas.microsoft.com/office/drawing/2014/main" id="{11CEE5FC-2967-4BD3-88A7-4375260923B7}"/>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a:extLst>
              <a:ext uri="{FF2B5EF4-FFF2-40B4-BE49-F238E27FC236}">
                <a16:creationId xmlns:a16="http://schemas.microsoft.com/office/drawing/2014/main" id="{2CFD8FEF-3C69-4565-93C9-561A96603FFF}"/>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B46DF38-C067-438A-9AF6-DB8F19D5C37D}"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eneticseducation.ca/genetics-centres/canada/canadian_clinic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phgkb.cdc.gov/FHH/html/index.html" TargetMode="External"/><Relationship Id="rId5" Type="http://schemas.openxmlformats.org/officeDocument/2006/relationships/hyperlink" Target="http://www.familyhealthhistory.org/" TargetMode="External"/><Relationship Id="rId4" Type="http://schemas.openxmlformats.org/officeDocument/2006/relationships/hyperlink" Target="https://www.ncbi.nlm.nih.gov/pmc/articles/PMC401837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6.gif"/><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78F0CB7-0F19-45D2-AD78-78AD8FE62871}"/>
              </a:ext>
            </a:extLst>
          </p:cNvPr>
          <p:cNvSpPr>
            <a:spLocks noGrp="1"/>
          </p:cNvSpPr>
          <p:nvPr>
            <p:ph type="title"/>
          </p:nvPr>
        </p:nvSpPr>
        <p:spPr/>
        <p:txBody>
          <a:bodyPr/>
          <a:lstStyle/>
          <a:p>
            <a:r>
              <a:rPr lang="en-US" altLang="en-US"/>
              <a:t>Disclaimer</a:t>
            </a:r>
            <a:endParaRPr lang="en-CA" altLang="en-US"/>
          </a:p>
        </p:txBody>
      </p:sp>
      <p:sp>
        <p:nvSpPr>
          <p:cNvPr id="4099" name="Content Placeholder 2">
            <a:extLst>
              <a:ext uri="{FF2B5EF4-FFF2-40B4-BE49-F238E27FC236}">
                <a16:creationId xmlns:a16="http://schemas.microsoft.com/office/drawing/2014/main" id="{066CBBB9-C5EB-49A9-B5F6-5F7989981274}"/>
              </a:ext>
            </a:extLst>
          </p:cNvPr>
          <p:cNvSpPr>
            <a:spLocks noGrp="1"/>
          </p:cNvSpPr>
          <p:nvPr>
            <p:ph idx="1"/>
          </p:nvPr>
        </p:nvSpPr>
        <p:spPr/>
        <p:txBody>
          <a:bodyPr/>
          <a:lstStyle/>
          <a:p>
            <a:r>
              <a:rPr lang="en-AU" altLang="en-US" sz="1800" i="1"/>
              <a:t>This presentation is for educational purposes only and should not be used as a substitute for clinical judgement.  GEC-KO aims to aid the practicing clinician by providing informed opinions regarding genetic services that have been developed in a rigorous and evidence-based manner. Physicians must use their own clinical judgement in addition to published articles and the information presented herein. GEC-KO assumes no responsibility or liability resulting from the use of information contained herein.  </a:t>
            </a:r>
            <a:endParaRPr lang="en-CA" altLang="en-US" sz="1800"/>
          </a:p>
          <a:p>
            <a:endParaRPr lang="en-CA"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0E31B8-E0AD-4633-B66A-745B38BC04AA}"/>
              </a:ext>
            </a:extLst>
          </p:cNvPr>
          <p:cNvSpPr/>
          <p:nvPr/>
        </p:nvSpPr>
        <p:spPr>
          <a:xfrm>
            <a:off x="0" y="0"/>
            <a:ext cx="9144000" cy="5143500"/>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771" name="Title 1">
            <a:extLst>
              <a:ext uri="{FF2B5EF4-FFF2-40B4-BE49-F238E27FC236}">
                <a16:creationId xmlns:a16="http://schemas.microsoft.com/office/drawing/2014/main" id="{2AC0C20A-E8B0-4139-B121-6F5D66DA3829}"/>
              </a:ext>
            </a:extLst>
          </p:cNvPr>
          <p:cNvSpPr>
            <a:spLocks noGrp="1"/>
          </p:cNvSpPr>
          <p:nvPr>
            <p:ph type="title"/>
          </p:nvPr>
        </p:nvSpPr>
        <p:spPr>
          <a:xfrm>
            <a:off x="457200" y="206375"/>
            <a:ext cx="8507413" cy="857250"/>
          </a:xfrm>
        </p:spPr>
        <p:txBody>
          <a:bodyPr/>
          <a:lstStyle/>
          <a:p>
            <a:pPr algn="l"/>
            <a:r>
              <a:rPr lang="en-CA" altLang="en-US" sz="3600"/>
              <a:t>Common cardiac presentations and family histories to be aware of:</a:t>
            </a:r>
          </a:p>
        </p:txBody>
      </p:sp>
      <p:sp>
        <p:nvSpPr>
          <p:cNvPr id="6" name="Title 1">
            <a:extLst>
              <a:ext uri="{FF2B5EF4-FFF2-40B4-BE49-F238E27FC236}">
                <a16:creationId xmlns:a16="http://schemas.microsoft.com/office/drawing/2014/main" id="{09598CF7-0D51-4746-B179-2370EEF2C2F8}"/>
              </a:ext>
            </a:extLst>
          </p:cNvPr>
          <p:cNvSpPr txBox="1">
            <a:spLocks/>
          </p:cNvSpPr>
          <p:nvPr/>
        </p:nvSpPr>
        <p:spPr bwMode="auto">
          <a:xfrm>
            <a:off x="590550" y="1347788"/>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Sudden death &lt; 40 years, including SIDS</a:t>
            </a:r>
            <a:endParaRPr lang="en-US" altLang="ja-JP" sz="3200" dirty="0"/>
          </a:p>
        </p:txBody>
      </p:sp>
      <p:sp>
        <p:nvSpPr>
          <p:cNvPr id="8" name="Title 1">
            <a:extLst>
              <a:ext uri="{FF2B5EF4-FFF2-40B4-BE49-F238E27FC236}">
                <a16:creationId xmlns:a16="http://schemas.microsoft.com/office/drawing/2014/main" id="{1DB9ED55-ADA0-4F03-8677-5A59BD29A780}"/>
              </a:ext>
            </a:extLst>
          </p:cNvPr>
          <p:cNvSpPr txBox="1">
            <a:spLocks/>
          </p:cNvSpPr>
          <p:nvPr/>
        </p:nvSpPr>
        <p:spPr bwMode="auto">
          <a:xfrm>
            <a:off x="590550" y="2932113"/>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Seizures/Drowning/Unexplained single MVA</a:t>
            </a:r>
          </a:p>
        </p:txBody>
      </p:sp>
      <p:sp>
        <p:nvSpPr>
          <p:cNvPr id="9" name="Title 1">
            <a:extLst>
              <a:ext uri="{FF2B5EF4-FFF2-40B4-BE49-F238E27FC236}">
                <a16:creationId xmlns:a16="http://schemas.microsoft.com/office/drawing/2014/main" id="{5AA808FC-625A-4A08-AEEF-40B58C057090}"/>
              </a:ext>
            </a:extLst>
          </p:cNvPr>
          <p:cNvSpPr txBox="1">
            <a:spLocks/>
          </p:cNvSpPr>
          <p:nvPr/>
        </p:nvSpPr>
        <p:spPr bwMode="auto">
          <a:xfrm>
            <a:off x="590550" y="3649663"/>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Cardiac Device (ICD, pacemaker) at young age</a:t>
            </a:r>
          </a:p>
        </p:txBody>
      </p:sp>
      <p:sp>
        <p:nvSpPr>
          <p:cNvPr id="10" name="Title 1">
            <a:extLst>
              <a:ext uri="{FF2B5EF4-FFF2-40B4-BE49-F238E27FC236}">
                <a16:creationId xmlns:a16="http://schemas.microsoft.com/office/drawing/2014/main" id="{BF7062CB-B21E-40FA-A9D6-08FC6CE06AAC}"/>
              </a:ext>
            </a:extLst>
          </p:cNvPr>
          <p:cNvSpPr txBox="1">
            <a:spLocks/>
          </p:cNvSpPr>
          <p:nvPr/>
        </p:nvSpPr>
        <p:spPr bwMode="auto">
          <a:xfrm>
            <a:off x="590550" y="4368800"/>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fontAlgn="auto">
              <a:lnSpc>
                <a:spcPct val="110000"/>
              </a:lnSpc>
              <a:spcAft>
                <a:spcPts val="0"/>
              </a:spcAft>
              <a:defRPr/>
            </a:pPr>
            <a:r>
              <a:rPr lang="en-US" sz="3200" dirty="0">
                <a:ea typeface="MS PGothic" charset="0"/>
              </a:rPr>
              <a:t>Cardiac disease </a:t>
            </a:r>
            <a:r>
              <a:rPr lang="en-US" sz="3200" i="1" dirty="0">
                <a:ea typeface="MS PGothic" charset="0"/>
              </a:rPr>
              <a:t>without</a:t>
            </a:r>
            <a:r>
              <a:rPr lang="en-US" sz="3200" dirty="0">
                <a:ea typeface="MS PGothic" charset="0"/>
              </a:rPr>
              <a:t> usual risk factors</a:t>
            </a:r>
            <a:endParaRPr lang="en-US" altLang="en-US" sz="3200" dirty="0"/>
          </a:p>
        </p:txBody>
      </p:sp>
      <p:pic>
        <p:nvPicPr>
          <p:cNvPr id="32776" name="Graphic 3" descr="Research">
            <a:extLst>
              <a:ext uri="{FF2B5EF4-FFF2-40B4-BE49-F238E27FC236}">
                <a16:creationId xmlns:a16="http://schemas.microsoft.com/office/drawing/2014/main" id="{8F1CF55E-6F66-460C-AF2F-9DF8B9C0CD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1344613"/>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Graphic 11" descr="Research">
            <a:extLst>
              <a:ext uri="{FF2B5EF4-FFF2-40B4-BE49-F238E27FC236}">
                <a16:creationId xmlns:a16="http://schemas.microsoft.com/office/drawing/2014/main" id="{E97A9D6C-B991-4DD2-96A9-490D88240A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2859088"/>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Graphic 12" descr="Research">
            <a:extLst>
              <a:ext uri="{FF2B5EF4-FFF2-40B4-BE49-F238E27FC236}">
                <a16:creationId xmlns:a16="http://schemas.microsoft.com/office/drawing/2014/main" id="{877D5063-562A-4DE0-B7BE-59BC5A27A4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36830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13" descr="Research">
            <a:extLst>
              <a:ext uri="{FF2B5EF4-FFF2-40B4-BE49-F238E27FC236}">
                <a16:creationId xmlns:a16="http://schemas.microsoft.com/office/drawing/2014/main" id="{F15B10DE-B337-4B50-B542-6CB9AC0C94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4370388"/>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E9249E48-0793-48F4-81E3-3BCB3157D797}"/>
              </a:ext>
            </a:extLst>
          </p:cNvPr>
          <p:cNvSpPr txBox="1">
            <a:spLocks/>
          </p:cNvSpPr>
          <p:nvPr/>
        </p:nvSpPr>
        <p:spPr bwMode="auto">
          <a:xfrm>
            <a:off x="590550" y="2066925"/>
            <a:ext cx="8208963" cy="8286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2800" dirty="0"/>
              <a:t>Syncope or pre-syncope with exercise,</a:t>
            </a:r>
            <a:r>
              <a:rPr lang="en-US" sz="2800" dirty="0"/>
              <a:t> intense emotional, stressful, or startling events</a:t>
            </a:r>
            <a:endParaRPr lang="en-US" altLang="en-US" sz="2800" dirty="0"/>
          </a:p>
        </p:txBody>
      </p:sp>
      <p:pic>
        <p:nvPicPr>
          <p:cNvPr id="32781" name="Graphic 10" descr="Research">
            <a:extLst>
              <a:ext uri="{FF2B5EF4-FFF2-40B4-BE49-F238E27FC236}">
                <a16:creationId xmlns:a16="http://schemas.microsoft.com/office/drawing/2014/main" id="{D4D82A9A-382D-4EF4-99B8-F9EE26802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19812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BD56B093-FF93-4EE4-A68E-D7629F366371}"/>
              </a:ext>
            </a:extLst>
          </p:cNvPr>
          <p:cNvGrpSpPr>
            <a:grpSpLocks/>
          </p:cNvGrpSpPr>
          <p:nvPr/>
        </p:nvGrpSpPr>
        <p:grpSpPr bwMode="auto">
          <a:xfrm>
            <a:off x="4772025" y="3148013"/>
            <a:ext cx="4027488" cy="1149350"/>
            <a:chOff x="4771962" y="3151677"/>
            <a:chExt cx="4027551" cy="1148861"/>
          </a:xfrm>
        </p:grpSpPr>
        <p:sp>
          <p:nvSpPr>
            <p:cNvPr id="18" name="Rectangle: Rounded Corners 17">
              <a:extLst>
                <a:ext uri="{FF2B5EF4-FFF2-40B4-BE49-F238E27FC236}">
                  <a16:creationId xmlns:a16="http://schemas.microsoft.com/office/drawing/2014/main" id="{3410552A-5700-468B-A4E8-FCF40F2B958E}"/>
                </a:ext>
              </a:extLst>
            </p:cNvPr>
            <p:cNvSpPr/>
            <p:nvPr/>
          </p:nvSpPr>
          <p:spPr>
            <a:xfrm>
              <a:off x="4792600" y="3151677"/>
              <a:ext cx="4006913" cy="1148861"/>
            </a:xfrm>
            <a:prstGeom prst="roundRect">
              <a:avLst/>
            </a:prstGeom>
            <a:solidFill>
              <a:schemeClr val="accent2">
                <a:alpha val="92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CA" sz="2400" dirty="0">
                  <a:solidFill>
                    <a:schemeClr val="tx1">
                      <a:lumMod val="95000"/>
                      <a:lumOff val="5000"/>
                    </a:schemeClr>
                  </a:solidFill>
                </a:rPr>
                <a:t>Familial hypercholesterolemia</a:t>
              </a:r>
            </a:p>
          </p:txBody>
        </p:sp>
        <p:pic>
          <p:nvPicPr>
            <p:cNvPr id="32784" name="Graphic 19" descr="Heart with pulse">
              <a:extLst>
                <a:ext uri="{FF2B5EF4-FFF2-40B4-BE49-F238E27FC236}">
                  <a16:creationId xmlns:a16="http://schemas.microsoft.com/office/drawing/2014/main" id="{9A470030-19F6-47B0-A31F-6835ABCD1C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1962" y="3180239"/>
              <a:ext cx="658823" cy="50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97652C-8A44-43EC-9FED-A83B343B968D}"/>
              </a:ext>
            </a:extLst>
          </p:cNvPr>
          <p:cNvSpPr/>
          <p:nvPr/>
        </p:nvSpPr>
        <p:spPr>
          <a:xfrm>
            <a:off x="0" y="-20638"/>
            <a:ext cx="9144000" cy="5148263"/>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2000" dirty="0"/>
          </a:p>
        </p:txBody>
      </p:sp>
      <p:sp>
        <p:nvSpPr>
          <p:cNvPr id="14" name="Rectangle 13">
            <a:extLst>
              <a:ext uri="{FF2B5EF4-FFF2-40B4-BE49-F238E27FC236}">
                <a16:creationId xmlns:a16="http://schemas.microsoft.com/office/drawing/2014/main" id="{78E4119B-0B8E-43E9-BCD8-012C880DCDA8}"/>
              </a:ext>
            </a:extLst>
          </p:cNvPr>
          <p:cNvSpPr/>
          <p:nvPr/>
        </p:nvSpPr>
        <p:spPr>
          <a:xfrm>
            <a:off x="179388" y="2051050"/>
            <a:ext cx="2663825" cy="808038"/>
          </a:xfrm>
          <a:prstGeom prst="rect">
            <a:avLst/>
          </a:prstGeom>
          <a:solidFill>
            <a:schemeClr val="accent5">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CA" dirty="0">
                <a:solidFill>
                  <a:schemeClr val="tx1"/>
                </a:solidFill>
              </a:rPr>
              <a:t>Individuals with a clinical/ suspected diagnosis</a:t>
            </a:r>
          </a:p>
        </p:txBody>
      </p:sp>
      <p:sp>
        <p:nvSpPr>
          <p:cNvPr id="10" name="Left-Right Arrow Callout 4">
            <a:extLst>
              <a:ext uri="{FF2B5EF4-FFF2-40B4-BE49-F238E27FC236}">
                <a16:creationId xmlns:a16="http://schemas.microsoft.com/office/drawing/2014/main" id="{973F2364-6D35-44E2-83C1-F31E59A013DF}"/>
              </a:ext>
            </a:extLst>
          </p:cNvPr>
          <p:cNvSpPr/>
          <p:nvPr/>
        </p:nvSpPr>
        <p:spPr>
          <a:xfrm>
            <a:off x="2124075" y="342900"/>
            <a:ext cx="4895850" cy="2297113"/>
          </a:xfrm>
          <a:prstGeom prst="leftRightArrowCallout">
            <a:avLst/>
          </a:prstGeom>
          <a:solidFill>
            <a:srgbClr val="00B0F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Referral for genetic assessment</a:t>
            </a:r>
          </a:p>
        </p:txBody>
      </p:sp>
      <p:sp>
        <p:nvSpPr>
          <p:cNvPr id="11" name="TextBox 5">
            <a:extLst>
              <a:ext uri="{FF2B5EF4-FFF2-40B4-BE49-F238E27FC236}">
                <a16:creationId xmlns:a16="http://schemas.microsoft.com/office/drawing/2014/main" id="{2F1E629B-24EE-4C11-9C64-0BC374EE09A8}"/>
              </a:ext>
            </a:extLst>
          </p:cNvPr>
          <p:cNvSpPr txBox="1">
            <a:spLocks noChangeArrowheads="1"/>
          </p:cNvSpPr>
          <p:nvPr/>
        </p:nvSpPr>
        <p:spPr bwMode="auto">
          <a:xfrm>
            <a:off x="1588" y="1017588"/>
            <a:ext cx="2403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t>Genetic testing</a:t>
            </a:r>
          </a:p>
        </p:txBody>
      </p:sp>
      <p:sp>
        <p:nvSpPr>
          <p:cNvPr id="12" name="TextBox 7">
            <a:extLst>
              <a:ext uri="{FF2B5EF4-FFF2-40B4-BE49-F238E27FC236}">
                <a16:creationId xmlns:a16="http://schemas.microsoft.com/office/drawing/2014/main" id="{7B0242D8-A639-423F-B2AE-13932AFE59DC}"/>
              </a:ext>
            </a:extLst>
          </p:cNvPr>
          <p:cNvSpPr txBox="1">
            <a:spLocks noChangeArrowheads="1"/>
          </p:cNvSpPr>
          <p:nvPr/>
        </p:nvSpPr>
        <p:spPr bwMode="auto">
          <a:xfrm>
            <a:off x="6985000" y="1017588"/>
            <a:ext cx="1908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t>Family history</a:t>
            </a:r>
          </a:p>
        </p:txBody>
      </p:sp>
      <p:sp>
        <p:nvSpPr>
          <p:cNvPr id="13" name="Rectangle 12">
            <a:extLst>
              <a:ext uri="{FF2B5EF4-FFF2-40B4-BE49-F238E27FC236}">
                <a16:creationId xmlns:a16="http://schemas.microsoft.com/office/drawing/2014/main" id="{ECAFC4AD-B379-468F-BB87-A193E04CAF13}"/>
              </a:ext>
            </a:extLst>
          </p:cNvPr>
          <p:cNvSpPr/>
          <p:nvPr/>
        </p:nvSpPr>
        <p:spPr>
          <a:xfrm>
            <a:off x="179388" y="3016250"/>
            <a:ext cx="2663825" cy="809625"/>
          </a:xfrm>
          <a:prstGeom prst="rect">
            <a:avLst/>
          </a:prstGeom>
          <a:solidFill>
            <a:schemeClr val="accent5">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CA" dirty="0">
                <a:solidFill>
                  <a:schemeClr val="tx1"/>
                </a:solidFill>
              </a:rPr>
              <a:t>First-degree relatives of those with a positive genetic test result</a:t>
            </a:r>
          </a:p>
        </p:txBody>
      </p:sp>
      <p:sp>
        <p:nvSpPr>
          <p:cNvPr id="17" name="Rectangle 16">
            <a:extLst>
              <a:ext uri="{FF2B5EF4-FFF2-40B4-BE49-F238E27FC236}">
                <a16:creationId xmlns:a16="http://schemas.microsoft.com/office/drawing/2014/main" id="{E4D930D8-F0BF-4332-96E0-D890452FF4DB}"/>
              </a:ext>
            </a:extLst>
          </p:cNvPr>
          <p:cNvSpPr/>
          <p:nvPr/>
        </p:nvSpPr>
        <p:spPr>
          <a:xfrm>
            <a:off x="6227763" y="2066925"/>
            <a:ext cx="2844800" cy="1152525"/>
          </a:xfrm>
          <a:prstGeom prst="rect">
            <a:avLst/>
          </a:prstGeom>
          <a:solidFill>
            <a:schemeClr val="accent5">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Suspicious family histories with unexpected or unexplained deaths, suspected diagnosis</a:t>
            </a:r>
            <a:endParaRPr lang="en-CA" dirty="0">
              <a:solidFill>
                <a:schemeClr val="tx1"/>
              </a:solidFill>
            </a:endParaRPr>
          </a:p>
        </p:txBody>
      </p:sp>
      <p:grpSp>
        <p:nvGrpSpPr>
          <p:cNvPr id="21" name="Group 20">
            <a:extLst>
              <a:ext uri="{FF2B5EF4-FFF2-40B4-BE49-F238E27FC236}">
                <a16:creationId xmlns:a16="http://schemas.microsoft.com/office/drawing/2014/main" id="{A80259D3-EC89-42CF-8308-7CE9CA670EF9}"/>
              </a:ext>
            </a:extLst>
          </p:cNvPr>
          <p:cNvGrpSpPr>
            <a:grpSpLocks/>
          </p:cNvGrpSpPr>
          <p:nvPr/>
        </p:nvGrpSpPr>
        <p:grpSpPr bwMode="auto">
          <a:xfrm>
            <a:off x="5435600" y="2643188"/>
            <a:ext cx="3783013" cy="2941637"/>
            <a:chOff x="4983696" y="2682902"/>
            <a:chExt cx="3782516" cy="3118578"/>
          </a:xfrm>
        </p:grpSpPr>
        <p:pic>
          <p:nvPicPr>
            <p:cNvPr id="34826" name="Graphic 6" descr="Laptop">
              <a:extLst>
                <a:ext uri="{FF2B5EF4-FFF2-40B4-BE49-F238E27FC236}">
                  <a16:creationId xmlns:a16="http://schemas.microsoft.com/office/drawing/2014/main" id="{4D77D568-7918-4A52-9623-1A05828D5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696" y="2682902"/>
              <a:ext cx="3782516" cy="311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Box 19">
              <a:extLst>
                <a:ext uri="{FF2B5EF4-FFF2-40B4-BE49-F238E27FC236}">
                  <a16:creationId xmlns:a16="http://schemas.microsoft.com/office/drawing/2014/main" id="{1ECEDD98-1EAE-4A60-8934-7FF328D68FBE}"/>
                </a:ext>
              </a:extLst>
            </p:cNvPr>
            <p:cNvSpPr txBox="1">
              <a:spLocks noChangeArrowheads="1"/>
            </p:cNvSpPr>
            <p:nvPr/>
          </p:nvSpPr>
          <p:spPr bwMode="auto">
            <a:xfrm>
              <a:off x="5724128" y="3668016"/>
              <a:ext cx="22322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a:t>Events specifics</a:t>
              </a:r>
            </a:p>
            <a:p>
              <a:pPr>
                <a:spcBef>
                  <a:spcPct val="0"/>
                </a:spcBef>
              </a:pPr>
              <a:r>
                <a:rPr lang="en-US" altLang="en-US" sz="1800"/>
                <a:t>Age of individual</a:t>
              </a:r>
            </a:p>
            <a:p>
              <a:pPr>
                <a:spcBef>
                  <a:spcPct val="0"/>
                </a:spcBef>
              </a:pPr>
              <a:r>
                <a:rPr lang="en-US" altLang="en-US" sz="1800"/>
                <a:t>Relation to patient</a:t>
              </a:r>
              <a:endParaRPr lang="en-CA"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7FA5AAF-4CAA-4CE9-A8C6-D30340035E06}"/>
              </a:ext>
            </a:extLst>
          </p:cNvPr>
          <p:cNvSpPr>
            <a:spLocks noGrp="1"/>
          </p:cNvSpPr>
          <p:nvPr>
            <p:ph type="title"/>
          </p:nvPr>
        </p:nvSpPr>
        <p:spPr>
          <a:xfrm>
            <a:off x="457200" y="-20638"/>
            <a:ext cx="8229600" cy="857251"/>
          </a:xfrm>
        </p:spPr>
        <p:txBody>
          <a:bodyPr/>
          <a:lstStyle/>
          <a:p>
            <a:r>
              <a:rPr lang="en-CA" altLang="en-US" sz="4000"/>
              <a:t>Case 1</a:t>
            </a:r>
          </a:p>
        </p:txBody>
      </p:sp>
      <p:sp>
        <p:nvSpPr>
          <p:cNvPr id="5" name="TextBox 4">
            <a:extLst>
              <a:ext uri="{FF2B5EF4-FFF2-40B4-BE49-F238E27FC236}">
                <a16:creationId xmlns:a16="http://schemas.microsoft.com/office/drawing/2014/main" id="{A37AB35C-C186-46F0-A41B-3B292643D4F3}"/>
              </a:ext>
            </a:extLst>
          </p:cNvPr>
          <p:cNvSpPr txBox="1"/>
          <p:nvPr/>
        </p:nvSpPr>
        <p:spPr>
          <a:xfrm>
            <a:off x="250825" y="922338"/>
            <a:ext cx="8720138" cy="400050"/>
          </a:xfrm>
          <a:prstGeom prst="rect">
            <a:avLst/>
          </a:prstGeom>
          <a:solidFill>
            <a:schemeClr val="bg1">
              <a:lumMod val="85000"/>
            </a:schemeClr>
          </a:solidFill>
        </p:spPr>
        <p:txBody>
          <a:bodyPr>
            <a:spAutoFit/>
          </a:bodyPr>
          <a:lstStyle>
            <a:defPPr>
              <a:defRPr lang="en-CA"/>
            </a:defPPr>
            <a:lvl1pPr>
              <a:defRPr sz="2400"/>
            </a:lvl1pPr>
          </a:lstStyle>
          <a:p>
            <a:pPr eaLnBrk="1" hangingPunct="1">
              <a:defRPr/>
            </a:pPr>
            <a:r>
              <a:rPr lang="en-US" altLang="en-US" sz="2000" dirty="0"/>
              <a:t>You are seeing 10yo Adam for a complaint of possible growing pains</a:t>
            </a:r>
          </a:p>
        </p:txBody>
      </p:sp>
      <p:sp>
        <p:nvSpPr>
          <p:cNvPr id="7" name="TextBox 6">
            <a:extLst>
              <a:ext uri="{FF2B5EF4-FFF2-40B4-BE49-F238E27FC236}">
                <a16:creationId xmlns:a16="http://schemas.microsoft.com/office/drawing/2014/main" id="{8F9F8C73-0BAC-4022-9942-9B865D05899B}"/>
              </a:ext>
            </a:extLst>
          </p:cNvPr>
          <p:cNvSpPr txBox="1"/>
          <p:nvPr/>
        </p:nvSpPr>
        <p:spPr>
          <a:xfrm>
            <a:off x="246063" y="1946275"/>
            <a:ext cx="8718550" cy="708025"/>
          </a:xfrm>
          <a:prstGeom prst="rect">
            <a:avLst/>
          </a:prstGeom>
          <a:solidFill>
            <a:schemeClr val="bg1">
              <a:lumMod val="85000"/>
            </a:schemeClr>
          </a:solidFill>
        </p:spPr>
        <p:txBody>
          <a:bodyPr>
            <a:spAutoFit/>
          </a:bodyPr>
          <a:lstStyle>
            <a:defPPr>
              <a:defRPr lang="en-CA"/>
            </a:defPPr>
            <a:lvl1pPr>
              <a:defRPr sz="2400"/>
            </a:lvl1pPr>
          </a:lstStyle>
          <a:p>
            <a:pPr eaLnBrk="1" hangingPunct="1">
              <a:defRPr/>
            </a:pPr>
            <a:r>
              <a:rPr lang="en-US" altLang="en-US" sz="2000" dirty="0"/>
              <a:t>She reports a new family history of hypertrophic cardiomyopathy (HCM) in Adam’s paternal grandfather and is highly anxious about the implications for Adam</a:t>
            </a:r>
          </a:p>
        </p:txBody>
      </p:sp>
      <p:sp>
        <p:nvSpPr>
          <p:cNvPr id="12" name="TextBox 11">
            <a:extLst>
              <a:ext uri="{FF2B5EF4-FFF2-40B4-BE49-F238E27FC236}">
                <a16:creationId xmlns:a16="http://schemas.microsoft.com/office/drawing/2014/main" id="{2B62CC25-D155-4A56-AE64-727660CBFDB8}"/>
              </a:ext>
            </a:extLst>
          </p:cNvPr>
          <p:cNvSpPr txBox="1"/>
          <p:nvPr/>
        </p:nvSpPr>
        <p:spPr>
          <a:xfrm>
            <a:off x="250825" y="1466850"/>
            <a:ext cx="8718550" cy="400050"/>
          </a:xfrm>
          <a:prstGeom prst="rect">
            <a:avLst/>
          </a:prstGeom>
          <a:solidFill>
            <a:schemeClr val="bg1">
              <a:lumMod val="95000"/>
            </a:schemeClr>
          </a:solidFill>
        </p:spPr>
        <p:txBody>
          <a:bodyPr>
            <a:spAutoFit/>
          </a:bodyPr>
          <a:lstStyle>
            <a:defPPr>
              <a:defRPr lang="en-CA"/>
            </a:defPPr>
            <a:lvl1pPr>
              <a:defRPr sz="2400"/>
            </a:lvl1pPr>
          </a:lstStyle>
          <a:p>
            <a:pPr eaLnBrk="1" hangingPunct="1">
              <a:defRPr/>
            </a:pPr>
            <a:r>
              <a:rPr lang="en-US" altLang="en-US" sz="2000" dirty="0"/>
              <a:t>His mother attends the appointment with him </a:t>
            </a:r>
          </a:p>
        </p:txBody>
      </p:sp>
      <p:pic>
        <p:nvPicPr>
          <p:cNvPr id="36870" name="Picture 2">
            <a:extLst>
              <a:ext uri="{FF2B5EF4-FFF2-40B4-BE49-F238E27FC236}">
                <a16:creationId xmlns:a16="http://schemas.microsoft.com/office/drawing/2014/main" id="{1E2A3E43-1EF9-435C-BFF9-DE7DF0320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770313"/>
            <a:ext cx="9334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78BE4E-EDDE-4834-805B-41D45C28099A}"/>
              </a:ext>
            </a:extLst>
          </p:cNvPr>
          <p:cNvSpPr/>
          <p:nvPr/>
        </p:nvSpPr>
        <p:spPr>
          <a:xfrm>
            <a:off x="-36513" y="-20638"/>
            <a:ext cx="9180513" cy="5184776"/>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2000" dirty="0"/>
          </a:p>
        </p:txBody>
      </p:sp>
      <p:sp>
        <p:nvSpPr>
          <p:cNvPr id="40963" name="Title 1">
            <a:extLst>
              <a:ext uri="{FF2B5EF4-FFF2-40B4-BE49-F238E27FC236}">
                <a16:creationId xmlns:a16="http://schemas.microsoft.com/office/drawing/2014/main" id="{47C42CE6-5658-42DE-911B-A81E01CB923C}"/>
              </a:ext>
            </a:extLst>
          </p:cNvPr>
          <p:cNvSpPr>
            <a:spLocks noGrp="1"/>
          </p:cNvSpPr>
          <p:nvPr>
            <p:ph type="title"/>
          </p:nvPr>
        </p:nvSpPr>
        <p:spPr>
          <a:xfrm>
            <a:off x="457200" y="-20638"/>
            <a:ext cx="8229600" cy="857251"/>
          </a:xfrm>
        </p:spPr>
        <p:txBody>
          <a:bodyPr/>
          <a:lstStyle/>
          <a:p>
            <a:r>
              <a:rPr lang="en-US" altLang="en-US" sz="4000"/>
              <a:t>Hypertrophic cardiomyopathy</a:t>
            </a:r>
          </a:p>
        </p:txBody>
      </p:sp>
      <p:sp>
        <p:nvSpPr>
          <p:cNvPr id="6" name="Rectangle 5">
            <a:extLst>
              <a:ext uri="{FF2B5EF4-FFF2-40B4-BE49-F238E27FC236}">
                <a16:creationId xmlns:a16="http://schemas.microsoft.com/office/drawing/2014/main" id="{CCAFC0A6-C339-4BEF-9FC5-3D91414549B7}"/>
              </a:ext>
            </a:extLst>
          </p:cNvPr>
          <p:cNvSpPr>
            <a:spLocks noChangeArrowheads="1"/>
          </p:cNvSpPr>
          <p:nvPr/>
        </p:nvSpPr>
        <p:spPr bwMode="auto">
          <a:xfrm>
            <a:off x="323850" y="842963"/>
            <a:ext cx="8569325" cy="400050"/>
          </a:xfrm>
          <a:prstGeom prst="rect">
            <a:avLst/>
          </a:prstGeom>
          <a:solidFill>
            <a:schemeClr val="bg1">
              <a:lumMod val="95000"/>
              <a:alpha val="48000"/>
            </a:schemeClr>
          </a:solidFill>
          <a:ln>
            <a:noFill/>
          </a:ln>
        </p:spPr>
        <p:txBody>
          <a:bodyPr>
            <a:spAutoFit/>
          </a:bodyPr>
          <a:lstStyle/>
          <a:p>
            <a:pPr eaLnBrk="1" hangingPunct="1">
              <a:defRPr/>
            </a:pPr>
            <a:r>
              <a:rPr lang="en-US" altLang="en-US" sz="2000" dirty="0"/>
              <a:t>Onset is variable, f</a:t>
            </a:r>
            <a:r>
              <a:rPr lang="en-AU" altLang="en-US" sz="2000" dirty="0"/>
              <a:t>rom infancy to late adulthood </a:t>
            </a:r>
          </a:p>
        </p:txBody>
      </p:sp>
      <p:sp>
        <p:nvSpPr>
          <p:cNvPr id="7" name="Rectangle 6">
            <a:extLst>
              <a:ext uri="{FF2B5EF4-FFF2-40B4-BE49-F238E27FC236}">
                <a16:creationId xmlns:a16="http://schemas.microsoft.com/office/drawing/2014/main" id="{8997A233-B681-4E4F-AFE2-F3FBE235AEEA}"/>
              </a:ext>
            </a:extLst>
          </p:cNvPr>
          <p:cNvSpPr>
            <a:spLocks noChangeArrowheads="1"/>
          </p:cNvSpPr>
          <p:nvPr/>
        </p:nvSpPr>
        <p:spPr bwMode="auto">
          <a:xfrm>
            <a:off x="323850" y="1347788"/>
            <a:ext cx="8569325" cy="400050"/>
          </a:xfrm>
          <a:prstGeom prst="rect">
            <a:avLst/>
          </a:prstGeom>
          <a:solidFill>
            <a:schemeClr val="bg1">
              <a:lumMod val="95000"/>
              <a:alpha val="48000"/>
            </a:schemeClr>
          </a:solidFill>
          <a:ln>
            <a:noFill/>
          </a:ln>
        </p:spPr>
        <p:txBody>
          <a:bodyPr>
            <a:spAutoFit/>
          </a:bodyPr>
          <a:lstStyle/>
          <a:p>
            <a:pPr eaLnBrk="1" hangingPunct="1">
              <a:defRPr/>
            </a:pPr>
            <a:r>
              <a:rPr lang="en-US" altLang="en-US" sz="2000" dirty="0"/>
              <a:t>Prevalence is about 1 in 500 in the general population</a:t>
            </a:r>
          </a:p>
        </p:txBody>
      </p:sp>
      <p:sp>
        <p:nvSpPr>
          <p:cNvPr id="11" name="Rectangle 10">
            <a:extLst>
              <a:ext uri="{FF2B5EF4-FFF2-40B4-BE49-F238E27FC236}">
                <a16:creationId xmlns:a16="http://schemas.microsoft.com/office/drawing/2014/main" id="{C2C79850-9343-4D34-B961-BF3407726C85}"/>
              </a:ext>
            </a:extLst>
          </p:cNvPr>
          <p:cNvSpPr>
            <a:spLocks noChangeArrowheads="1"/>
          </p:cNvSpPr>
          <p:nvPr/>
        </p:nvSpPr>
        <p:spPr bwMode="auto">
          <a:xfrm>
            <a:off x="323850" y="2284413"/>
            <a:ext cx="8569325" cy="708025"/>
          </a:xfrm>
          <a:prstGeom prst="rect">
            <a:avLst/>
          </a:prstGeom>
          <a:solidFill>
            <a:schemeClr val="bg1">
              <a:lumMod val="95000"/>
              <a:alpha val="48000"/>
            </a:schemeClr>
          </a:solidFill>
          <a:ln>
            <a:noFill/>
          </a:ln>
        </p:spPr>
        <p:txBody>
          <a:bodyPr>
            <a:spAutoFit/>
          </a:bodyPr>
          <a:lstStyle/>
          <a:p>
            <a:pPr eaLnBrk="1" hangingPunct="1">
              <a:defRPr/>
            </a:pPr>
            <a:r>
              <a:rPr lang="en-CA" altLang="en-US" sz="2000" dirty="0"/>
              <a:t>While risk of sudden cardiac death is rare (0.5-1% per year), it can often be the first manifestation of the condition</a:t>
            </a:r>
          </a:p>
        </p:txBody>
      </p:sp>
      <p:sp>
        <p:nvSpPr>
          <p:cNvPr id="9" name="Rectangle 8">
            <a:extLst>
              <a:ext uri="{FF2B5EF4-FFF2-40B4-BE49-F238E27FC236}">
                <a16:creationId xmlns:a16="http://schemas.microsoft.com/office/drawing/2014/main" id="{035982A7-FC12-43B9-84AA-F265160B06E2}"/>
              </a:ext>
            </a:extLst>
          </p:cNvPr>
          <p:cNvSpPr>
            <a:spLocks noChangeArrowheads="1"/>
          </p:cNvSpPr>
          <p:nvPr/>
        </p:nvSpPr>
        <p:spPr bwMode="auto">
          <a:xfrm>
            <a:off x="323850" y="1811338"/>
            <a:ext cx="8569325" cy="400050"/>
          </a:xfrm>
          <a:prstGeom prst="rect">
            <a:avLst/>
          </a:prstGeom>
          <a:solidFill>
            <a:schemeClr val="bg1">
              <a:lumMod val="95000"/>
              <a:alpha val="48000"/>
            </a:schemeClr>
          </a:solidFill>
          <a:ln>
            <a:noFill/>
          </a:ln>
        </p:spPr>
        <p:txBody>
          <a:bodyPr>
            <a:spAutoFit/>
          </a:bodyPr>
          <a:lstStyle/>
          <a:p>
            <a:pPr eaLnBrk="1" hangingPunct="1">
              <a:defRPr/>
            </a:pPr>
            <a:r>
              <a:rPr lang="en-US" altLang="en-US" sz="2000" dirty="0"/>
              <a:t>Most common presentation is isolated, adult onset, mid-septal hypertrophy</a:t>
            </a:r>
          </a:p>
        </p:txBody>
      </p:sp>
      <p:sp>
        <p:nvSpPr>
          <p:cNvPr id="15" name="Rectangle 14">
            <a:extLst>
              <a:ext uri="{FF2B5EF4-FFF2-40B4-BE49-F238E27FC236}">
                <a16:creationId xmlns:a16="http://schemas.microsoft.com/office/drawing/2014/main" id="{5A2255F0-AFED-4ABB-A159-995CD7B088B7}"/>
              </a:ext>
            </a:extLst>
          </p:cNvPr>
          <p:cNvSpPr>
            <a:spLocks noChangeArrowheads="1"/>
          </p:cNvSpPr>
          <p:nvPr/>
        </p:nvSpPr>
        <p:spPr bwMode="auto">
          <a:xfrm>
            <a:off x="323850" y="3232150"/>
            <a:ext cx="8569325" cy="708025"/>
          </a:xfrm>
          <a:prstGeom prst="rect">
            <a:avLst/>
          </a:prstGeom>
          <a:solidFill>
            <a:schemeClr val="bg1">
              <a:lumMod val="95000"/>
              <a:alpha val="48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CA" altLang="en-US" sz="2000" dirty="0"/>
              <a:t>Mainly autosomal dominant, meaning a 50% risk to first-degree relatives of affected individuals</a:t>
            </a:r>
          </a:p>
        </p:txBody>
      </p:sp>
      <p:sp>
        <p:nvSpPr>
          <p:cNvPr id="16" name="Rectangle 15">
            <a:extLst>
              <a:ext uri="{FF2B5EF4-FFF2-40B4-BE49-F238E27FC236}">
                <a16:creationId xmlns:a16="http://schemas.microsoft.com/office/drawing/2014/main" id="{AC8CF25A-7324-4128-8475-AD1F12D7DA3C}"/>
              </a:ext>
            </a:extLst>
          </p:cNvPr>
          <p:cNvSpPr>
            <a:spLocks noChangeArrowheads="1"/>
          </p:cNvSpPr>
          <p:nvPr/>
        </p:nvSpPr>
        <p:spPr bwMode="auto">
          <a:xfrm>
            <a:off x="323850" y="4003675"/>
            <a:ext cx="8569325" cy="1016000"/>
          </a:xfrm>
          <a:prstGeom prst="rect">
            <a:avLst/>
          </a:prstGeom>
          <a:solidFill>
            <a:schemeClr val="bg1">
              <a:lumMod val="95000"/>
              <a:alpha val="48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US" sz="2000" dirty="0"/>
              <a:t>The principal role of genetic testing is to identify the causative gene in the affected individual and to provide a clinical tool for screening family members at risk of developing the disease</a:t>
            </a:r>
            <a:endParaRPr lang="en-CA"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9"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7F0F34-B16B-49BB-B161-597CB98029F6}"/>
              </a:ext>
            </a:extLst>
          </p:cNvPr>
          <p:cNvSpPr/>
          <p:nvPr/>
        </p:nvSpPr>
        <p:spPr>
          <a:xfrm>
            <a:off x="0" y="0"/>
            <a:ext cx="9144000" cy="5148263"/>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2000" dirty="0"/>
          </a:p>
        </p:txBody>
      </p:sp>
      <p:sp>
        <p:nvSpPr>
          <p:cNvPr id="43011" name="Title 1">
            <a:extLst>
              <a:ext uri="{FF2B5EF4-FFF2-40B4-BE49-F238E27FC236}">
                <a16:creationId xmlns:a16="http://schemas.microsoft.com/office/drawing/2014/main" id="{4EB935F7-7FE3-4177-B9DE-63090F4FE402}"/>
              </a:ext>
            </a:extLst>
          </p:cNvPr>
          <p:cNvSpPr>
            <a:spLocks noGrp="1"/>
          </p:cNvSpPr>
          <p:nvPr>
            <p:ph type="title"/>
          </p:nvPr>
        </p:nvSpPr>
        <p:spPr>
          <a:xfrm>
            <a:off x="457200" y="-20638"/>
            <a:ext cx="8229600" cy="857251"/>
          </a:xfrm>
        </p:spPr>
        <p:txBody>
          <a:bodyPr/>
          <a:lstStyle/>
          <a:p>
            <a:r>
              <a:rPr lang="en-US" altLang="en-US" sz="4000"/>
              <a:t>Hypertrophic cardiomyopathy</a:t>
            </a:r>
          </a:p>
        </p:txBody>
      </p:sp>
      <p:sp>
        <p:nvSpPr>
          <p:cNvPr id="6" name="Rectangle 5">
            <a:extLst>
              <a:ext uri="{FF2B5EF4-FFF2-40B4-BE49-F238E27FC236}">
                <a16:creationId xmlns:a16="http://schemas.microsoft.com/office/drawing/2014/main" id="{B596582B-3E0A-4595-A8DF-11C1A43E2FF9}"/>
              </a:ext>
            </a:extLst>
          </p:cNvPr>
          <p:cNvSpPr>
            <a:spLocks noChangeArrowheads="1"/>
          </p:cNvSpPr>
          <p:nvPr/>
        </p:nvSpPr>
        <p:spPr bwMode="auto">
          <a:xfrm>
            <a:off x="395288" y="771525"/>
            <a:ext cx="8569325" cy="708025"/>
          </a:xfrm>
          <a:prstGeom prst="rect">
            <a:avLst/>
          </a:prstGeom>
          <a:solidFill>
            <a:schemeClr val="bg1">
              <a:lumMod val="95000"/>
              <a:alpha val="47000"/>
            </a:schemeClr>
          </a:solidFill>
          <a:ln>
            <a:noFill/>
          </a:ln>
        </p:spPr>
        <p:txBody>
          <a:bodyPr>
            <a:spAutoFit/>
          </a:bodyPr>
          <a:lstStyle/>
          <a:p>
            <a:pPr>
              <a:spcBef>
                <a:spcPct val="20000"/>
              </a:spcBef>
              <a:buFont typeface="Arial" charset="0"/>
              <a:buNone/>
              <a:defRPr/>
            </a:pPr>
            <a:r>
              <a:rPr lang="en-AU" altLang="en-US" sz="2000" dirty="0">
                <a:cs typeface="Arial" charset="0"/>
              </a:rPr>
              <a:t>Individuals with a positive genetic test are at risk to develop HCM at any point in time (not just adulthood)</a:t>
            </a:r>
          </a:p>
        </p:txBody>
      </p:sp>
      <p:sp>
        <p:nvSpPr>
          <p:cNvPr id="7" name="Rectangle 6">
            <a:extLst>
              <a:ext uri="{FF2B5EF4-FFF2-40B4-BE49-F238E27FC236}">
                <a16:creationId xmlns:a16="http://schemas.microsoft.com/office/drawing/2014/main" id="{3794D58F-6251-4995-AAEB-EF4D0AF35333}"/>
              </a:ext>
            </a:extLst>
          </p:cNvPr>
          <p:cNvSpPr>
            <a:spLocks noChangeArrowheads="1"/>
          </p:cNvSpPr>
          <p:nvPr/>
        </p:nvSpPr>
        <p:spPr bwMode="auto">
          <a:xfrm>
            <a:off x="395288" y="1563688"/>
            <a:ext cx="8569325" cy="401637"/>
          </a:xfrm>
          <a:prstGeom prst="rect">
            <a:avLst/>
          </a:prstGeom>
          <a:solidFill>
            <a:schemeClr val="bg1">
              <a:lumMod val="95000"/>
              <a:alpha val="47000"/>
            </a:schemeClr>
          </a:solidFill>
          <a:ln>
            <a:noFill/>
          </a:ln>
        </p:spPr>
        <p:txBody>
          <a:bodyPr>
            <a:spAutoFit/>
          </a:bodyPr>
          <a:lstStyle/>
          <a:p>
            <a:pPr>
              <a:spcBef>
                <a:spcPct val="20000"/>
              </a:spcBef>
              <a:buFont typeface="Arial" charset="0"/>
              <a:buNone/>
              <a:defRPr/>
            </a:pPr>
            <a:r>
              <a:rPr lang="en-AU" altLang="en-US" sz="2000" dirty="0">
                <a:cs typeface="Arial" charset="0"/>
              </a:rPr>
              <a:t>They should be followed with regular echocardiographic and ECG surveillance</a:t>
            </a:r>
          </a:p>
        </p:txBody>
      </p:sp>
      <p:sp>
        <p:nvSpPr>
          <p:cNvPr id="8" name="Rectangle 7">
            <a:extLst>
              <a:ext uri="{FF2B5EF4-FFF2-40B4-BE49-F238E27FC236}">
                <a16:creationId xmlns:a16="http://schemas.microsoft.com/office/drawing/2014/main" id="{B131AFD0-56C4-4502-9748-D9BF835EEE6C}"/>
              </a:ext>
            </a:extLst>
          </p:cNvPr>
          <p:cNvSpPr>
            <a:spLocks noChangeArrowheads="1"/>
          </p:cNvSpPr>
          <p:nvPr/>
        </p:nvSpPr>
        <p:spPr bwMode="auto">
          <a:xfrm>
            <a:off x="395288" y="2800350"/>
            <a:ext cx="8640762" cy="708025"/>
          </a:xfrm>
          <a:prstGeom prst="rect">
            <a:avLst/>
          </a:prstGeom>
          <a:solidFill>
            <a:schemeClr val="bg1">
              <a:lumMod val="95000"/>
              <a:alpha val="47000"/>
            </a:schemeClr>
          </a:solidFill>
          <a:ln>
            <a:noFill/>
          </a:ln>
        </p:spPr>
        <p:txBody>
          <a:bodyPr>
            <a:spAutoFit/>
          </a:bodyPr>
          <a:lstStyle/>
          <a:p>
            <a:pPr>
              <a:spcBef>
                <a:spcPct val="20000"/>
              </a:spcBef>
              <a:buFont typeface="Arial" charset="0"/>
              <a:buNone/>
              <a:defRPr/>
            </a:pPr>
            <a:r>
              <a:rPr lang="en-AU" altLang="en-US" sz="2000" dirty="0">
                <a:cs typeface="Arial" charset="0"/>
              </a:rPr>
              <a:t>All first-degree relatives of an affected person should have regular cardiac exams, unless they test negative for a known disease-causing familial mutation</a:t>
            </a:r>
            <a:endParaRPr lang="en-CA" altLang="en-US" sz="2000" dirty="0">
              <a:cs typeface="Arial" charset="0"/>
            </a:endParaRPr>
          </a:p>
        </p:txBody>
      </p:sp>
      <p:pic>
        <p:nvPicPr>
          <p:cNvPr id="15" name="Picture 14" descr="A picture containing green, light, sitting, dark&#10;&#10;Description automatically generated">
            <a:extLst>
              <a:ext uri="{FF2B5EF4-FFF2-40B4-BE49-F238E27FC236}">
                <a16:creationId xmlns:a16="http://schemas.microsoft.com/office/drawing/2014/main" id="{2F781E59-F82C-4E63-A1D1-5C3E9DA420F4}"/>
              </a:ext>
            </a:extLst>
          </p:cNvPr>
          <p:cNvPicPr>
            <a:picLocks noChangeAspect="1"/>
          </p:cNvPicPr>
          <p:nvPr/>
        </p:nvPicPr>
        <p:blipFill>
          <a:blip r:embed="rId4"/>
          <a:stretch>
            <a:fillRect/>
          </a:stretch>
        </p:blipFill>
        <p:spPr>
          <a:xfrm>
            <a:off x="2916238" y="3636963"/>
            <a:ext cx="2662237" cy="1435100"/>
          </a:xfrm>
          <a:prstGeom prst="rect">
            <a:avLst/>
          </a:prstGeom>
          <a:ln>
            <a:noFill/>
          </a:ln>
          <a:effectLst>
            <a:outerShdw blurRad="292100" dist="139700" dir="2700000" algn="tl" rotWithShape="0">
              <a:srgbClr val="333333">
                <a:alpha val="50000"/>
              </a:srgbClr>
            </a:outerShdw>
          </a:effectLst>
        </p:spPr>
      </p:pic>
      <p:sp>
        <p:nvSpPr>
          <p:cNvPr id="9" name="Rectangle 8">
            <a:extLst>
              <a:ext uri="{FF2B5EF4-FFF2-40B4-BE49-F238E27FC236}">
                <a16:creationId xmlns:a16="http://schemas.microsoft.com/office/drawing/2014/main" id="{672116C0-AC60-4FE4-9ED6-AB875B12E782}"/>
              </a:ext>
            </a:extLst>
          </p:cNvPr>
          <p:cNvSpPr>
            <a:spLocks noChangeArrowheads="1"/>
          </p:cNvSpPr>
          <p:nvPr/>
        </p:nvSpPr>
        <p:spPr bwMode="auto">
          <a:xfrm>
            <a:off x="395288" y="2025650"/>
            <a:ext cx="8569325" cy="708025"/>
          </a:xfrm>
          <a:prstGeom prst="rect">
            <a:avLst/>
          </a:prstGeom>
          <a:solidFill>
            <a:schemeClr val="bg1">
              <a:lumMod val="95000"/>
              <a:alpha val="47000"/>
            </a:schemeClr>
          </a:solidFill>
          <a:ln>
            <a:noFill/>
          </a:ln>
        </p:spPr>
        <p:txBody>
          <a:bodyPr>
            <a:spAutoFit/>
          </a:bodyPr>
          <a:lstStyle/>
          <a:p>
            <a:pPr>
              <a:spcBef>
                <a:spcPct val="20000"/>
              </a:spcBef>
              <a:buFont typeface="Arial" charset="0"/>
              <a:buNone/>
              <a:defRPr/>
            </a:pPr>
            <a:r>
              <a:rPr lang="en-US" sz="2000" dirty="0"/>
              <a:t>In individuals at high risk for sudden cardiac death, an implantable cardioverter-defibrillator is indicated</a:t>
            </a:r>
            <a:endParaRPr lang="en-AU" altLang="en-US" sz="2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768E6C5-8948-4E36-AD5D-E9164E907BDB}"/>
              </a:ext>
            </a:extLst>
          </p:cNvPr>
          <p:cNvSpPr/>
          <p:nvPr/>
        </p:nvSpPr>
        <p:spPr bwMode="auto">
          <a:xfrm>
            <a:off x="3656013" y="2425700"/>
            <a:ext cx="287337" cy="287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b="1" dirty="0">
              <a:solidFill>
                <a:schemeClr val="tx1">
                  <a:lumMod val="85000"/>
                  <a:lumOff val="15000"/>
                </a:schemeClr>
              </a:solidFill>
            </a:endParaRPr>
          </a:p>
        </p:txBody>
      </p:sp>
      <p:sp>
        <p:nvSpPr>
          <p:cNvPr id="37" name="Oval 36">
            <a:extLst>
              <a:ext uri="{FF2B5EF4-FFF2-40B4-BE49-F238E27FC236}">
                <a16:creationId xmlns:a16="http://schemas.microsoft.com/office/drawing/2014/main" id="{08C1D0CE-8C6D-4423-85DC-7D148F9DB87F}"/>
              </a:ext>
            </a:extLst>
          </p:cNvPr>
          <p:cNvSpPr/>
          <p:nvPr/>
        </p:nvSpPr>
        <p:spPr bwMode="auto">
          <a:xfrm>
            <a:off x="2279650" y="2400300"/>
            <a:ext cx="342900" cy="342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cxnSp>
        <p:nvCxnSpPr>
          <p:cNvPr id="69" name="Straight Connector 68">
            <a:extLst>
              <a:ext uri="{FF2B5EF4-FFF2-40B4-BE49-F238E27FC236}">
                <a16:creationId xmlns:a16="http://schemas.microsoft.com/office/drawing/2014/main" id="{8528D3C8-D3EF-4518-9B0F-489B7ACE4E02}"/>
              </a:ext>
            </a:extLst>
          </p:cNvPr>
          <p:cNvCxnSpPr>
            <a:endCxn id="51" idx="0"/>
          </p:cNvCxnSpPr>
          <p:nvPr/>
        </p:nvCxnSpPr>
        <p:spPr bwMode="auto">
          <a:xfrm>
            <a:off x="3116263" y="2571750"/>
            <a:ext cx="19050" cy="10747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5061" name="TextBox 82">
            <a:extLst>
              <a:ext uri="{FF2B5EF4-FFF2-40B4-BE49-F238E27FC236}">
                <a16:creationId xmlns:a16="http://schemas.microsoft.com/office/drawing/2014/main" id="{8D372C14-D9AF-4F4E-BD98-B1BC949F15BA}"/>
              </a:ext>
            </a:extLst>
          </p:cNvPr>
          <p:cNvSpPr txBox="1">
            <a:spLocks noChangeArrowheads="1"/>
          </p:cNvSpPr>
          <p:nvPr/>
        </p:nvSpPr>
        <p:spPr bwMode="auto">
          <a:xfrm>
            <a:off x="3943350" y="2284413"/>
            <a:ext cx="427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42</a:t>
            </a:r>
          </a:p>
        </p:txBody>
      </p:sp>
      <p:sp>
        <p:nvSpPr>
          <p:cNvPr id="45062" name="TextBox 82">
            <a:extLst>
              <a:ext uri="{FF2B5EF4-FFF2-40B4-BE49-F238E27FC236}">
                <a16:creationId xmlns:a16="http://schemas.microsoft.com/office/drawing/2014/main" id="{2D26AFFF-D839-4F66-A26E-9CBF31B7D875}"/>
              </a:ext>
            </a:extLst>
          </p:cNvPr>
          <p:cNvSpPr txBox="1">
            <a:spLocks noChangeArrowheads="1"/>
          </p:cNvSpPr>
          <p:nvPr/>
        </p:nvSpPr>
        <p:spPr bwMode="auto">
          <a:xfrm>
            <a:off x="2571750" y="2163763"/>
            <a:ext cx="579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39</a:t>
            </a:r>
          </a:p>
        </p:txBody>
      </p:sp>
      <p:sp>
        <p:nvSpPr>
          <p:cNvPr id="51" name="Rectangle 50">
            <a:extLst>
              <a:ext uri="{FF2B5EF4-FFF2-40B4-BE49-F238E27FC236}">
                <a16:creationId xmlns:a16="http://schemas.microsoft.com/office/drawing/2014/main" id="{1FCC609E-9F24-41BD-B3B5-2C52437096C3}"/>
              </a:ext>
            </a:extLst>
          </p:cNvPr>
          <p:cNvSpPr/>
          <p:nvPr/>
        </p:nvSpPr>
        <p:spPr bwMode="auto">
          <a:xfrm>
            <a:off x="2990850" y="3646488"/>
            <a:ext cx="288925" cy="287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cxnSp>
        <p:nvCxnSpPr>
          <p:cNvPr id="7182" name="Straight Connector 7181">
            <a:extLst>
              <a:ext uri="{FF2B5EF4-FFF2-40B4-BE49-F238E27FC236}">
                <a16:creationId xmlns:a16="http://schemas.microsoft.com/office/drawing/2014/main" id="{60FF9EE1-E18B-4BB3-A5C9-32C3FFC26173}"/>
              </a:ext>
            </a:extLst>
          </p:cNvPr>
          <p:cNvCxnSpPr/>
          <p:nvPr/>
        </p:nvCxnSpPr>
        <p:spPr bwMode="auto">
          <a:xfrm flipV="1">
            <a:off x="7256463" y="1878013"/>
            <a:ext cx="0" cy="622300"/>
          </a:xfrm>
          <a:prstGeom prst="line">
            <a:avLst/>
          </a:prstGeom>
        </p:spPr>
        <p:style>
          <a:lnRef idx="1">
            <a:schemeClr val="dk1"/>
          </a:lnRef>
          <a:fillRef idx="0">
            <a:schemeClr val="dk1"/>
          </a:fillRef>
          <a:effectRef idx="0">
            <a:schemeClr val="dk1"/>
          </a:effectRef>
          <a:fontRef idx="minor">
            <a:schemeClr val="tx1"/>
          </a:fontRef>
        </p:style>
      </p:cxnSp>
      <p:cxnSp>
        <p:nvCxnSpPr>
          <p:cNvPr id="7184" name="Straight Connector 7183">
            <a:extLst>
              <a:ext uri="{FF2B5EF4-FFF2-40B4-BE49-F238E27FC236}">
                <a16:creationId xmlns:a16="http://schemas.microsoft.com/office/drawing/2014/main" id="{03CF2939-2C30-4647-8361-828C152BAD83}"/>
              </a:ext>
            </a:extLst>
          </p:cNvPr>
          <p:cNvCxnSpPr/>
          <p:nvPr/>
        </p:nvCxnSpPr>
        <p:spPr bwMode="auto">
          <a:xfrm flipH="1" flipV="1">
            <a:off x="5651500" y="1874838"/>
            <a:ext cx="0" cy="644525"/>
          </a:xfrm>
          <a:prstGeom prst="line">
            <a:avLst/>
          </a:prstGeom>
        </p:spPr>
        <p:style>
          <a:lnRef idx="1">
            <a:schemeClr val="dk1"/>
          </a:lnRef>
          <a:fillRef idx="0">
            <a:schemeClr val="dk1"/>
          </a:fillRef>
          <a:effectRef idx="0">
            <a:schemeClr val="dk1"/>
          </a:effectRef>
          <a:fontRef idx="minor">
            <a:schemeClr val="tx1"/>
          </a:fontRef>
        </p:style>
      </p:cxnSp>
      <p:cxnSp>
        <p:nvCxnSpPr>
          <p:cNvPr id="7186" name="Straight Connector 7185">
            <a:extLst>
              <a:ext uri="{FF2B5EF4-FFF2-40B4-BE49-F238E27FC236}">
                <a16:creationId xmlns:a16="http://schemas.microsoft.com/office/drawing/2014/main" id="{B0DCDFD8-8850-4F72-9585-E6DB3706EE13}"/>
              </a:ext>
            </a:extLst>
          </p:cNvPr>
          <p:cNvCxnSpPr>
            <a:stCxn id="37" idx="0"/>
          </p:cNvCxnSpPr>
          <p:nvPr/>
        </p:nvCxnSpPr>
        <p:spPr bwMode="auto">
          <a:xfrm flipV="1">
            <a:off x="2451100" y="1211263"/>
            <a:ext cx="0" cy="1189037"/>
          </a:xfrm>
          <a:prstGeom prst="line">
            <a:avLst/>
          </a:prstGeom>
        </p:spPr>
        <p:style>
          <a:lnRef idx="1">
            <a:schemeClr val="dk1"/>
          </a:lnRef>
          <a:fillRef idx="0">
            <a:schemeClr val="dk1"/>
          </a:fillRef>
          <a:effectRef idx="0">
            <a:schemeClr val="dk1"/>
          </a:effectRef>
          <a:fontRef idx="minor">
            <a:schemeClr val="tx1"/>
          </a:fontRef>
        </p:style>
      </p:cxnSp>
      <p:cxnSp>
        <p:nvCxnSpPr>
          <p:cNvPr id="7189" name="Straight Connector 7188">
            <a:extLst>
              <a:ext uri="{FF2B5EF4-FFF2-40B4-BE49-F238E27FC236}">
                <a16:creationId xmlns:a16="http://schemas.microsoft.com/office/drawing/2014/main" id="{89172BFD-8212-4073-B9C3-5A6FAF4662AD}"/>
              </a:ext>
            </a:extLst>
          </p:cNvPr>
          <p:cNvCxnSpPr/>
          <p:nvPr/>
        </p:nvCxnSpPr>
        <p:spPr bwMode="auto">
          <a:xfrm flipH="1" flipV="1">
            <a:off x="3779838" y="1878013"/>
            <a:ext cx="3492500" cy="0"/>
          </a:xfrm>
          <a:prstGeom prst="line">
            <a:avLst/>
          </a:prstGeom>
        </p:spPr>
        <p:style>
          <a:lnRef idx="1">
            <a:schemeClr val="dk1"/>
          </a:lnRef>
          <a:fillRef idx="0">
            <a:schemeClr val="dk1"/>
          </a:fillRef>
          <a:effectRef idx="0">
            <a:schemeClr val="dk1"/>
          </a:effectRef>
          <a:fontRef idx="minor">
            <a:schemeClr val="tx1"/>
          </a:fontRef>
        </p:style>
      </p:cxnSp>
      <p:sp>
        <p:nvSpPr>
          <p:cNvPr id="104" name="Oval 103">
            <a:extLst>
              <a:ext uri="{FF2B5EF4-FFF2-40B4-BE49-F238E27FC236}">
                <a16:creationId xmlns:a16="http://schemas.microsoft.com/office/drawing/2014/main" id="{9D4C034E-1D5E-457F-B6FC-1A705B06F4D5}"/>
              </a:ext>
            </a:extLst>
          </p:cNvPr>
          <p:cNvSpPr/>
          <p:nvPr/>
        </p:nvSpPr>
        <p:spPr bwMode="auto">
          <a:xfrm>
            <a:off x="6132513" y="960438"/>
            <a:ext cx="342900" cy="342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sp>
        <p:nvSpPr>
          <p:cNvPr id="105" name="Rectangle 104">
            <a:extLst>
              <a:ext uri="{FF2B5EF4-FFF2-40B4-BE49-F238E27FC236}">
                <a16:creationId xmlns:a16="http://schemas.microsoft.com/office/drawing/2014/main" id="{325AF834-3A99-4046-99F6-C1D4B9FD7B33}"/>
              </a:ext>
            </a:extLst>
          </p:cNvPr>
          <p:cNvSpPr/>
          <p:nvPr/>
        </p:nvSpPr>
        <p:spPr bwMode="auto">
          <a:xfrm>
            <a:off x="4730750" y="995363"/>
            <a:ext cx="287338" cy="28892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cxnSp>
        <p:nvCxnSpPr>
          <p:cNvPr id="7197" name="Straight Connector 7196">
            <a:extLst>
              <a:ext uri="{FF2B5EF4-FFF2-40B4-BE49-F238E27FC236}">
                <a16:creationId xmlns:a16="http://schemas.microsoft.com/office/drawing/2014/main" id="{1FE71B83-240A-4F1D-8E71-7DD7C9F9DFE0}"/>
              </a:ext>
            </a:extLst>
          </p:cNvPr>
          <p:cNvCxnSpPr>
            <a:stCxn id="105" idx="3"/>
            <a:endCxn id="104" idx="2"/>
          </p:cNvCxnSpPr>
          <p:nvPr/>
        </p:nvCxnSpPr>
        <p:spPr bwMode="auto">
          <a:xfrm flipV="1">
            <a:off x="5018088" y="1131888"/>
            <a:ext cx="1114425" cy="7937"/>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C93B2CD-587E-4522-B821-D6ED5A1768F9}"/>
              </a:ext>
            </a:extLst>
          </p:cNvPr>
          <p:cNvCxnSpPr/>
          <p:nvPr/>
        </p:nvCxnSpPr>
        <p:spPr bwMode="auto">
          <a:xfrm>
            <a:off x="5545138" y="1139825"/>
            <a:ext cx="0" cy="738188"/>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19E5F74-39DC-43E9-A191-3AE0634BA41B}"/>
              </a:ext>
            </a:extLst>
          </p:cNvPr>
          <p:cNvCxnSpPr/>
          <p:nvPr/>
        </p:nvCxnSpPr>
        <p:spPr bwMode="auto">
          <a:xfrm flipV="1">
            <a:off x="2700338" y="3994150"/>
            <a:ext cx="250825" cy="1698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073" name="TextBox 122">
            <a:extLst>
              <a:ext uri="{FF2B5EF4-FFF2-40B4-BE49-F238E27FC236}">
                <a16:creationId xmlns:a16="http://schemas.microsoft.com/office/drawing/2014/main" id="{79B65C52-26FD-4D23-9DDA-ACE21C5F46B1}"/>
              </a:ext>
            </a:extLst>
          </p:cNvPr>
          <p:cNvSpPr txBox="1">
            <a:spLocks noChangeArrowheads="1"/>
          </p:cNvSpPr>
          <p:nvPr/>
        </p:nvSpPr>
        <p:spPr bwMode="auto">
          <a:xfrm>
            <a:off x="4194175" y="1289050"/>
            <a:ext cx="1350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t>Confirmed HCM diagnosis @60y</a:t>
            </a:r>
          </a:p>
        </p:txBody>
      </p:sp>
      <p:sp>
        <p:nvSpPr>
          <p:cNvPr id="45074" name="TextBox 82">
            <a:extLst>
              <a:ext uri="{FF2B5EF4-FFF2-40B4-BE49-F238E27FC236}">
                <a16:creationId xmlns:a16="http://schemas.microsoft.com/office/drawing/2014/main" id="{FECC63C5-A968-4578-A6F7-24D27F152113}"/>
              </a:ext>
            </a:extLst>
          </p:cNvPr>
          <p:cNvSpPr txBox="1">
            <a:spLocks noChangeArrowheads="1"/>
          </p:cNvSpPr>
          <p:nvPr/>
        </p:nvSpPr>
        <p:spPr bwMode="auto">
          <a:xfrm>
            <a:off x="4946650" y="800100"/>
            <a:ext cx="42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61</a:t>
            </a:r>
          </a:p>
        </p:txBody>
      </p:sp>
      <p:sp>
        <p:nvSpPr>
          <p:cNvPr id="45075" name="TextBox 82">
            <a:extLst>
              <a:ext uri="{FF2B5EF4-FFF2-40B4-BE49-F238E27FC236}">
                <a16:creationId xmlns:a16="http://schemas.microsoft.com/office/drawing/2014/main" id="{F8CB1ADE-3450-447F-AE95-7886B8D42A91}"/>
              </a:ext>
            </a:extLst>
          </p:cNvPr>
          <p:cNvSpPr txBox="1">
            <a:spLocks noChangeArrowheads="1"/>
          </p:cNvSpPr>
          <p:nvPr/>
        </p:nvSpPr>
        <p:spPr bwMode="auto">
          <a:xfrm>
            <a:off x="6378575" y="849313"/>
            <a:ext cx="42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60</a:t>
            </a:r>
          </a:p>
        </p:txBody>
      </p:sp>
      <p:sp>
        <p:nvSpPr>
          <p:cNvPr id="45076" name="TextBox 122">
            <a:extLst>
              <a:ext uri="{FF2B5EF4-FFF2-40B4-BE49-F238E27FC236}">
                <a16:creationId xmlns:a16="http://schemas.microsoft.com/office/drawing/2014/main" id="{66426668-F445-470D-A19C-DB245F81AF63}"/>
              </a:ext>
            </a:extLst>
          </p:cNvPr>
          <p:cNvSpPr txBox="1">
            <a:spLocks noChangeArrowheads="1"/>
          </p:cNvSpPr>
          <p:nvPr/>
        </p:nvSpPr>
        <p:spPr bwMode="auto">
          <a:xfrm>
            <a:off x="2830513" y="3927475"/>
            <a:ext cx="62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t>Adam</a:t>
            </a:r>
          </a:p>
        </p:txBody>
      </p:sp>
      <p:sp>
        <p:nvSpPr>
          <p:cNvPr id="45077" name="TextBox 82">
            <a:extLst>
              <a:ext uri="{FF2B5EF4-FFF2-40B4-BE49-F238E27FC236}">
                <a16:creationId xmlns:a16="http://schemas.microsoft.com/office/drawing/2014/main" id="{57007B79-776B-4BF4-9C9F-B868AF14014F}"/>
              </a:ext>
            </a:extLst>
          </p:cNvPr>
          <p:cNvSpPr txBox="1">
            <a:spLocks noChangeArrowheads="1"/>
          </p:cNvSpPr>
          <p:nvPr/>
        </p:nvSpPr>
        <p:spPr bwMode="auto">
          <a:xfrm>
            <a:off x="3290888" y="3455988"/>
            <a:ext cx="309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8</a:t>
            </a:r>
          </a:p>
        </p:txBody>
      </p:sp>
      <p:cxnSp>
        <p:nvCxnSpPr>
          <p:cNvPr id="126" name="Straight Connector 125">
            <a:extLst>
              <a:ext uri="{FF2B5EF4-FFF2-40B4-BE49-F238E27FC236}">
                <a16:creationId xmlns:a16="http://schemas.microsoft.com/office/drawing/2014/main" id="{867BDBF7-547A-4FCD-BB22-5A1AC45A2A3F}"/>
              </a:ext>
            </a:extLst>
          </p:cNvPr>
          <p:cNvCxnSpPr>
            <a:endCxn id="36" idx="0"/>
          </p:cNvCxnSpPr>
          <p:nvPr/>
        </p:nvCxnSpPr>
        <p:spPr bwMode="auto">
          <a:xfrm>
            <a:off x="3798888" y="1885950"/>
            <a:ext cx="0" cy="5397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912577A-2E97-4C03-A90A-FB1219B8DD66}"/>
              </a:ext>
            </a:extLst>
          </p:cNvPr>
          <p:cNvCxnSpPr>
            <a:stCxn id="37" idx="6"/>
            <a:endCxn id="36" idx="1"/>
          </p:cNvCxnSpPr>
          <p:nvPr/>
        </p:nvCxnSpPr>
        <p:spPr bwMode="auto">
          <a:xfrm flipV="1">
            <a:off x="2622550" y="2570163"/>
            <a:ext cx="1033463"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C5D31C06-1DD7-44C5-8204-DDA510197E61}"/>
              </a:ext>
            </a:extLst>
          </p:cNvPr>
          <p:cNvSpPr/>
          <p:nvPr/>
        </p:nvSpPr>
        <p:spPr bwMode="auto">
          <a:xfrm>
            <a:off x="2944813" y="1031875"/>
            <a:ext cx="342900" cy="342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sp>
        <p:nvSpPr>
          <p:cNvPr id="68" name="Rectangle 67">
            <a:extLst>
              <a:ext uri="{FF2B5EF4-FFF2-40B4-BE49-F238E27FC236}">
                <a16:creationId xmlns:a16="http://schemas.microsoft.com/office/drawing/2014/main" id="{F774713D-AE53-4F32-8350-4BF518BBF21B}"/>
              </a:ext>
            </a:extLst>
          </p:cNvPr>
          <p:cNvSpPr/>
          <p:nvPr/>
        </p:nvSpPr>
        <p:spPr bwMode="auto">
          <a:xfrm>
            <a:off x="1543050" y="1066800"/>
            <a:ext cx="288925" cy="288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cxnSp>
        <p:nvCxnSpPr>
          <p:cNvPr id="70" name="Straight Connector 69">
            <a:extLst>
              <a:ext uri="{FF2B5EF4-FFF2-40B4-BE49-F238E27FC236}">
                <a16:creationId xmlns:a16="http://schemas.microsoft.com/office/drawing/2014/main" id="{124C1B06-4E49-40E4-A96E-3509D8F0FEB4}"/>
              </a:ext>
            </a:extLst>
          </p:cNvPr>
          <p:cNvCxnSpPr>
            <a:stCxn id="68" idx="3"/>
            <a:endCxn id="67" idx="2"/>
          </p:cNvCxnSpPr>
          <p:nvPr/>
        </p:nvCxnSpPr>
        <p:spPr bwMode="auto">
          <a:xfrm flipV="1">
            <a:off x="1831975" y="1203325"/>
            <a:ext cx="1112838" cy="7938"/>
          </a:xfrm>
          <a:prstGeom prst="line">
            <a:avLst/>
          </a:prstGeom>
        </p:spPr>
        <p:style>
          <a:lnRef idx="1">
            <a:schemeClr val="dk1"/>
          </a:lnRef>
          <a:fillRef idx="0">
            <a:schemeClr val="dk1"/>
          </a:fillRef>
          <a:effectRef idx="0">
            <a:schemeClr val="dk1"/>
          </a:effectRef>
          <a:fontRef idx="minor">
            <a:schemeClr val="tx1"/>
          </a:fontRef>
        </p:style>
      </p:cxnSp>
      <p:sp>
        <p:nvSpPr>
          <p:cNvPr id="45083" name="TextBox 82">
            <a:extLst>
              <a:ext uri="{FF2B5EF4-FFF2-40B4-BE49-F238E27FC236}">
                <a16:creationId xmlns:a16="http://schemas.microsoft.com/office/drawing/2014/main" id="{1FBF5519-1FC8-4678-AE51-47F323159D38}"/>
              </a:ext>
            </a:extLst>
          </p:cNvPr>
          <p:cNvSpPr txBox="1">
            <a:spLocks noChangeArrowheads="1"/>
          </p:cNvSpPr>
          <p:nvPr/>
        </p:nvSpPr>
        <p:spPr bwMode="auto">
          <a:xfrm>
            <a:off x="1760538" y="871538"/>
            <a:ext cx="423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59</a:t>
            </a:r>
          </a:p>
        </p:txBody>
      </p:sp>
      <p:sp>
        <p:nvSpPr>
          <p:cNvPr id="45084" name="TextBox 82">
            <a:extLst>
              <a:ext uri="{FF2B5EF4-FFF2-40B4-BE49-F238E27FC236}">
                <a16:creationId xmlns:a16="http://schemas.microsoft.com/office/drawing/2014/main" id="{2AAD8E66-5B22-425E-80C2-41E9324E1F34}"/>
              </a:ext>
            </a:extLst>
          </p:cNvPr>
          <p:cNvSpPr txBox="1">
            <a:spLocks noChangeArrowheads="1"/>
          </p:cNvSpPr>
          <p:nvPr/>
        </p:nvSpPr>
        <p:spPr bwMode="auto">
          <a:xfrm>
            <a:off x="3303588" y="857250"/>
            <a:ext cx="42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60</a:t>
            </a:r>
          </a:p>
        </p:txBody>
      </p:sp>
      <p:sp>
        <p:nvSpPr>
          <p:cNvPr id="44" name="Rectangle 43">
            <a:extLst>
              <a:ext uri="{FF2B5EF4-FFF2-40B4-BE49-F238E27FC236}">
                <a16:creationId xmlns:a16="http://schemas.microsoft.com/office/drawing/2014/main" id="{4A27018C-E7F8-44F6-8807-26C0D6C3DCFE}"/>
              </a:ext>
            </a:extLst>
          </p:cNvPr>
          <p:cNvSpPr/>
          <p:nvPr/>
        </p:nvSpPr>
        <p:spPr bwMode="auto">
          <a:xfrm>
            <a:off x="7113588" y="2500313"/>
            <a:ext cx="287337" cy="288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sp>
        <p:nvSpPr>
          <p:cNvPr id="45" name="Rectangle 44">
            <a:extLst>
              <a:ext uri="{FF2B5EF4-FFF2-40B4-BE49-F238E27FC236}">
                <a16:creationId xmlns:a16="http://schemas.microsoft.com/office/drawing/2014/main" id="{785A07B8-F364-42C4-A95A-E3D0F3A2DC99}"/>
              </a:ext>
            </a:extLst>
          </p:cNvPr>
          <p:cNvSpPr/>
          <p:nvPr/>
        </p:nvSpPr>
        <p:spPr bwMode="auto">
          <a:xfrm>
            <a:off x="5494338" y="2519363"/>
            <a:ext cx="288925" cy="288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sp>
        <p:nvSpPr>
          <p:cNvPr id="46" name="Rectangle 45">
            <a:extLst>
              <a:ext uri="{FF2B5EF4-FFF2-40B4-BE49-F238E27FC236}">
                <a16:creationId xmlns:a16="http://schemas.microsoft.com/office/drawing/2014/main" id="{486221CB-5128-4A88-AA69-EDAAF3E58780}"/>
              </a:ext>
            </a:extLst>
          </p:cNvPr>
          <p:cNvSpPr/>
          <p:nvPr/>
        </p:nvSpPr>
        <p:spPr bwMode="auto">
          <a:xfrm rot="19182456">
            <a:off x="5494338" y="3660775"/>
            <a:ext cx="288925" cy="287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sp>
        <p:nvSpPr>
          <p:cNvPr id="47" name="Rectangle 46">
            <a:extLst>
              <a:ext uri="{FF2B5EF4-FFF2-40B4-BE49-F238E27FC236}">
                <a16:creationId xmlns:a16="http://schemas.microsoft.com/office/drawing/2014/main" id="{06CC13C1-1098-4D1A-8FFE-318B54D21E1E}"/>
              </a:ext>
            </a:extLst>
          </p:cNvPr>
          <p:cNvSpPr/>
          <p:nvPr/>
        </p:nvSpPr>
        <p:spPr bwMode="auto">
          <a:xfrm rot="19182456">
            <a:off x="7123113" y="3648075"/>
            <a:ext cx="288925" cy="288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lumMod val="85000"/>
                  <a:lumOff val="15000"/>
                </a:schemeClr>
              </a:solidFill>
            </a:endParaRPr>
          </a:p>
        </p:txBody>
      </p:sp>
      <p:cxnSp>
        <p:nvCxnSpPr>
          <p:cNvPr id="48" name="Straight Connector 47">
            <a:extLst>
              <a:ext uri="{FF2B5EF4-FFF2-40B4-BE49-F238E27FC236}">
                <a16:creationId xmlns:a16="http://schemas.microsoft.com/office/drawing/2014/main" id="{83B63BEA-5CE1-4E90-90A7-D37DBFC16145}"/>
              </a:ext>
            </a:extLst>
          </p:cNvPr>
          <p:cNvCxnSpPr>
            <a:stCxn id="45" idx="2"/>
          </p:cNvCxnSpPr>
          <p:nvPr/>
        </p:nvCxnSpPr>
        <p:spPr bwMode="auto">
          <a:xfrm>
            <a:off x="5638800" y="2808288"/>
            <a:ext cx="4763" cy="78105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69889BD9-F26D-46BE-A186-B6A2E2DB7A60}"/>
              </a:ext>
            </a:extLst>
          </p:cNvPr>
          <p:cNvCxnSpPr>
            <a:stCxn id="44" idx="2"/>
          </p:cNvCxnSpPr>
          <p:nvPr/>
        </p:nvCxnSpPr>
        <p:spPr bwMode="auto">
          <a:xfrm>
            <a:off x="7256463" y="2789238"/>
            <a:ext cx="19050" cy="790575"/>
          </a:xfrm>
          <a:prstGeom prst="line">
            <a:avLst/>
          </a:prstGeom>
        </p:spPr>
        <p:style>
          <a:lnRef idx="1">
            <a:schemeClr val="dk1"/>
          </a:lnRef>
          <a:fillRef idx="0">
            <a:schemeClr val="dk1"/>
          </a:fillRef>
          <a:effectRef idx="0">
            <a:schemeClr val="dk1"/>
          </a:effectRef>
          <a:fontRef idx="minor">
            <a:schemeClr val="tx1"/>
          </a:fontRef>
        </p:style>
      </p:cxnSp>
      <p:sp>
        <p:nvSpPr>
          <p:cNvPr id="45091" name="TextBox 82">
            <a:extLst>
              <a:ext uri="{FF2B5EF4-FFF2-40B4-BE49-F238E27FC236}">
                <a16:creationId xmlns:a16="http://schemas.microsoft.com/office/drawing/2014/main" id="{F10B40AE-55FD-45FC-81D7-B9DDA0736EE8}"/>
              </a:ext>
            </a:extLst>
          </p:cNvPr>
          <p:cNvSpPr txBox="1">
            <a:spLocks noChangeArrowheads="1"/>
          </p:cNvSpPr>
          <p:nvPr/>
        </p:nvSpPr>
        <p:spPr bwMode="auto">
          <a:xfrm>
            <a:off x="5692775" y="2284413"/>
            <a:ext cx="427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38</a:t>
            </a:r>
          </a:p>
        </p:txBody>
      </p:sp>
      <p:sp>
        <p:nvSpPr>
          <p:cNvPr id="45092" name="TextBox 82">
            <a:extLst>
              <a:ext uri="{FF2B5EF4-FFF2-40B4-BE49-F238E27FC236}">
                <a16:creationId xmlns:a16="http://schemas.microsoft.com/office/drawing/2014/main" id="{A5BCE4D3-5976-4B05-849A-0B0B7BAD155D}"/>
              </a:ext>
            </a:extLst>
          </p:cNvPr>
          <p:cNvSpPr txBox="1">
            <a:spLocks noChangeArrowheads="1"/>
          </p:cNvSpPr>
          <p:nvPr/>
        </p:nvSpPr>
        <p:spPr bwMode="auto">
          <a:xfrm>
            <a:off x="7421563" y="2301875"/>
            <a:ext cx="427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35</a:t>
            </a:r>
          </a:p>
        </p:txBody>
      </p:sp>
      <p:sp>
        <p:nvSpPr>
          <p:cNvPr id="45093" name="TextBox 56">
            <a:extLst>
              <a:ext uri="{FF2B5EF4-FFF2-40B4-BE49-F238E27FC236}">
                <a16:creationId xmlns:a16="http://schemas.microsoft.com/office/drawing/2014/main" id="{C21E470A-5BB2-4072-A098-89775AA14778}"/>
              </a:ext>
            </a:extLst>
          </p:cNvPr>
          <p:cNvSpPr txBox="1">
            <a:spLocks noChangeArrowheads="1"/>
          </p:cNvSpPr>
          <p:nvPr/>
        </p:nvSpPr>
        <p:spPr bwMode="auto">
          <a:xfrm>
            <a:off x="5494338" y="3589338"/>
            <a:ext cx="40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a:t>2</a:t>
            </a:r>
          </a:p>
        </p:txBody>
      </p:sp>
      <p:sp>
        <p:nvSpPr>
          <p:cNvPr id="45094" name="TextBox 57">
            <a:extLst>
              <a:ext uri="{FF2B5EF4-FFF2-40B4-BE49-F238E27FC236}">
                <a16:creationId xmlns:a16="http://schemas.microsoft.com/office/drawing/2014/main" id="{6A9615F0-BEAF-49CB-A032-729AC16D85A4}"/>
              </a:ext>
            </a:extLst>
          </p:cNvPr>
          <p:cNvSpPr txBox="1">
            <a:spLocks noChangeArrowheads="1"/>
          </p:cNvSpPr>
          <p:nvPr/>
        </p:nvSpPr>
        <p:spPr bwMode="auto">
          <a:xfrm>
            <a:off x="7131050" y="3608388"/>
            <a:ext cx="40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a:t>P</a:t>
            </a:r>
          </a:p>
        </p:txBody>
      </p:sp>
      <p:sp>
        <p:nvSpPr>
          <p:cNvPr id="3" name="Rectangle: Rounded Corners 2">
            <a:extLst>
              <a:ext uri="{FF2B5EF4-FFF2-40B4-BE49-F238E27FC236}">
                <a16:creationId xmlns:a16="http://schemas.microsoft.com/office/drawing/2014/main" id="{1DF96EEB-8118-4769-A0BE-3EB8409C704D}"/>
              </a:ext>
            </a:extLst>
          </p:cNvPr>
          <p:cNvSpPr/>
          <p:nvPr/>
        </p:nvSpPr>
        <p:spPr>
          <a:xfrm>
            <a:off x="4284663" y="1851025"/>
            <a:ext cx="4570412" cy="2894013"/>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For Adam to be at risk, his father would have to be affected.*</a:t>
            </a:r>
          </a:p>
          <a:p>
            <a:pPr eaLnBrk="1" hangingPunct="1">
              <a:defRPr/>
            </a:pPr>
            <a:endParaRPr lang="en-US" dirty="0">
              <a:solidFill>
                <a:schemeClr val="tx1"/>
              </a:solidFill>
            </a:endParaRPr>
          </a:p>
          <a:p>
            <a:pPr eaLnBrk="1" hangingPunct="1">
              <a:defRPr/>
            </a:pPr>
            <a:r>
              <a:rPr lang="en-US" dirty="0">
                <a:solidFill>
                  <a:schemeClr val="tx1"/>
                </a:solidFill>
              </a:rPr>
              <a:t>Adam’s father is the most appropriate person to refer for expert evaluation.</a:t>
            </a:r>
          </a:p>
          <a:p>
            <a:pPr eaLnBrk="1" hangingPunct="1">
              <a:defRPr/>
            </a:pPr>
            <a:endParaRPr lang="en-US" dirty="0">
              <a:solidFill>
                <a:schemeClr val="tx1"/>
              </a:solidFill>
            </a:endParaRPr>
          </a:p>
          <a:p>
            <a:pPr eaLnBrk="1" hangingPunct="1">
              <a:defRPr/>
            </a:pPr>
            <a:r>
              <a:rPr lang="en-US" dirty="0">
                <a:solidFill>
                  <a:schemeClr val="tx1"/>
                </a:solidFill>
              </a:rPr>
              <a:t>All HCM surveillance recommendations are for first-degree relatives.  There are none for second-degree relatives.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22222E-6 -1.23457E-6 L 0.07326 -0.24907 " pathEditMode="relative" rAng="0" ptsTypes="AA">
                                      <p:cBhvr>
                                        <p:cTn id="6" dur="2000" fill="hold"/>
                                        <p:tgtEl>
                                          <p:spTgt spid="35"/>
                                        </p:tgtEl>
                                        <p:attrNameLst>
                                          <p:attrName>ppt_x</p:attrName>
                                          <p:attrName>ppt_y</p:attrName>
                                        </p:attrNameLst>
                                      </p:cBhvr>
                                      <p:rCtr x="3663" y="-12469"/>
                                    </p:animMotion>
                                  </p:childTnLst>
                                </p:cTn>
                              </p:par>
                              <p:par>
                                <p:cTn id="7" presetID="10"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animEffect transition="in" filter="fade">
                                      <p:cBhvr>
                                        <p:cTn id="9" dur="500"/>
                                        <p:tgtEl>
                                          <p:spTgt spid="3">
                                            <p:bg/>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nodeType="afterGroup">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74E2F4F-19D7-41A9-B807-922655F83537}"/>
              </a:ext>
            </a:extLst>
          </p:cNvPr>
          <p:cNvSpPr>
            <a:spLocks noGrp="1"/>
          </p:cNvSpPr>
          <p:nvPr>
            <p:ph type="title"/>
          </p:nvPr>
        </p:nvSpPr>
        <p:spPr>
          <a:xfrm>
            <a:off x="457200" y="-20638"/>
            <a:ext cx="8229600" cy="857251"/>
          </a:xfrm>
        </p:spPr>
        <p:txBody>
          <a:bodyPr/>
          <a:lstStyle/>
          <a:p>
            <a:r>
              <a:rPr lang="en-CA" altLang="en-US" sz="4000"/>
              <a:t>Case 2</a:t>
            </a:r>
          </a:p>
        </p:txBody>
      </p:sp>
      <p:sp>
        <p:nvSpPr>
          <p:cNvPr id="5" name="TextBox 4">
            <a:extLst>
              <a:ext uri="{FF2B5EF4-FFF2-40B4-BE49-F238E27FC236}">
                <a16:creationId xmlns:a16="http://schemas.microsoft.com/office/drawing/2014/main" id="{41496BC6-314D-443C-816F-968D4B459157}"/>
              </a:ext>
            </a:extLst>
          </p:cNvPr>
          <p:cNvSpPr txBox="1"/>
          <p:nvPr/>
        </p:nvSpPr>
        <p:spPr>
          <a:xfrm>
            <a:off x="250825" y="771525"/>
            <a:ext cx="8720138" cy="430213"/>
          </a:xfrm>
          <a:prstGeom prst="rect">
            <a:avLst/>
          </a:prstGeom>
          <a:solidFill>
            <a:schemeClr val="bg1">
              <a:lumMod val="85000"/>
            </a:schemeClr>
          </a:solidFill>
        </p:spPr>
        <p:txBody>
          <a:bodyPr>
            <a:spAutoFit/>
          </a:bodyPr>
          <a:lstStyle>
            <a:defPPr>
              <a:defRPr lang="en-CA"/>
            </a:defPPr>
            <a:lvl1pPr>
              <a:defRPr sz="2400"/>
            </a:lvl1pPr>
          </a:lstStyle>
          <a:p>
            <a:pPr eaLnBrk="1" hangingPunct="1">
              <a:defRPr/>
            </a:pPr>
            <a:r>
              <a:rPr lang="en-CA" sz="2200" dirty="0"/>
              <a:t>Beth, 35yo female,  BMI &gt;30</a:t>
            </a:r>
          </a:p>
        </p:txBody>
      </p:sp>
      <p:sp>
        <p:nvSpPr>
          <p:cNvPr id="6" name="TextBox 5">
            <a:extLst>
              <a:ext uri="{FF2B5EF4-FFF2-40B4-BE49-F238E27FC236}">
                <a16:creationId xmlns:a16="http://schemas.microsoft.com/office/drawing/2014/main" id="{909EB548-B834-44C0-844B-E401A736C77D}"/>
              </a:ext>
            </a:extLst>
          </p:cNvPr>
          <p:cNvSpPr txBox="1"/>
          <p:nvPr/>
        </p:nvSpPr>
        <p:spPr>
          <a:xfrm>
            <a:off x="250825" y="1779588"/>
            <a:ext cx="8720138" cy="400050"/>
          </a:xfrm>
          <a:prstGeom prst="rect">
            <a:avLst/>
          </a:prstGeom>
          <a:solidFill>
            <a:schemeClr val="bg1">
              <a:lumMod val="85000"/>
            </a:schemeClr>
          </a:solidFill>
        </p:spPr>
        <p:txBody>
          <a:bodyPr>
            <a:spAutoFit/>
          </a:bodyPr>
          <a:lstStyle>
            <a:defPPr>
              <a:defRPr lang="en-US"/>
            </a:defPPr>
            <a:lvl1pPr eaLnBrk="1" hangingPunct="1">
              <a:defRPr sz="2000"/>
            </a:lvl1pPr>
          </a:lstStyle>
          <a:p>
            <a:pPr>
              <a:defRPr/>
            </a:pPr>
            <a:r>
              <a:rPr lang="en-CA" altLang="en-US" dirty="0"/>
              <a:t>You prescribed a statin</a:t>
            </a:r>
          </a:p>
        </p:txBody>
      </p:sp>
      <p:sp>
        <p:nvSpPr>
          <p:cNvPr id="7" name="TextBox 6">
            <a:extLst>
              <a:ext uri="{FF2B5EF4-FFF2-40B4-BE49-F238E27FC236}">
                <a16:creationId xmlns:a16="http://schemas.microsoft.com/office/drawing/2014/main" id="{FE3F72D7-DAC4-4009-8CE4-272B452DBB6B}"/>
              </a:ext>
            </a:extLst>
          </p:cNvPr>
          <p:cNvSpPr txBox="1"/>
          <p:nvPr/>
        </p:nvSpPr>
        <p:spPr>
          <a:xfrm>
            <a:off x="246063" y="2532063"/>
            <a:ext cx="8718550" cy="400050"/>
          </a:xfrm>
          <a:prstGeom prst="rect">
            <a:avLst/>
          </a:prstGeom>
          <a:solidFill>
            <a:schemeClr val="bg1">
              <a:lumMod val="85000"/>
            </a:schemeClr>
          </a:solidFill>
        </p:spPr>
        <p:txBody>
          <a:bodyPr>
            <a:spAutoFit/>
          </a:bodyPr>
          <a:lstStyle>
            <a:defPPr>
              <a:defRPr lang="en-CA"/>
            </a:defPPr>
            <a:lvl1pPr>
              <a:defRPr sz="2400"/>
            </a:lvl1pPr>
          </a:lstStyle>
          <a:p>
            <a:pPr eaLnBrk="1" hangingPunct="1">
              <a:defRPr/>
            </a:pPr>
            <a:r>
              <a:rPr lang="en-CA" sz="2000" dirty="0"/>
              <a:t>On follow up LDL-C was 7.2mmol/L</a:t>
            </a:r>
          </a:p>
        </p:txBody>
      </p:sp>
      <p:sp>
        <p:nvSpPr>
          <p:cNvPr id="14" name="TextBox 13">
            <a:extLst>
              <a:ext uri="{FF2B5EF4-FFF2-40B4-BE49-F238E27FC236}">
                <a16:creationId xmlns:a16="http://schemas.microsoft.com/office/drawing/2014/main" id="{1A8AD34E-B6EE-4296-A6A5-9BD8B38B5C09}"/>
              </a:ext>
            </a:extLst>
          </p:cNvPr>
          <p:cNvSpPr txBox="1"/>
          <p:nvPr/>
        </p:nvSpPr>
        <p:spPr>
          <a:xfrm>
            <a:off x="252413" y="3003550"/>
            <a:ext cx="8718550" cy="768350"/>
          </a:xfrm>
          <a:prstGeom prst="rect">
            <a:avLst/>
          </a:prstGeom>
          <a:solidFill>
            <a:schemeClr val="bg1">
              <a:lumMod val="95000"/>
            </a:schemeClr>
          </a:solidFill>
        </p:spPr>
        <p:txBody>
          <a:bodyPr>
            <a:spAutoFit/>
          </a:bodyPr>
          <a:lstStyle>
            <a:defPPr>
              <a:defRPr lang="en-CA"/>
            </a:defPPr>
            <a:lvl1pPr>
              <a:defRPr sz="2400"/>
            </a:lvl1pPr>
          </a:lstStyle>
          <a:p>
            <a:pPr eaLnBrk="1" hangingPunct="1">
              <a:defRPr/>
            </a:pPr>
            <a:r>
              <a:rPr lang="en-CA" sz="2200" dirty="0"/>
              <a:t>Patient admits being non-compliant, wishes to treat hyperlipidemia with natural, lifestyle changes e.g. weight-loss, plant-based diet, exercise</a:t>
            </a:r>
          </a:p>
        </p:txBody>
      </p:sp>
      <p:sp>
        <p:nvSpPr>
          <p:cNvPr id="15" name="TextBox 14">
            <a:extLst>
              <a:ext uri="{FF2B5EF4-FFF2-40B4-BE49-F238E27FC236}">
                <a16:creationId xmlns:a16="http://schemas.microsoft.com/office/drawing/2014/main" id="{D7067898-2836-496B-A311-FAFA284AE236}"/>
              </a:ext>
            </a:extLst>
          </p:cNvPr>
          <p:cNvSpPr txBox="1"/>
          <p:nvPr/>
        </p:nvSpPr>
        <p:spPr>
          <a:xfrm>
            <a:off x="2627313" y="3867150"/>
            <a:ext cx="6337300" cy="430213"/>
          </a:xfrm>
          <a:prstGeom prst="rect">
            <a:avLst/>
          </a:prstGeom>
          <a:solidFill>
            <a:schemeClr val="bg1">
              <a:lumMod val="85000"/>
            </a:schemeClr>
          </a:solidFill>
        </p:spPr>
        <p:txBody>
          <a:bodyPr>
            <a:spAutoFit/>
          </a:bodyPr>
          <a:lstStyle>
            <a:defPPr>
              <a:defRPr lang="en-CA"/>
            </a:defPPr>
            <a:lvl1pPr>
              <a:defRPr sz="2400"/>
            </a:lvl1pPr>
          </a:lstStyle>
          <a:p>
            <a:pPr eaLnBrk="1" hangingPunct="1">
              <a:defRPr/>
            </a:pPr>
            <a:r>
              <a:rPr lang="en-CA" sz="2200" dirty="0"/>
              <a:t>Explore the family history</a:t>
            </a:r>
          </a:p>
        </p:txBody>
      </p:sp>
      <p:pic>
        <p:nvPicPr>
          <p:cNvPr id="47112" name="Picture 1">
            <a:extLst>
              <a:ext uri="{FF2B5EF4-FFF2-40B4-BE49-F238E27FC236}">
                <a16:creationId xmlns:a16="http://schemas.microsoft.com/office/drawing/2014/main" id="{4E32ACA6-4842-4DB6-A37C-09E7948FE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3917950"/>
            <a:ext cx="6699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C85B024-5EA6-4296-B6FE-DC039B2F91D0}"/>
              </a:ext>
            </a:extLst>
          </p:cNvPr>
          <p:cNvSpPr txBox="1"/>
          <p:nvPr/>
        </p:nvSpPr>
        <p:spPr>
          <a:xfrm>
            <a:off x="250825" y="1277938"/>
            <a:ext cx="8720138" cy="430212"/>
          </a:xfrm>
          <a:prstGeom prst="rect">
            <a:avLst/>
          </a:prstGeom>
          <a:solidFill>
            <a:schemeClr val="bg1">
              <a:lumMod val="95000"/>
            </a:schemeClr>
          </a:solidFill>
        </p:spPr>
        <p:txBody>
          <a:bodyPr>
            <a:spAutoFit/>
          </a:bodyPr>
          <a:lstStyle>
            <a:defPPr>
              <a:defRPr lang="en-US"/>
            </a:defPPr>
            <a:lvl1pPr eaLnBrk="1" hangingPunct="1">
              <a:defRPr sz="2200"/>
            </a:lvl1pPr>
          </a:lstStyle>
          <a:p>
            <a:pPr>
              <a:defRPr/>
            </a:pPr>
            <a:r>
              <a:rPr lang="en-CA" dirty="0"/>
              <a:t>As part of a weight-loss clinic work up LDL-C was found to be 6.9mmol/L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animBg="1"/>
      <p:bldP spid="15"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55">
            <a:extLst>
              <a:ext uri="{FF2B5EF4-FFF2-40B4-BE49-F238E27FC236}">
                <a16:creationId xmlns:a16="http://schemas.microsoft.com/office/drawing/2014/main" id="{CBE79BD5-CDA4-48E7-8C21-9C7B4AFC018B}"/>
              </a:ext>
            </a:extLst>
          </p:cNvPr>
          <p:cNvGrpSpPr>
            <a:grpSpLocks/>
          </p:cNvGrpSpPr>
          <p:nvPr/>
        </p:nvGrpSpPr>
        <p:grpSpPr bwMode="auto">
          <a:xfrm>
            <a:off x="3662363" y="1419225"/>
            <a:ext cx="5308600" cy="3644900"/>
            <a:chOff x="3662928" y="1419622"/>
            <a:chExt cx="5308186" cy="3645023"/>
          </a:xfrm>
        </p:grpSpPr>
        <p:cxnSp>
          <p:nvCxnSpPr>
            <p:cNvPr id="5" name="Straight Arrow Connector 4">
              <a:extLst>
                <a:ext uri="{FF2B5EF4-FFF2-40B4-BE49-F238E27FC236}">
                  <a16:creationId xmlns:a16="http://schemas.microsoft.com/office/drawing/2014/main" id="{135C7943-2E56-440A-B5B3-2727D2E63F18}"/>
                </a:ext>
              </a:extLst>
            </p:cNvPr>
            <p:cNvCxnSpPr/>
            <p:nvPr/>
          </p:nvCxnSpPr>
          <p:spPr bwMode="auto">
            <a:xfrm flipV="1">
              <a:off x="3662928" y="3723163"/>
              <a:ext cx="404780" cy="2714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9160" name="Rectangle 21">
              <a:extLst>
                <a:ext uri="{FF2B5EF4-FFF2-40B4-BE49-F238E27FC236}">
                  <a16:creationId xmlns:a16="http://schemas.microsoft.com/office/drawing/2014/main" id="{FFC8DC0F-6B92-4A63-A6E5-9A7446D2C57B}"/>
                </a:ext>
              </a:extLst>
            </p:cNvPr>
            <p:cNvSpPr>
              <a:spLocks noChangeArrowheads="1"/>
            </p:cNvSpPr>
            <p:nvPr/>
          </p:nvSpPr>
          <p:spPr bwMode="auto">
            <a:xfrm>
              <a:off x="7542233" y="3180044"/>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 name="Line 33">
              <a:extLst>
                <a:ext uri="{FF2B5EF4-FFF2-40B4-BE49-F238E27FC236}">
                  <a16:creationId xmlns:a16="http://schemas.microsoft.com/office/drawing/2014/main" id="{85DA574B-4B92-4595-97D7-687D301DEE08}"/>
                </a:ext>
              </a:extLst>
            </p:cNvPr>
            <p:cNvSpPr>
              <a:spLocks noChangeShapeType="1"/>
            </p:cNvSpPr>
            <p:nvPr/>
          </p:nvSpPr>
          <p:spPr bwMode="auto">
            <a:xfrm>
              <a:off x="6444011" y="3565994"/>
              <a:ext cx="0" cy="102238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8" name="Line 20">
              <a:extLst>
                <a:ext uri="{FF2B5EF4-FFF2-40B4-BE49-F238E27FC236}">
                  <a16:creationId xmlns:a16="http://schemas.microsoft.com/office/drawing/2014/main" id="{5CE87020-937F-42A1-A418-2AE08CDE14DC}"/>
                </a:ext>
              </a:extLst>
            </p:cNvPr>
            <p:cNvSpPr>
              <a:spLocks noChangeShapeType="1"/>
            </p:cNvSpPr>
            <p:nvPr/>
          </p:nvSpPr>
          <p:spPr bwMode="auto">
            <a:xfrm>
              <a:off x="4432805" y="2702365"/>
              <a:ext cx="3396985" cy="127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49163" name="Rectangle 9">
              <a:extLst>
                <a:ext uri="{FF2B5EF4-FFF2-40B4-BE49-F238E27FC236}">
                  <a16:creationId xmlns:a16="http://schemas.microsoft.com/office/drawing/2014/main" id="{B4E95DE9-2ABB-44ED-9D2F-D15AA0B5D456}"/>
                </a:ext>
              </a:extLst>
            </p:cNvPr>
            <p:cNvSpPr>
              <a:spLocks noChangeArrowheads="1"/>
            </p:cNvSpPr>
            <p:nvPr/>
          </p:nvSpPr>
          <p:spPr bwMode="auto">
            <a:xfrm>
              <a:off x="5171599" y="1709005"/>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4" name="Oval 24">
              <a:extLst>
                <a:ext uri="{FF2B5EF4-FFF2-40B4-BE49-F238E27FC236}">
                  <a16:creationId xmlns:a16="http://schemas.microsoft.com/office/drawing/2014/main" id="{67D49207-BDC1-4C48-B717-EC03F2AC64EB}"/>
                </a:ext>
              </a:extLst>
            </p:cNvPr>
            <p:cNvSpPr>
              <a:spLocks noChangeArrowheads="1"/>
            </p:cNvSpPr>
            <p:nvPr/>
          </p:nvSpPr>
          <p:spPr bwMode="auto">
            <a:xfrm>
              <a:off x="6611759" y="1709005"/>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Line 34">
              <a:extLst>
                <a:ext uri="{FF2B5EF4-FFF2-40B4-BE49-F238E27FC236}">
                  <a16:creationId xmlns:a16="http://schemas.microsoft.com/office/drawing/2014/main" id="{E429119A-AFAE-43E9-BB81-A756B49607ED}"/>
                </a:ext>
              </a:extLst>
            </p:cNvPr>
            <p:cNvSpPr>
              <a:spLocks noChangeShapeType="1"/>
            </p:cNvSpPr>
            <p:nvPr/>
          </p:nvSpPr>
          <p:spPr bwMode="auto">
            <a:xfrm>
              <a:off x="5664609" y="1975266"/>
              <a:ext cx="923853"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49166" name="TextBox 41">
              <a:extLst>
                <a:ext uri="{FF2B5EF4-FFF2-40B4-BE49-F238E27FC236}">
                  <a16:creationId xmlns:a16="http://schemas.microsoft.com/office/drawing/2014/main" id="{B8ABB4E7-BECA-4BB4-9D52-9BB1FC5FD386}"/>
                </a:ext>
              </a:extLst>
            </p:cNvPr>
            <p:cNvSpPr txBox="1">
              <a:spLocks noChangeArrowheads="1"/>
            </p:cNvSpPr>
            <p:nvPr/>
          </p:nvSpPr>
          <p:spPr bwMode="auto">
            <a:xfrm>
              <a:off x="7078102" y="1491631"/>
              <a:ext cx="54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74</a:t>
              </a:r>
            </a:p>
          </p:txBody>
        </p:sp>
        <p:sp>
          <p:nvSpPr>
            <p:cNvPr id="49167" name="TextBox 41">
              <a:extLst>
                <a:ext uri="{FF2B5EF4-FFF2-40B4-BE49-F238E27FC236}">
                  <a16:creationId xmlns:a16="http://schemas.microsoft.com/office/drawing/2014/main" id="{1F60BDCF-414A-4B89-B270-177F62AEFE24}"/>
                </a:ext>
              </a:extLst>
            </p:cNvPr>
            <p:cNvSpPr txBox="1">
              <a:spLocks noChangeArrowheads="1"/>
            </p:cNvSpPr>
            <p:nvPr/>
          </p:nvSpPr>
          <p:spPr bwMode="auto">
            <a:xfrm>
              <a:off x="5637885" y="1419622"/>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d.65</a:t>
              </a:r>
            </a:p>
          </p:txBody>
        </p:sp>
        <p:sp>
          <p:nvSpPr>
            <p:cNvPr id="49168" name="Rectangle 9">
              <a:extLst>
                <a:ext uri="{FF2B5EF4-FFF2-40B4-BE49-F238E27FC236}">
                  <a16:creationId xmlns:a16="http://schemas.microsoft.com/office/drawing/2014/main" id="{59315EFB-6720-43AE-AD0D-C237EFDB3FA0}"/>
                </a:ext>
              </a:extLst>
            </p:cNvPr>
            <p:cNvSpPr>
              <a:spLocks noChangeArrowheads="1"/>
            </p:cNvSpPr>
            <p:nvPr/>
          </p:nvSpPr>
          <p:spPr bwMode="auto">
            <a:xfrm>
              <a:off x="4186647" y="3219822"/>
              <a:ext cx="504000" cy="37800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9" name="Oval 24">
              <a:extLst>
                <a:ext uri="{FF2B5EF4-FFF2-40B4-BE49-F238E27FC236}">
                  <a16:creationId xmlns:a16="http://schemas.microsoft.com/office/drawing/2014/main" id="{27681A5E-A1EB-4011-A3C8-BF2FEBE7A432}"/>
                </a:ext>
              </a:extLst>
            </p:cNvPr>
            <p:cNvSpPr>
              <a:spLocks noChangeArrowheads="1"/>
            </p:cNvSpPr>
            <p:nvPr/>
          </p:nvSpPr>
          <p:spPr bwMode="auto">
            <a:xfrm>
              <a:off x="6228240" y="3180044"/>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70" name="TextBox 41">
              <a:extLst>
                <a:ext uri="{FF2B5EF4-FFF2-40B4-BE49-F238E27FC236}">
                  <a16:creationId xmlns:a16="http://schemas.microsoft.com/office/drawing/2014/main" id="{0C600632-E212-4BF1-A49C-1BE454D847F3}"/>
                </a:ext>
              </a:extLst>
            </p:cNvPr>
            <p:cNvSpPr txBox="1">
              <a:spLocks noChangeArrowheads="1"/>
            </p:cNvSpPr>
            <p:nvPr/>
          </p:nvSpPr>
          <p:spPr bwMode="auto">
            <a:xfrm>
              <a:off x="4606295" y="2953276"/>
              <a:ext cx="54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35</a:t>
              </a:r>
            </a:p>
          </p:txBody>
        </p:sp>
        <p:sp>
          <p:nvSpPr>
            <p:cNvPr id="49171" name="TextBox 41">
              <a:extLst>
                <a:ext uri="{FF2B5EF4-FFF2-40B4-BE49-F238E27FC236}">
                  <a16:creationId xmlns:a16="http://schemas.microsoft.com/office/drawing/2014/main" id="{59B96E47-DEDF-4036-9B6A-2DFC4448B60B}"/>
                </a:ext>
              </a:extLst>
            </p:cNvPr>
            <p:cNvSpPr txBox="1">
              <a:spLocks noChangeArrowheads="1"/>
            </p:cNvSpPr>
            <p:nvPr/>
          </p:nvSpPr>
          <p:spPr bwMode="auto">
            <a:xfrm>
              <a:off x="6660232" y="3025284"/>
              <a:ext cx="54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42</a:t>
              </a:r>
            </a:p>
          </p:txBody>
        </p:sp>
        <p:sp>
          <p:nvSpPr>
            <p:cNvPr id="49172" name="TextBox 41">
              <a:extLst>
                <a:ext uri="{FF2B5EF4-FFF2-40B4-BE49-F238E27FC236}">
                  <a16:creationId xmlns:a16="http://schemas.microsoft.com/office/drawing/2014/main" id="{CCDC06A2-9D99-436D-8987-E81F1D38EAD3}"/>
                </a:ext>
              </a:extLst>
            </p:cNvPr>
            <p:cNvSpPr txBox="1">
              <a:spLocks noChangeArrowheads="1"/>
            </p:cNvSpPr>
            <p:nvPr/>
          </p:nvSpPr>
          <p:spPr bwMode="auto">
            <a:xfrm>
              <a:off x="8028384" y="3075806"/>
              <a:ext cx="8298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51</a:t>
              </a:r>
            </a:p>
          </p:txBody>
        </p:sp>
        <p:sp>
          <p:nvSpPr>
            <p:cNvPr id="49173" name="TextBox 42">
              <a:extLst>
                <a:ext uri="{FF2B5EF4-FFF2-40B4-BE49-F238E27FC236}">
                  <a16:creationId xmlns:a16="http://schemas.microsoft.com/office/drawing/2014/main" id="{2CE1AC91-E374-4BE2-A9C7-AAC32144CBE7}"/>
                </a:ext>
              </a:extLst>
            </p:cNvPr>
            <p:cNvSpPr txBox="1">
              <a:spLocks noChangeArrowheads="1"/>
            </p:cNvSpPr>
            <p:nvPr/>
          </p:nvSpPr>
          <p:spPr bwMode="auto">
            <a:xfrm>
              <a:off x="7110642" y="1939680"/>
              <a:ext cx="970068" cy="58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dirty="0">
                  <a:ea typeface="MS PGothic" panose="020B0600070205080204" pitchFamily="34" charset="-128"/>
                </a:rPr>
                <a:t>High BP</a:t>
              </a:r>
            </a:p>
            <a:p>
              <a:pPr eaLnBrk="1" hangingPunct="1">
                <a:spcBef>
                  <a:spcPct val="0"/>
                </a:spcBef>
                <a:buFontTx/>
                <a:buNone/>
              </a:pPr>
              <a:r>
                <a:rPr lang="en-CA" altLang="en-US" sz="1600" dirty="0">
                  <a:ea typeface="MS PGothic" panose="020B0600070205080204" pitchFamily="34" charset="-128"/>
                </a:rPr>
                <a:t>IDDM</a:t>
              </a:r>
            </a:p>
          </p:txBody>
        </p:sp>
        <p:sp>
          <p:nvSpPr>
            <p:cNvPr id="49174" name="TextBox 42">
              <a:extLst>
                <a:ext uri="{FF2B5EF4-FFF2-40B4-BE49-F238E27FC236}">
                  <a16:creationId xmlns:a16="http://schemas.microsoft.com/office/drawing/2014/main" id="{3038FEF5-38F8-4DF8-A947-5664CE80ABEF}"/>
                </a:ext>
              </a:extLst>
            </p:cNvPr>
            <p:cNvSpPr txBox="1">
              <a:spLocks noChangeArrowheads="1"/>
            </p:cNvSpPr>
            <p:nvPr/>
          </p:nvSpPr>
          <p:spPr bwMode="auto">
            <a:xfrm>
              <a:off x="7639474" y="3579862"/>
              <a:ext cx="1331640" cy="52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CA" altLang="en-US" sz="1400">
                  <a:ea typeface="MS PGothic" panose="020B0600070205080204" pitchFamily="34" charset="-128"/>
                </a:rPr>
                <a:t>MI@50y</a:t>
              </a:r>
            </a:p>
            <a:p>
              <a:pPr algn="r" eaLnBrk="1" hangingPunct="1">
                <a:spcBef>
                  <a:spcPct val="0"/>
                </a:spcBef>
                <a:buFontTx/>
                <a:buNone/>
              </a:pPr>
              <a:r>
                <a:rPr lang="en-CA" altLang="en-US" sz="1400">
                  <a:ea typeface="MS PGothic" panose="020B0600070205080204" pitchFamily="34" charset="-128"/>
                </a:rPr>
                <a:t>Statin treated</a:t>
              </a:r>
            </a:p>
          </p:txBody>
        </p:sp>
        <p:sp>
          <p:nvSpPr>
            <p:cNvPr id="23" name="Line 33">
              <a:extLst>
                <a:ext uri="{FF2B5EF4-FFF2-40B4-BE49-F238E27FC236}">
                  <a16:creationId xmlns:a16="http://schemas.microsoft.com/office/drawing/2014/main" id="{D7E53B52-6280-4B2D-92DE-11B3F0769B76}"/>
                </a:ext>
              </a:extLst>
            </p:cNvPr>
            <p:cNvSpPr>
              <a:spLocks noChangeShapeType="1"/>
            </p:cNvSpPr>
            <p:nvPr/>
          </p:nvSpPr>
          <p:spPr bwMode="auto">
            <a:xfrm>
              <a:off x="4437568" y="2715066"/>
              <a:ext cx="0" cy="50484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24" name="Line 33">
              <a:extLst>
                <a:ext uri="{FF2B5EF4-FFF2-40B4-BE49-F238E27FC236}">
                  <a16:creationId xmlns:a16="http://schemas.microsoft.com/office/drawing/2014/main" id="{E3180259-8BEC-4CA7-AF6F-6926C7B1DE9B}"/>
                </a:ext>
              </a:extLst>
            </p:cNvPr>
            <p:cNvSpPr>
              <a:spLocks noChangeShapeType="1"/>
            </p:cNvSpPr>
            <p:nvPr/>
          </p:nvSpPr>
          <p:spPr bwMode="auto">
            <a:xfrm>
              <a:off x="7829790" y="2726179"/>
              <a:ext cx="0" cy="4318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49177" name="Oval 24">
              <a:extLst>
                <a:ext uri="{FF2B5EF4-FFF2-40B4-BE49-F238E27FC236}">
                  <a16:creationId xmlns:a16="http://schemas.microsoft.com/office/drawing/2014/main" id="{6B93F6E6-23AB-4522-B3DA-1299139A918F}"/>
                </a:ext>
              </a:extLst>
            </p:cNvPr>
            <p:cNvSpPr>
              <a:spLocks noChangeArrowheads="1"/>
            </p:cNvSpPr>
            <p:nvPr/>
          </p:nvSpPr>
          <p:spPr bwMode="auto">
            <a:xfrm>
              <a:off x="6228240" y="4620560"/>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78" name="Rectangle 9">
              <a:extLst>
                <a:ext uri="{FF2B5EF4-FFF2-40B4-BE49-F238E27FC236}">
                  <a16:creationId xmlns:a16="http://schemas.microsoft.com/office/drawing/2014/main" id="{68B95F46-2061-4AC7-8731-D643460F3105}"/>
                </a:ext>
              </a:extLst>
            </p:cNvPr>
            <p:cNvSpPr>
              <a:spLocks noChangeArrowheads="1"/>
            </p:cNvSpPr>
            <p:nvPr/>
          </p:nvSpPr>
          <p:spPr bwMode="auto">
            <a:xfrm>
              <a:off x="7250507" y="4620560"/>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79" name="Oval 24">
              <a:extLst>
                <a:ext uri="{FF2B5EF4-FFF2-40B4-BE49-F238E27FC236}">
                  <a16:creationId xmlns:a16="http://schemas.microsoft.com/office/drawing/2014/main" id="{C09814E5-B6E0-40E4-B748-6D842CBD8B4A}"/>
                </a:ext>
              </a:extLst>
            </p:cNvPr>
            <p:cNvSpPr>
              <a:spLocks noChangeArrowheads="1"/>
            </p:cNvSpPr>
            <p:nvPr/>
          </p:nvSpPr>
          <p:spPr bwMode="auto">
            <a:xfrm>
              <a:off x="7945218" y="4620560"/>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5" name="Line 20">
              <a:extLst>
                <a:ext uri="{FF2B5EF4-FFF2-40B4-BE49-F238E27FC236}">
                  <a16:creationId xmlns:a16="http://schemas.microsoft.com/office/drawing/2014/main" id="{DED52DEF-9A21-43EF-A667-B3E17ED16D25}"/>
                </a:ext>
              </a:extLst>
            </p:cNvPr>
            <p:cNvSpPr>
              <a:spLocks noChangeShapeType="1"/>
            </p:cNvSpPr>
            <p:nvPr/>
          </p:nvSpPr>
          <p:spPr bwMode="auto">
            <a:xfrm flipV="1">
              <a:off x="7439295" y="4177203"/>
              <a:ext cx="755591" cy="47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37" name="Line 33">
              <a:extLst>
                <a:ext uri="{FF2B5EF4-FFF2-40B4-BE49-F238E27FC236}">
                  <a16:creationId xmlns:a16="http://schemas.microsoft.com/office/drawing/2014/main" id="{477263C7-0E77-4FB9-96C1-2E2FC0CBAF87}"/>
                </a:ext>
              </a:extLst>
            </p:cNvPr>
            <p:cNvSpPr>
              <a:spLocks noChangeShapeType="1"/>
            </p:cNvSpPr>
            <p:nvPr/>
          </p:nvSpPr>
          <p:spPr bwMode="auto">
            <a:xfrm flipH="1">
              <a:off x="8186950" y="4183553"/>
              <a:ext cx="11111" cy="43657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38" name="Line 33">
              <a:extLst>
                <a:ext uri="{FF2B5EF4-FFF2-40B4-BE49-F238E27FC236}">
                  <a16:creationId xmlns:a16="http://schemas.microsoft.com/office/drawing/2014/main" id="{18C14427-AB31-4BCF-B1DD-CACEDA4A2CCA}"/>
                </a:ext>
              </a:extLst>
            </p:cNvPr>
            <p:cNvSpPr>
              <a:spLocks noChangeShapeType="1"/>
            </p:cNvSpPr>
            <p:nvPr/>
          </p:nvSpPr>
          <p:spPr bwMode="auto">
            <a:xfrm>
              <a:off x="7451994" y="4183553"/>
              <a:ext cx="0" cy="43657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49183" name="TextBox 38">
              <a:extLst>
                <a:ext uri="{FF2B5EF4-FFF2-40B4-BE49-F238E27FC236}">
                  <a16:creationId xmlns:a16="http://schemas.microsoft.com/office/drawing/2014/main" id="{E0EB4EB3-E280-4C79-8E99-F81B956EDEE6}"/>
                </a:ext>
              </a:extLst>
            </p:cNvPr>
            <p:cNvSpPr txBox="1">
              <a:spLocks noChangeArrowheads="1"/>
            </p:cNvSpPr>
            <p:nvPr/>
          </p:nvSpPr>
          <p:spPr bwMode="auto">
            <a:xfrm>
              <a:off x="6300248" y="4587974"/>
              <a:ext cx="504000" cy="3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3</a:t>
              </a:r>
            </a:p>
          </p:txBody>
        </p:sp>
        <p:sp>
          <p:nvSpPr>
            <p:cNvPr id="49184" name="TextBox 39">
              <a:extLst>
                <a:ext uri="{FF2B5EF4-FFF2-40B4-BE49-F238E27FC236}">
                  <a16:creationId xmlns:a16="http://schemas.microsoft.com/office/drawing/2014/main" id="{E5AD0CA7-981D-4049-9960-CD10970F3C25}"/>
                </a:ext>
              </a:extLst>
            </p:cNvPr>
            <p:cNvSpPr txBox="1">
              <a:spLocks noChangeArrowheads="1"/>
            </p:cNvSpPr>
            <p:nvPr/>
          </p:nvSpPr>
          <p:spPr bwMode="auto">
            <a:xfrm>
              <a:off x="7308304" y="4587974"/>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2</a:t>
              </a:r>
            </a:p>
          </p:txBody>
        </p:sp>
        <p:sp>
          <p:nvSpPr>
            <p:cNvPr id="49185" name="TextBox 42">
              <a:extLst>
                <a:ext uri="{FF2B5EF4-FFF2-40B4-BE49-F238E27FC236}">
                  <a16:creationId xmlns:a16="http://schemas.microsoft.com/office/drawing/2014/main" id="{A8D2CFA2-F2CA-4BD6-B002-64DE8C01A896}"/>
                </a:ext>
              </a:extLst>
            </p:cNvPr>
            <p:cNvSpPr txBox="1">
              <a:spLocks noChangeArrowheads="1"/>
            </p:cNvSpPr>
            <p:nvPr/>
          </p:nvSpPr>
          <p:spPr bwMode="auto">
            <a:xfrm>
              <a:off x="4632992" y="3507854"/>
              <a:ext cx="731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Beth</a:t>
              </a:r>
            </a:p>
          </p:txBody>
        </p:sp>
        <p:sp>
          <p:nvSpPr>
            <p:cNvPr id="49186" name="Rectangle 42">
              <a:extLst>
                <a:ext uri="{FF2B5EF4-FFF2-40B4-BE49-F238E27FC236}">
                  <a16:creationId xmlns:a16="http://schemas.microsoft.com/office/drawing/2014/main" id="{0918D8FA-74AA-4CE7-8484-6441040EE4E4}"/>
                </a:ext>
              </a:extLst>
            </p:cNvPr>
            <p:cNvSpPr>
              <a:spLocks noChangeArrowheads="1"/>
            </p:cNvSpPr>
            <p:nvPr/>
          </p:nvSpPr>
          <p:spPr bwMode="auto">
            <a:xfrm>
              <a:off x="4584446" y="3740298"/>
              <a:ext cx="1428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CA" altLang="en-US" sz="1600"/>
                <a:t>hyperlipidemia</a:t>
              </a:r>
            </a:p>
          </p:txBody>
        </p:sp>
        <p:cxnSp>
          <p:nvCxnSpPr>
            <p:cNvPr id="44" name="Straight Connector 43">
              <a:extLst>
                <a:ext uri="{FF2B5EF4-FFF2-40B4-BE49-F238E27FC236}">
                  <a16:creationId xmlns:a16="http://schemas.microsoft.com/office/drawing/2014/main" id="{C55C1635-96CA-47E9-AFC2-34D030378044}"/>
                </a:ext>
              </a:extLst>
            </p:cNvPr>
            <p:cNvCxnSpPr/>
            <p:nvPr/>
          </p:nvCxnSpPr>
          <p:spPr>
            <a:xfrm flipV="1">
              <a:off x="4959814" y="1626004"/>
              <a:ext cx="860358" cy="669948"/>
            </a:xfrm>
            <a:prstGeom prst="line">
              <a:avLst/>
            </a:prstGeom>
          </p:spPr>
          <p:style>
            <a:lnRef idx="1">
              <a:schemeClr val="dk1"/>
            </a:lnRef>
            <a:fillRef idx="0">
              <a:schemeClr val="dk1"/>
            </a:fillRef>
            <a:effectRef idx="0">
              <a:schemeClr val="dk1"/>
            </a:effectRef>
            <a:fontRef idx="minor">
              <a:schemeClr val="tx1"/>
            </a:fontRef>
          </p:style>
        </p:cxnSp>
        <p:sp>
          <p:nvSpPr>
            <p:cNvPr id="47" name="Line 33">
              <a:extLst>
                <a:ext uri="{FF2B5EF4-FFF2-40B4-BE49-F238E27FC236}">
                  <a16:creationId xmlns:a16="http://schemas.microsoft.com/office/drawing/2014/main" id="{334B0390-1FA8-4FAF-AF24-EFD143A5B023}"/>
                </a:ext>
              </a:extLst>
            </p:cNvPr>
            <p:cNvSpPr>
              <a:spLocks noChangeShapeType="1"/>
            </p:cNvSpPr>
            <p:nvPr/>
          </p:nvSpPr>
          <p:spPr bwMode="auto">
            <a:xfrm>
              <a:off x="7812329" y="3565994"/>
              <a:ext cx="0" cy="61279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48" name="Line 33">
              <a:extLst>
                <a:ext uri="{FF2B5EF4-FFF2-40B4-BE49-F238E27FC236}">
                  <a16:creationId xmlns:a16="http://schemas.microsoft.com/office/drawing/2014/main" id="{C5973DCD-AF63-4F9D-BDB8-5B3EF166DB71}"/>
                </a:ext>
              </a:extLst>
            </p:cNvPr>
            <p:cNvSpPr>
              <a:spLocks noChangeShapeType="1"/>
            </p:cNvSpPr>
            <p:nvPr/>
          </p:nvSpPr>
          <p:spPr bwMode="auto">
            <a:xfrm>
              <a:off x="6517030" y="2715066"/>
              <a:ext cx="0" cy="433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49190" name="Rectangle 9">
              <a:extLst>
                <a:ext uri="{FF2B5EF4-FFF2-40B4-BE49-F238E27FC236}">
                  <a16:creationId xmlns:a16="http://schemas.microsoft.com/office/drawing/2014/main" id="{F9283693-EA9A-4364-BE62-87298CD01106}"/>
                </a:ext>
              </a:extLst>
            </p:cNvPr>
            <p:cNvSpPr>
              <a:spLocks noChangeArrowheads="1"/>
            </p:cNvSpPr>
            <p:nvPr/>
          </p:nvSpPr>
          <p:spPr bwMode="auto">
            <a:xfrm>
              <a:off x="3870715" y="4686645"/>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91" name="Oval 24">
              <a:extLst>
                <a:ext uri="{FF2B5EF4-FFF2-40B4-BE49-F238E27FC236}">
                  <a16:creationId xmlns:a16="http://schemas.microsoft.com/office/drawing/2014/main" id="{6CAB904D-DA7D-42C0-BDB5-7C40EFB28702}"/>
                </a:ext>
              </a:extLst>
            </p:cNvPr>
            <p:cNvSpPr>
              <a:spLocks noChangeArrowheads="1"/>
            </p:cNvSpPr>
            <p:nvPr/>
          </p:nvSpPr>
          <p:spPr bwMode="auto">
            <a:xfrm>
              <a:off x="4565426" y="4686645"/>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 name="Line 20">
              <a:extLst>
                <a:ext uri="{FF2B5EF4-FFF2-40B4-BE49-F238E27FC236}">
                  <a16:creationId xmlns:a16="http://schemas.microsoft.com/office/drawing/2014/main" id="{D075D16B-D431-4724-965A-27C63FFCCE59}"/>
                </a:ext>
              </a:extLst>
            </p:cNvPr>
            <p:cNvSpPr>
              <a:spLocks noChangeShapeType="1"/>
            </p:cNvSpPr>
            <p:nvPr/>
          </p:nvSpPr>
          <p:spPr bwMode="auto">
            <a:xfrm flipV="1">
              <a:off x="4058184" y="4243880"/>
              <a:ext cx="757179" cy="317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2" name="Line 33">
              <a:extLst>
                <a:ext uri="{FF2B5EF4-FFF2-40B4-BE49-F238E27FC236}">
                  <a16:creationId xmlns:a16="http://schemas.microsoft.com/office/drawing/2014/main" id="{3AEABC95-DDC4-4A04-AF10-49CDF21D52A4}"/>
                </a:ext>
              </a:extLst>
            </p:cNvPr>
            <p:cNvSpPr>
              <a:spLocks noChangeShapeType="1"/>
            </p:cNvSpPr>
            <p:nvPr/>
          </p:nvSpPr>
          <p:spPr bwMode="auto">
            <a:xfrm flipH="1">
              <a:off x="4807426" y="4248642"/>
              <a:ext cx="9524" cy="43816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3" name="Line 33">
              <a:extLst>
                <a:ext uri="{FF2B5EF4-FFF2-40B4-BE49-F238E27FC236}">
                  <a16:creationId xmlns:a16="http://schemas.microsoft.com/office/drawing/2014/main" id="{89FF821D-7C5B-41F4-B312-1C27850453A7}"/>
                </a:ext>
              </a:extLst>
            </p:cNvPr>
            <p:cNvSpPr>
              <a:spLocks noChangeShapeType="1"/>
            </p:cNvSpPr>
            <p:nvPr/>
          </p:nvSpPr>
          <p:spPr bwMode="auto">
            <a:xfrm>
              <a:off x="4072471" y="4248642"/>
              <a:ext cx="0" cy="43816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4" name="Line 33">
              <a:extLst>
                <a:ext uri="{FF2B5EF4-FFF2-40B4-BE49-F238E27FC236}">
                  <a16:creationId xmlns:a16="http://schemas.microsoft.com/office/drawing/2014/main" id="{AF325539-030E-43E3-B7F8-39E0DA82F977}"/>
                </a:ext>
              </a:extLst>
            </p:cNvPr>
            <p:cNvSpPr>
              <a:spLocks noChangeShapeType="1"/>
            </p:cNvSpPr>
            <p:nvPr/>
          </p:nvSpPr>
          <p:spPr bwMode="auto">
            <a:xfrm>
              <a:off x="4432805" y="3651722"/>
              <a:ext cx="0" cy="57628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5" name="Line 33">
              <a:extLst>
                <a:ext uri="{FF2B5EF4-FFF2-40B4-BE49-F238E27FC236}">
                  <a16:creationId xmlns:a16="http://schemas.microsoft.com/office/drawing/2014/main" id="{93272B7A-85B3-43A0-A46D-D19A63F6C00F}"/>
                </a:ext>
              </a:extLst>
            </p:cNvPr>
            <p:cNvSpPr>
              <a:spLocks noChangeShapeType="1"/>
            </p:cNvSpPr>
            <p:nvPr/>
          </p:nvSpPr>
          <p:spPr bwMode="auto">
            <a:xfrm>
              <a:off x="6204317" y="1997491"/>
              <a:ext cx="23811" cy="71757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grpSp>
      <p:pic>
        <p:nvPicPr>
          <p:cNvPr id="58" name="Picture 2" descr="C:\Users\Shawna\AppData\Local\Microsoft\Windows\INetCache\IE\JPWDZW32\j0434741[1].png">
            <a:extLst>
              <a:ext uri="{FF2B5EF4-FFF2-40B4-BE49-F238E27FC236}">
                <a16:creationId xmlns:a16="http://schemas.microsoft.com/office/drawing/2014/main" id="{C2BA53B3-8577-469A-A1FF-71CE16F000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0588" y="3255963"/>
            <a:ext cx="3476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descr="C:\Users\Shawna\AppData\Local\Microsoft\Windows\INetCache\IE\JPWDZW32\j0434741[1].png">
            <a:extLst>
              <a:ext uri="{FF2B5EF4-FFF2-40B4-BE49-F238E27FC236}">
                <a16:creationId xmlns:a16="http://schemas.microsoft.com/office/drawing/2014/main" id="{27A50560-3BAA-4F46-B857-EBC0E987ED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6288" y="2093913"/>
            <a:ext cx="3476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5">
            <a:extLst>
              <a:ext uri="{FF2B5EF4-FFF2-40B4-BE49-F238E27FC236}">
                <a16:creationId xmlns:a16="http://schemas.microsoft.com/office/drawing/2014/main" id="{60BD4D6E-52E7-4EC5-8859-F25292215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8" y="3917950"/>
            <a:ext cx="6699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42">
            <a:extLst>
              <a:ext uri="{FF2B5EF4-FFF2-40B4-BE49-F238E27FC236}">
                <a16:creationId xmlns:a16="http://schemas.microsoft.com/office/drawing/2014/main" id="{625BC60D-4A57-4400-AEB5-F23129065176}"/>
              </a:ext>
            </a:extLst>
          </p:cNvPr>
          <p:cNvSpPr txBox="1">
            <a:spLocks noChangeArrowheads="1"/>
          </p:cNvSpPr>
          <p:nvPr/>
        </p:nvSpPr>
        <p:spPr bwMode="auto">
          <a:xfrm>
            <a:off x="4297363" y="2066925"/>
            <a:ext cx="15700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CA" altLang="en-US" sz="1400" dirty="0">
                <a:ea typeface="MS PGothic" panose="020B0600070205080204" pitchFamily="34" charset="-128"/>
              </a:rPr>
              <a:t>MI @40y</a:t>
            </a:r>
          </a:p>
          <a:p>
            <a:pPr algn="r" eaLnBrk="1" hangingPunct="1">
              <a:spcBef>
                <a:spcPct val="0"/>
              </a:spcBef>
              <a:buFontTx/>
              <a:buNone/>
            </a:pPr>
            <a:r>
              <a:rPr lang="en-CA" altLang="en-US" sz="1400" dirty="0">
                <a:ea typeface="MS PGothic" panose="020B0600070205080204" pitchFamily="34" charset="-128"/>
              </a:rPr>
              <a:t>Cause of </a:t>
            </a:r>
            <a:r>
              <a:rPr lang="en-CA" altLang="en-US" sz="1400" dirty="0" err="1">
                <a:ea typeface="MS PGothic" panose="020B0600070205080204" pitchFamily="34" charset="-128"/>
              </a:rPr>
              <a:t>death:MI</a:t>
            </a:r>
            <a:endParaRPr lang="en-CA" altLang="en-US" sz="1400" dirty="0">
              <a:ea typeface="MS PGothic" panose="020B0600070205080204" pitchFamily="34" charset="-128"/>
            </a:endParaRPr>
          </a:p>
          <a:p>
            <a:pPr algn="r" eaLnBrk="1" hangingPunct="1">
              <a:spcBef>
                <a:spcPct val="0"/>
              </a:spcBef>
              <a:buFontTx/>
              <a:buNone/>
            </a:pPr>
            <a:r>
              <a:rPr lang="en-CA" altLang="en-US" sz="1400" dirty="0">
                <a:ea typeface="MS PGothic" panose="020B0600070205080204" pitchFamily="34" charset="-128"/>
              </a:rPr>
              <a:t>Statin treated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75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nodeType="afterGroup">
                            <p:stCondLst>
                              <p:cond delay="1250"/>
                            </p:stCondLst>
                            <p:childTnLst>
                              <p:par>
                                <p:cTn id="9" presetID="10"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55">
            <a:extLst>
              <a:ext uri="{FF2B5EF4-FFF2-40B4-BE49-F238E27FC236}">
                <a16:creationId xmlns:a16="http://schemas.microsoft.com/office/drawing/2014/main" id="{09B22E73-0480-43D8-9391-363558BF0755}"/>
              </a:ext>
            </a:extLst>
          </p:cNvPr>
          <p:cNvGrpSpPr>
            <a:grpSpLocks/>
          </p:cNvGrpSpPr>
          <p:nvPr/>
        </p:nvGrpSpPr>
        <p:grpSpPr bwMode="auto">
          <a:xfrm>
            <a:off x="3662363" y="1419225"/>
            <a:ext cx="5195887" cy="3644900"/>
            <a:chOff x="3662928" y="1419622"/>
            <a:chExt cx="5195313" cy="3645023"/>
          </a:xfrm>
        </p:grpSpPr>
        <p:cxnSp>
          <p:nvCxnSpPr>
            <p:cNvPr id="5" name="Straight Arrow Connector 4">
              <a:extLst>
                <a:ext uri="{FF2B5EF4-FFF2-40B4-BE49-F238E27FC236}">
                  <a16:creationId xmlns:a16="http://schemas.microsoft.com/office/drawing/2014/main" id="{B70B244F-F085-4B85-94B4-FA501081386D}"/>
                </a:ext>
              </a:extLst>
            </p:cNvPr>
            <p:cNvCxnSpPr/>
            <p:nvPr/>
          </p:nvCxnSpPr>
          <p:spPr bwMode="auto">
            <a:xfrm flipV="1">
              <a:off x="3662928" y="3723163"/>
              <a:ext cx="404767" cy="2714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239" name="Rectangle 21">
              <a:extLst>
                <a:ext uri="{FF2B5EF4-FFF2-40B4-BE49-F238E27FC236}">
                  <a16:creationId xmlns:a16="http://schemas.microsoft.com/office/drawing/2014/main" id="{F6ED2A3E-F19E-4A10-9D11-035DFFDD511C}"/>
                </a:ext>
              </a:extLst>
            </p:cNvPr>
            <p:cNvSpPr>
              <a:spLocks noChangeArrowheads="1"/>
            </p:cNvSpPr>
            <p:nvPr/>
          </p:nvSpPr>
          <p:spPr bwMode="auto">
            <a:xfrm>
              <a:off x="7542233" y="3180044"/>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 name="Line 33">
              <a:extLst>
                <a:ext uri="{FF2B5EF4-FFF2-40B4-BE49-F238E27FC236}">
                  <a16:creationId xmlns:a16="http://schemas.microsoft.com/office/drawing/2014/main" id="{D715A301-EF49-4F33-A46E-2CF701945E7A}"/>
                </a:ext>
              </a:extLst>
            </p:cNvPr>
            <p:cNvSpPr>
              <a:spLocks noChangeShapeType="1"/>
            </p:cNvSpPr>
            <p:nvPr/>
          </p:nvSpPr>
          <p:spPr bwMode="auto">
            <a:xfrm>
              <a:off x="6443921" y="3565994"/>
              <a:ext cx="0" cy="102238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8" name="Line 20">
              <a:extLst>
                <a:ext uri="{FF2B5EF4-FFF2-40B4-BE49-F238E27FC236}">
                  <a16:creationId xmlns:a16="http://schemas.microsoft.com/office/drawing/2014/main" id="{576E0EFF-98EC-4232-B611-2821031A44E1}"/>
                </a:ext>
              </a:extLst>
            </p:cNvPr>
            <p:cNvSpPr>
              <a:spLocks noChangeShapeType="1"/>
            </p:cNvSpPr>
            <p:nvPr/>
          </p:nvSpPr>
          <p:spPr bwMode="auto">
            <a:xfrm>
              <a:off x="4432780" y="2702365"/>
              <a:ext cx="3396875" cy="127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1242" name="Rectangle 9">
              <a:extLst>
                <a:ext uri="{FF2B5EF4-FFF2-40B4-BE49-F238E27FC236}">
                  <a16:creationId xmlns:a16="http://schemas.microsoft.com/office/drawing/2014/main" id="{D42379D3-E05D-47E0-BC55-ABA4B40D9E7A}"/>
                </a:ext>
              </a:extLst>
            </p:cNvPr>
            <p:cNvSpPr>
              <a:spLocks noChangeArrowheads="1"/>
            </p:cNvSpPr>
            <p:nvPr/>
          </p:nvSpPr>
          <p:spPr bwMode="auto">
            <a:xfrm>
              <a:off x="5171599" y="1709005"/>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43" name="Oval 24">
              <a:extLst>
                <a:ext uri="{FF2B5EF4-FFF2-40B4-BE49-F238E27FC236}">
                  <a16:creationId xmlns:a16="http://schemas.microsoft.com/office/drawing/2014/main" id="{7FCD41F0-0F57-4A9C-B336-BCFE730DC466}"/>
                </a:ext>
              </a:extLst>
            </p:cNvPr>
            <p:cNvSpPr>
              <a:spLocks noChangeArrowheads="1"/>
            </p:cNvSpPr>
            <p:nvPr/>
          </p:nvSpPr>
          <p:spPr bwMode="auto">
            <a:xfrm>
              <a:off x="6611759" y="1709005"/>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Line 34">
              <a:extLst>
                <a:ext uri="{FF2B5EF4-FFF2-40B4-BE49-F238E27FC236}">
                  <a16:creationId xmlns:a16="http://schemas.microsoft.com/office/drawing/2014/main" id="{7041DBFD-08A1-4568-981C-BB402DC4DFFF}"/>
                </a:ext>
              </a:extLst>
            </p:cNvPr>
            <p:cNvSpPr>
              <a:spLocks noChangeShapeType="1"/>
            </p:cNvSpPr>
            <p:nvPr/>
          </p:nvSpPr>
          <p:spPr bwMode="auto">
            <a:xfrm>
              <a:off x="5664544" y="1975266"/>
              <a:ext cx="923823"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1245" name="TextBox 41">
              <a:extLst>
                <a:ext uri="{FF2B5EF4-FFF2-40B4-BE49-F238E27FC236}">
                  <a16:creationId xmlns:a16="http://schemas.microsoft.com/office/drawing/2014/main" id="{A5D37D10-8F45-413E-8ACF-048A8A6CC6C7}"/>
                </a:ext>
              </a:extLst>
            </p:cNvPr>
            <p:cNvSpPr txBox="1">
              <a:spLocks noChangeArrowheads="1"/>
            </p:cNvSpPr>
            <p:nvPr/>
          </p:nvSpPr>
          <p:spPr bwMode="auto">
            <a:xfrm>
              <a:off x="7078102" y="1491631"/>
              <a:ext cx="54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74</a:t>
              </a:r>
            </a:p>
          </p:txBody>
        </p:sp>
        <p:sp>
          <p:nvSpPr>
            <p:cNvPr id="51246" name="TextBox 41">
              <a:extLst>
                <a:ext uri="{FF2B5EF4-FFF2-40B4-BE49-F238E27FC236}">
                  <a16:creationId xmlns:a16="http://schemas.microsoft.com/office/drawing/2014/main" id="{DD732D15-C224-4DAD-8BA7-342315E0A1E1}"/>
                </a:ext>
              </a:extLst>
            </p:cNvPr>
            <p:cNvSpPr txBox="1">
              <a:spLocks noChangeArrowheads="1"/>
            </p:cNvSpPr>
            <p:nvPr/>
          </p:nvSpPr>
          <p:spPr bwMode="auto">
            <a:xfrm>
              <a:off x="5637885" y="1419622"/>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d.65</a:t>
              </a:r>
            </a:p>
          </p:txBody>
        </p:sp>
        <p:sp>
          <p:nvSpPr>
            <p:cNvPr id="51247" name="Rectangle 9">
              <a:extLst>
                <a:ext uri="{FF2B5EF4-FFF2-40B4-BE49-F238E27FC236}">
                  <a16:creationId xmlns:a16="http://schemas.microsoft.com/office/drawing/2014/main" id="{27E0AA2C-02F3-499D-B095-95B2BA861B88}"/>
                </a:ext>
              </a:extLst>
            </p:cNvPr>
            <p:cNvSpPr>
              <a:spLocks noChangeArrowheads="1"/>
            </p:cNvSpPr>
            <p:nvPr/>
          </p:nvSpPr>
          <p:spPr bwMode="auto">
            <a:xfrm>
              <a:off x="4186647" y="3219822"/>
              <a:ext cx="504000" cy="37800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48" name="Oval 24">
              <a:extLst>
                <a:ext uri="{FF2B5EF4-FFF2-40B4-BE49-F238E27FC236}">
                  <a16:creationId xmlns:a16="http://schemas.microsoft.com/office/drawing/2014/main" id="{0579C8E0-2B91-4672-8513-D2EC2E771F08}"/>
                </a:ext>
              </a:extLst>
            </p:cNvPr>
            <p:cNvSpPr>
              <a:spLocks noChangeArrowheads="1"/>
            </p:cNvSpPr>
            <p:nvPr/>
          </p:nvSpPr>
          <p:spPr bwMode="auto">
            <a:xfrm>
              <a:off x="6228240" y="3180044"/>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49" name="TextBox 41">
              <a:extLst>
                <a:ext uri="{FF2B5EF4-FFF2-40B4-BE49-F238E27FC236}">
                  <a16:creationId xmlns:a16="http://schemas.microsoft.com/office/drawing/2014/main" id="{C086EA77-C526-4E4D-84A3-62921F319ACA}"/>
                </a:ext>
              </a:extLst>
            </p:cNvPr>
            <p:cNvSpPr txBox="1">
              <a:spLocks noChangeArrowheads="1"/>
            </p:cNvSpPr>
            <p:nvPr/>
          </p:nvSpPr>
          <p:spPr bwMode="auto">
            <a:xfrm>
              <a:off x="4606295" y="2953276"/>
              <a:ext cx="54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35</a:t>
              </a:r>
            </a:p>
          </p:txBody>
        </p:sp>
        <p:sp>
          <p:nvSpPr>
            <p:cNvPr id="51250" name="TextBox 41">
              <a:extLst>
                <a:ext uri="{FF2B5EF4-FFF2-40B4-BE49-F238E27FC236}">
                  <a16:creationId xmlns:a16="http://schemas.microsoft.com/office/drawing/2014/main" id="{A0149633-FCC8-43F8-AAC7-B153D66160FE}"/>
                </a:ext>
              </a:extLst>
            </p:cNvPr>
            <p:cNvSpPr txBox="1">
              <a:spLocks noChangeArrowheads="1"/>
            </p:cNvSpPr>
            <p:nvPr/>
          </p:nvSpPr>
          <p:spPr bwMode="auto">
            <a:xfrm>
              <a:off x="6660232" y="3025284"/>
              <a:ext cx="54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42</a:t>
              </a:r>
            </a:p>
          </p:txBody>
        </p:sp>
        <p:sp>
          <p:nvSpPr>
            <p:cNvPr id="51251" name="TextBox 41">
              <a:extLst>
                <a:ext uri="{FF2B5EF4-FFF2-40B4-BE49-F238E27FC236}">
                  <a16:creationId xmlns:a16="http://schemas.microsoft.com/office/drawing/2014/main" id="{7780D998-0FD3-435E-A8B9-BDA6327E686A}"/>
                </a:ext>
              </a:extLst>
            </p:cNvPr>
            <p:cNvSpPr txBox="1">
              <a:spLocks noChangeArrowheads="1"/>
            </p:cNvSpPr>
            <p:nvPr/>
          </p:nvSpPr>
          <p:spPr bwMode="auto">
            <a:xfrm>
              <a:off x="8028384" y="3075806"/>
              <a:ext cx="8298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51</a:t>
              </a:r>
            </a:p>
          </p:txBody>
        </p:sp>
        <p:sp>
          <p:nvSpPr>
            <p:cNvPr id="51252" name="TextBox 42">
              <a:extLst>
                <a:ext uri="{FF2B5EF4-FFF2-40B4-BE49-F238E27FC236}">
                  <a16:creationId xmlns:a16="http://schemas.microsoft.com/office/drawing/2014/main" id="{4B9E2EE5-548E-4AFA-9378-E351EB1575F0}"/>
                </a:ext>
              </a:extLst>
            </p:cNvPr>
            <p:cNvSpPr txBox="1">
              <a:spLocks noChangeArrowheads="1"/>
            </p:cNvSpPr>
            <p:nvPr/>
          </p:nvSpPr>
          <p:spPr bwMode="auto">
            <a:xfrm>
              <a:off x="4297858" y="2067694"/>
              <a:ext cx="1570182" cy="73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CA" altLang="en-US" sz="1400" dirty="0">
                  <a:ea typeface="MS PGothic" panose="020B0600070205080204" pitchFamily="34" charset="-128"/>
                </a:rPr>
                <a:t>MI @40y</a:t>
              </a:r>
            </a:p>
            <a:p>
              <a:pPr algn="r" eaLnBrk="1" hangingPunct="1">
                <a:spcBef>
                  <a:spcPct val="0"/>
                </a:spcBef>
                <a:buFontTx/>
                <a:buNone/>
              </a:pPr>
              <a:r>
                <a:rPr lang="en-CA" altLang="en-US" sz="1400" dirty="0">
                  <a:ea typeface="MS PGothic" panose="020B0600070205080204" pitchFamily="34" charset="-128"/>
                </a:rPr>
                <a:t>Cause of death: MI</a:t>
              </a:r>
            </a:p>
            <a:p>
              <a:pPr algn="r" eaLnBrk="1" hangingPunct="1">
                <a:spcBef>
                  <a:spcPct val="0"/>
                </a:spcBef>
                <a:buFontTx/>
                <a:buNone/>
              </a:pPr>
              <a:r>
                <a:rPr lang="en-CA" altLang="en-US" sz="1400" dirty="0">
                  <a:ea typeface="MS PGothic" panose="020B0600070205080204" pitchFamily="34" charset="-128"/>
                </a:rPr>
                <a:t>Statin treated</a:t>
              </a:r>
            </a:p>
          </p:txBody>
        </p:sp>
        <p:sp>
          <p:nvSpPr>
            <p:cNvPr id="51253" name="TextBox 42">
              <a:extLst>
                <a:ext uri="{FF2B5EF4-FFF2-40B4-BE49-F238E27FC236}">
                  <a16:creationId xmlns:a16="http://schemas.microsoft.com/office/drawing/2014/main" id="{1EF6AD62-B471-483C-AB63-446936DB1D22}"/>
                </a:ext>
              </a:extLst>
            </p:cNvPr>
            <p:cNvSpPr txBox="1">
              <a:spLocks noChangeArrowheads="1"/>
            </p:cNvSpPr>
            <p:nvPr/>
          </p:nvSpPr>
          <p:spPr bwMode="auto">
            <a:xfrm>
              <a:off x="7110641" y="1939680"/>
              <a:ext cx="930836" cy="58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dirty="0">
                  <a:ea typeface="MS PGothic" panose="020B0600070205080204" pitchFamily="34" charset="-128"/>
                </a:rPr>
                <a:t>High BP</a:t>
              </a:r>
            </a:p>
            <a:p>
              <a:pPr eaLnBrk="1" hangingPunct="1">
                <a:spcBef>
                  <a:spcPct val="0"/>
                </a:spcBef>
                <a:buFontTx/>
                <a:buNone/>
              </a:pPr>
              <a:r>
                <a:rPr lang="en-CA" altLang="en-US" sz="1600" dirty="0">
                  <a:ea typeface="MS PGothic" panose="020B0600070205080204" pitchFamily="34" charset="-128"/>
                </a:rPr>
                <a:t>IDDM</a:t>
              </a:r>
            </a:p>
          </p:txBody>
        </p:sp>
        <p:sp>
          <p:nvSpPr>
            <p:cNvPr id="23" name="Line 33">
              <a:extLst>
                <a:ext uri="{FF2B5EF4-FFF2-40B4-BE49-F238E27FC236}">
                  <a16:creationId xmlns:a16="http://schemas.microsoft.com/office/drawing/2014/main" id="{F48D1914-2EF0-4801-ACAB-79BC7AAE2F9D}"/>
                </a:ext>
              </a:extLst>
            </p:cNvPr>
            <p:cNvSpPr>
              <a:spLocks noChangeShapeType="1"/>
            </p:cNvSpPr>
            <p:nvPr/>
          </p:nvSpPr>
          <p:spPr bwMode="auto">
            <a:xfrm>
              <a:off x="4437542" y="2715066"/>
              <a:ext cx="0" cy="50484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24" name="Line 33">
              <a:extLst>
                <a:ext uri="{FF2B5EF4-FFF2-40B4-BE49-F238E27FC236}">
                  <a16:creationId xmlns:a16="http://schemas.microsoft.com/office/drawing/2014/main" id="{F7F36E00-8308-49B0-8F28-B11F1E65AAE6}"/>
                </a:ext>
              </a:extLst>
            </p:cNvPr>
            <p:cNvSpPr>
              <a:spLocks noChangeShapeType="1"/>
            </p:cNvSpPr>
            <p:nvPr/>
          </p:nvSpPr>
          <p:spPr bwMode="auto">
            <a:xfrm>
              <a:off x="7829655" y="2726179"/>
              <a:ext cx="0" cy="4318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1256" name="Oval 24">
              <a:extLst>
                <a:ext uri="{FF2B5EF4-FFF2-40B4-BE49-F238E27FC236}">
                  <a16:creationId xmlns:a16="http://schemas.microsoft.com/office/drawing/2014/main" id="{7BFF4E21-93A3-4DF2-A9E4-153BD7E4E979}"/>
                </a:ext>
              </a:extLst>
            </p:cNvPr>
            <p:cNvSpPr>
              <a:spLocks noChangeArrowheads="1"/>
            </p:cNvSpPr>
            <p:nvPr/>
          </p:nvSpPr>
          <p:spPr bwMode="auto">
            <a:xfrm>
              <a:off x="6228240" y="4620560"/>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57" name="Rectangle 9">
              <a:extLst>
                <a:ext uri="{FF2B5EF4-FFF2-40B4-BE49-F238E27FC236}">
                  <a16:creationId xmlns:a16="http://schemas.microsoft.com/office/drawing/2014/main" id="{39860B0E-F2D9-4220-91B9-B5E48EED6523}"/>
                </a:ext>
              </a:extLst>
            </p:cNvPr>
            <p:cNvSpPr>
              <a:spLocks noChangeArrowheads="1"/>
            </p:cNvSpPr>
            <p:nvPr/>
          </p:nvSpPr>
          <p:spPr bwMode="auto">
            <a:xfrm>
              <a:off x="7250507" y="4620560"/>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58" name="Oval 24">
              <a:extLst>
                <a:ext uri="{FF2B5EF4-FFF2-40B4-BE49-F238E27FC236}">
                  <a16:creationId xmlns:a16="http://schemas.microsoft.com/office/drawing/2014/main" id="{40200CF4-70A3-45F4-9AC4-80919BA3CAFE}"/>
                </a:ext>
              </a:extLst>
            </p:cNvPr>
            <p:cNvSpPr>
              <a:spLocks noChangeArrowheads="1"/>
            </p:cNvSpPr>
            <p:nvPr/>
          </p:nvSpPr>
          <p:spPr bwMode="auto">
            <a:xfrm>
              <a:off x="7945218" y="4620560"/>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5" name="Line 20">
              <a:extLst>
                <a:ext uri="{FF2B5EF4-FFF2-40B4-BE49-F238E27FC236}">
                  <a16:creationId xmlns:a16="http://schemas.microsoft.com/office/drawing/2014/main" id="{04EB588C-81BE-4D29-8E97-8CD248713F7F}"/>
                </a:ext>
              </a:extLst>
            </p:cNvPr>
            <p:cNvSpPr>
              <a:spLocks noChangeShapeType="1"/>
            </p:cNvSpPr>
            <p:nvPr/>
          </p:nvSpPr>
          <p:spPr bwMode="auto">
            <a:xfrm flipV="1">
              <a:off x="7439173" y="4177203"/>
              <a:ext cx="755567" cy="47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37" name="Line 33">
              <a:extLst>
                <a:ext uri="{FF2B5EF4-FFF2-40B4-BE49-F238E27FC236}">
                  <a16:creationId xmlns:a16="http://schemas.microsoft.com/office/drawing/2014/main" id="{B76C3E4A-85BC-471E-926A-3864B34CD76A}"/>
                </a:ext>
              </a:extLst>
            </p:cNvPr>
            <p:cNvSpPr>
              <a:spLocks noChangeShapeType="1"/>
            </p:cNvSpPr>
            <p:nvPr/>
          </p:nvSpPr>
          <p:spPr bwMode="auto">
            <a:xfrm flipH="1">
              <a:off x="8186803" y="4183553"/>
              <a:ext cx="11111" cy="43657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38" name="Line 33">
              <a:extLst>
                <a:ext uri="{FF2B5EF4-FFF2-40B4-BE49-F238E27FC236}">
                  <a16:creationId xmlns:a16="http://schemas.microsoft.com/office/drawing/2014/main" id="{599388E1-BD84-41F7-9763-F8DD6EE8D4D4}"/>
                </a:ext>
              </a:extLst>
            </p:cNvPr>
            <p:cNvSpPr>
              <a:spLocks noChangeShapeType="1"/>
            </p:cNvSpPr>
            <p:nvPr/>
          </p:nvSpPr>
          <p:spPr bwMode="auto">
            <a:xfrm>
              <a:off x="7451871" y="4183553"/>
              <a:ext cx="0" cy="43657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1262" name="TextBox 38">
              <a:extLst>
                <a:ext uri="{FF2B5EF4-FFF2-40B4-BE49-F238E27FC236}">
                  <a16:creationId xmlns:a16="http://schemas.microsoft.com/office/drawing/2014/main" id="{32480E08-D5FB-4F28-89FE-6AA89DC4972D}"/>
                </a:ext>
              </a:extLst>
            </p:cNvPr>
            <p:cNvSpPr txBox="1">
              <a:spLocks noChangeArrowheads="1"/>
            </p:cNvSpPr>
            <p:nvPr/>
          </p:nvSpPr>
          <p:spPr bwMode="auto">
            <a:xfrm>
              <a:off x="6300248" y="4587974"/>
              <a:ext cx="504000" cy="3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3</a:t>
              </a:r>
            </a:p>
          </p:txBody>
        </p:sp>
        <p:sp>
          <p:nvSpPr>
            <p:cNvPr id="51263" name="TextBox 39">
              <a:extLst>
                <a:ext uri="{FF2B5EF4-FFF2-40B4-BE49-F238E27FC236}">
                  <a16:creationId xmlns:a16="http://schemas.microsoft.com/office/drawing/2014/main" id="{5CE31C2C-FC70-4371-91D8-2446C8E587CB}"/>
                </a:ext>
              </a:extLst>
            </p:cNvPr>
            <p:cNvSpPr txBox="1">
              <a:spLocks noChangeArrowheads="1"/>
            </p:cNvSpPr>
            <p:nvPr/>
          </p:nvSpPr>
          <p:spPr bwMode="auto">
            <a:xfrm>
              <a:off x="7308304" y="4587974"/>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2</a:t>
              </a:r>
            </a:p>
          </p:txBody>
        </p:sp>
        <p:sp>
          <p:nvSpPr>
            <p:cNvPr id="51264" name="TextBox 42">
              <a:extLst>
                <a:ext uri="{FF2B5EF4-FFF2-40B4-BE49-F238E27FC236}">
                  <a16:creationId xmlns:a16="http://schemas.microsoft.com/office/drawing/2014/main" id="{08A0EEC9-DDAB-4D2C-84A6-0AA3DFB28240}"/>
                </a:ext>
              </a:extLst>
            </p:cNvPr>
            <p:cNvSpPr txBox="1">
              <a:spLocks noChangeArrowheads="1"/>
            </p:cNvSpPr>
            <p:nvPr/>
          </p:nvSpPr>
          <p:spPr bwMode="auto">
            <a:xfrm>
              <a:off x="4632992" y="3507854"/>
              <a:ext cx="731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Beth</a:t>
              </a:r>
            </a:p>
          </p:txBody>
        </p:sp>
        <p:sp>
          <p:nvSpPr>
            <p:cNvPr id="51265" name="Rectangle 42">
              <a:extLst>
                <a:ext uri="{FF2B5EF4-FFF2-40B4-BE49-F238E27FC236}">
                  <a16:creationId xmlns:a16="http://schemas.microsoft.com/office/drawing/2014/main" id="{EC69E6C1-E924-4F97-89DB-C5D49FD05BEE}"/>
                </a:ext>
              </a:extLst>
            </p:cNvPr>
            <p:cNvSpPr>
              <a:spLocks noChangeArrowheads="1"/>
            </p:cNvSpPr>
            <p:nvPr/>
          </p:nvSpPr>
          <p:spPr bwMode="auto">
            <a:xfrm>
              <a:off x="4584446" y="3740298"/>
              <a:ext cx="14280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CA" altLang="en-US" sz="1600"/>
                <a:t>hyperlipidemia</a:t>
              </a:r>
            </a:p>
          </p:txBody>
        </p:sp>
        <p:cxnSp>
          <p:nvCxnSpPr>
            <p:cNvPr id="44" name="Straight Connector 43">
              <a:extLst>
                <a:ext uri="{FF2B5EF4-FFF2-40B4-BE49-F238E27FC236}">
                  <a16:creationId xmlns:a16="http://schemas.microsoft.com/office/drawing/2014/main" id="{821C19FC-A1F9-441D-8880-1313BCCD2639}"/>
                </a:ext>
              </a:extLst>
            </p:cNvPr>
            <p:cNvCxnSpPr/>
            <p:nvPr/>
          </p:nvCxnSpPr>
          <p:spPr>
            <a:xfrm flipV="1">
              <a:off x="4959772" y="1626004"/>
              <a:ext cx="860330" cy="669948"/>
            </a:xfrm>
            <a:prstGeom prst="line">
              <a:avLst/>
            </a:prstGeom>
          </p:spPr>
          <p:style>
            <a:lnRef idx="1">
              <a:schemeClr val="dk1"/>
            </a:lnRef>
            <a:fillRef idx="0">
              <a:schemeClr val="dk1"/>
            </a:fillRef>
            <a:effectRef idx="0">
              <a:schemeClr val="dk1"/>
            </a:effectRef>
            <a:fontRef idx="minor">
              <a:schemeClr val="tx1"/>
            </a:fontRef>
          </p:style>
        </p:cxnSp>
        <p:sp>
          <p:nvSpPr>
            <p:cNvPr id="47" name="Line 33">
              <a:extLst>
                <a:ext uri="{FF2B5EF4-FFF2-40B4-BE49-F238E27FC236}">
                  <a16:creationId xmlns:a16="http://schemas.microsoft.com/office/drawing/2014/main" id="{63943499-19AB-45EF-BA8D-F1223E1EE36C}"/>
                </a:ext>
              </a:extLst>
            </p:cNvPr>
            <p:cNvSpPr>
              <a:spLocks noChangeShapeType="1"/>
            </p:cNvSpPr>
            <p:nvPr/>
          </p:nvSpPr>
          <p:spPr bwMode="auto">
            <a:xfrm>
              <a:off x="7812195" y="3565994"/>
              <a:ext cx="0" cy="61279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48" name="Line 33">
              <a:extLst>
                <a:ext uri="{FF2B5EF4-FFF2-40B4-BE49-F238E27FC236}">
                  <a16:creationId xmlns:a16="http://schemas.microsoft.com/office/drawing/2014/main" id="{704D40D3-5E8D-4CD9-9D6C-EEF6EF52D399}"/>
                </a:ext>
              </a:extLst>
            </p:cNvPr>
            <p:cNvSpPr>
              <a:spLocks noChangeShapeType="1"/>
            </p:cNvSpPr>
            <p:nvPr/>
          </p:nvSpPr>
          <p:spPr bwMode="auto">
            <a:xfrm>
              <a:off x="6516938" y="2715066"/>
              <a:ext cx="0" cy="433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1269" name="Rectangle 9">
              <a:extLst>
                <a:ext uri="{FF2B5EF4-FFF2-40B4-BE49-F238E27FC236}">
                  <a16:creationId xmlns:a16="http://schemas.microsoft.com/office/drawing/2014/main" id="{86587609-8A4D-47BA-B008-168AAC7BE3D4}"/>
                </a:ext>
              </a:extLst>
            </p:cNvPr>
            <p:cNvSpPr>
              <a:spLocks noChangeArrowheads="1"/>
            </p:cNvSpPr>
            <p:nvPr/>
          </p:nvSpPr>
          <p:spPr bwMode="auto">
            <a:xfrm>
              <a:off x="3870715" y="4686645"/>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70" name="Oval 24">
              <a:extLst>
                <a:ext uri="{FF2B5EF4-FFF2-40B4-BE49-F238E27FC236}">
                  <a16:creationId xmlns:a16="http://schemas.microsoft.com/office/drawing/2014/main" id="{89FA3537-FD11-4242-9E50-99CBDFE6632D}"/>
                </a:ext>
              </a:extLst>
            </p:cNvPr>
            <p:cNvSpPr>
              <a:spLocks noChangeArrowheads="1"/>
            </p:cNvSpPr>
            <p:nvPr/>
          </p:nvSpPr>
          <p:spPr bwMode="auto">
            <a:xfrm>
              <a:off x="4565426" y="4686645"/>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 name="Line 20">
              <a:extLst>
                <a:ext uri="{FF2B5EF4-FFF2-40B4-BE49-F238E27FC236}">
                  <a16:creationId xmlns:a16="http://schemas.microsoft.com/office/drawing/2014/main" id="{2F4197FC-E106-479B-8E99-8FC305086C87}"/>
                </a:ext>
              </a:extLst>
            </p:cNvPr>
            <p:cNvSpPr>
              <a:spLocks noChangeShapeType="1"/>
            </p:cNvSpPr>
            <p:nvPr/>
          </p:nvSpPr>
          <p:spPr bwMode="auto">
            <a:xfrm flipV="1">
              <a:off x="4058171" y="4243880"/>
              <a:ext cx="757154" cy="317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2" name="Line 33">
              <a:extLst>
                <a:ext uri="{FF2B5EF4-FFF2-40B4-BE49-F238E27FC236}">
                  <a16:creationId xmlns:a16="http://schemas.microsoft.com/office/drawing/2014/main" id="{347EDAB7-6449-480F-BD2C-C9EC0B56A67A}"/>
                </a:ext>
              </a:extLst>
            </p:cNvPr>
            <p:cNvSpPr>
              <a:spLocks noChangeShapeType="1"/>
            </p:cNvSpPr>
            <p:nvPr/>
          </p:nvSpPr>
          <p:spPr bwMode="auto">
            <a:xfrm flipH="1">
              <a:off x="4807389" y="4248642"/>
              <a:ext cx="9524" cy="43816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3" name="Line 33">
              <a:extLst>
                <a:ext uri="{FF2B5EF4-FFF2-40B4-BE49-F238E27FC236}">
                  <a16:creationId xmlns:a16="http://schemas.microsoft.com/office/drawing/2014/main" id="{3CC145F4-A34D-4989-A66F-73F3F01703F2}"/>
                </a:ext>
              </a:extLst>
            </p:cNvPr>
            <p:cNvSpPr>
              <a:spLocks noChangeShapeType="1"/>
            </p:cNvSpPr>
            <p:nvPr/>
          </p:nvSpPr>
          <p:spPr bwMode="auto">
            <a:xfrm>
              <a:off x="4072458" y="4248642"/>
              <a:ext cx="0" cy="43816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4" name="Line 33">
              <a:extLst>
                <a:ext uri="{FF2B5EF4-FFF2-40B4-BE49-F238E27FC236}">
                  <a16:creationId xmlns:a16="http://schemas.microsoft.com/office/drawing/2014/main" id="{4608E5D0-E499-4C69-B488-DF98BB31EDF6}"/>
                </a:ext>
              </a:extLst>
            </p:cNvPr>
            <p:cNvSpPr>
              <a:spLocks noChangeShapeType="1"/>
            </p:cNvSpPr>
            <p:nvPr/>
          </p:nvSpPr>
          <p:spPr bwMode="auto">
            <a:xfrm>
              <a:off x="4432780" y="3651722"/>
              <a:ext cx="0" cy="57628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5" name="Line 33">
              <a:extLst>
                <a:ext uri="{FF2B5EF4-FFF2-40B4-BE49-F238E27FC236}">
                  <a16:creationId xmlns:a16="http://schemas.microsoft.com/office/drawing/2014/main" id="{EEA859E1-8971-400B-8BCE-3BA342B6E572}"/>
                </a:ext>
              </a:extLst>
            </p:cNvPr>
            <p:cNvSpPr>
              <a:spLocks noChangeShapeType="1"/>
            </p:cNvSpPr>
            <p:nvPr/>
          </p:nvSpPr>
          <p:spPr bwMode="auto">
            <a:xfrm>
              <a:off x="6204234" y="1997491"/>
              <a:ext cx="23810" cy="71757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grpSp>
      <p:pic>
        <p:nvPicPr>
          <p:cNvPr id="51203" name="Picture 2" descr="C:\Users\Shawna\AppData\Local\Microsoft\Windows\INetCache\IE\JPWDZW32\j0434741[1].png">
            <a:extLst>
              <a:ext uri="{FF2B5EF4-FFF2-40B4-BE49-F238E27FC236}">
                <a16:creationId xmlns:a16="http://schemas.microsoft.com/office/drawing/2014/main" id="{5C53DBAC-5F95-4288-ABEB-B16BCC99AA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0588" y="3255963"/>
            <a:ext cx="3476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C:\Users\Shawna\AppData\Local\Microsoft\Windows\INetCache\IE\JPWDZW32\j0434741[1].png">
            <a:extLst>
              <a:ext uri="{FF2B5EF4-FFF2-40B4-BE49-F238E27FC236}">
                <a16:creationId xmlns:a16="http://schemas.microsoft.com/office/drawing/2014/main" id="{257190E6-2BA5-4E4A-8A55-3109100F90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6288" y="2093913"/>
            <a:ext cx="3476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B3382F2D-375C-4996-ABA8-42AEA975182D}"/>
              </a:ext>
            </a:extLst>
          </p:cNvPr>
          <p:cNvGrpSpPr>
            <a:grpSpLocks/>
          </p:cNvGrpSpPr>
          <p:nvPr/>
        </p:nvGrpSpPr>
        <p:grpSpPr bwMode="auto">
          <a:xfrm>
            <a:off x="1184275" y="508000"/>
            <a:ext cx="4254500" cy="3379788"/>
            <a:chOff x="1184573" y="508000"/>
            <a:chExt cx="4254202" cy="3379590"/>
          </a:xfrm>
        </p:grpSpPr>
        <p:grpSp>
          <p:nvGrpSpPr>
            <p:cNvPr id="51209" name="Group 44">
              <a:extLst>
                <a:ext uri="{FF2B5EF4-FFF2-40B4-BE49-F238E27FC236}">
                  <a16:creationId xmlns:a16="http://schemas.microsoft.com/office/drawing/2014/main" id="{DAE18AB9-4C09-40EE-94BA-7F65D4770FF9}"/>
                </a:ext>
              </a:extLst>
            </p:cNvPr>
            <p:cNvGrpSpPr>
              <a:grpSpLocks/>
            </p:cNvGrpSpPr>
            <p:nvPr/>
          </p:nvGrpSpPr>
          <p:grpSpPr bwMode="auto">
            <a:xfrm>
              <a:off x="1184573" y="508000"/>
              <a:ext cx="4179590" cy="3379590"/>
              <a:chOff x="1184573" y="508000"/>
              <a:chExt cx="4179590" cy="3379590"/>
            </a:xfrm>
          </p:grpSpPr>
          <p:sp>
            <p:nvSpPr>
              <p:cNvPr id="51212" name="Rectangle 9">
                <a:extLst>
                  <a:ext uri="{FF2B5EF4-FFF2-40B4-BE49-F238E27FC236}">
                    <a16:creationId xmlns:a16="http://schemas.microsoft.com/office/drawing/2014/main" id="{2FDD25D1-319E-40E6-8270-F7008A88E218}"/>
                  </a:ext>
                </a:extLst>
              </p:cNvPr>
              <p:cNvSpPr>
                <a:spLocks noChangeArrowheads="1"/>
              </p:cNvSpPr>
              <p:nvPr/>
            </p:nvSpPr>
            <p:spPr bwMode="auto">
              <a:xfrm>
                <a:off x="2730500" y="768350"/>
                <a:ext cx="504825" cy="3778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13" name="Oval 24">
                <a:extLst>
                  <a:ext uri="{FF2B5EF4-FFF2-40B4-BE49-F238E27FC236}">
                    <a16:creationId xmlns:a16="http://schemas.microsoft.com/office/drawing/2014/main" id="{956007A0-E7E2-490C-A57C-0D4ED6A0C772}"/>
                  </a:ext>
                </a:extLst>
              </p:cNvPr>
              <p:cNvSpPr>
                <a:spLocks noChangeArrowheads="1"/>
              </p:cNvSpPr>
              <p:nvPr/>
            </p:nvSpPr>
            <p:spPr bwMode="auto">
              <a:xfrm>
                <a:off x="4170363" y="768350"/>
                <a:ext cx="504825" cy="37782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0" name="Line 34">
                <a:extLst>
                  <a:ext uri="{FF2B5EF4-FFF2-40B4-BE49-F238E27FC236}">
                    <a16:creationId xmlns:a16="http://schemas.microsoft.com/office/drawing/2014/main" id="{60D81790-277F-4A80-859B-B5097C6747A2}"/>
                  </a:ext>
                </a:extLst>
              </p:cNvPr>
              <p:cNvSpPr>
                <a:spLocks noChangeShapeType="1"/>
              </p:cNvSpPr>
              <p:nvPr/>
            </p:nvSpPr>
            <p:spPr bwMode="auto">
              <a:xfrm>
                <a:off x="3224368" y="1035019"/>
                <a:ext cx="92227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1215" name="Oval 24">
                <a:extLst>
                  <a:ext uri="{FF2B5EF4-FFF2-40B4-BE49-F238E27FC236}">
                    <a16:creationId xmlns:a16="http://schemas.microsoft.com/office/drawing/2014/main" id="{76CD62AA-6BF4-49C8-8A94-A6013B19D1A7}"/>
                  </a:ext>
                </a:extLst>
              </p:cNvPr>
              <p:cNvSpPr>
                <a:spLocks noChangeArrowheads="1"/>
              </p:cNvSpPr>
              <p:nvPr/>
            </p:nvSpPr>
            <p:spPr bwMode="auto">
              <a:xfrm>
                <a:off x="2147212" y="1825565"/>
                <a:ext cx="503238" cy="377825"/>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16" name="Rectangle 9">
                <a:extLst>
                  <a:ext uri="{FF2B5EF4-FFF2-40B4-BE49-F238E27FC236}">
                    <a16:creationId xmlns:a16="http://schemas.microsoft.com/office/drawing/2014/main" id="{5D42202A-207A-4792-BCE4-D6E0FA20BB8C}"/>
                  </a:ext>
                </a:extLst>
              </p:cNvPr>
              <p:cNvSpPr>
                <a:spLocks noChangeArrowheads="1"/>
              </p:cNvSpPr>
              <p:nvPr/>
            </p:nvSpPr>
            <p:spPr bwMode="auto">
              <a:xfrm>
                <a:off x="3510754" y="1808075"/>
                <a:ext cx="503237" cy="377825"/>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cxnSp>
            <p:nvCxnSpPr>
              <p:cNvPr id="60" name="Straight Connector 59">
                <a:extLst>
                  <a:ext uri="{FF2B5EF4-FFF2-40B4-BE49-F238E27FC236}">
                    <a16:creationId xmlns:a16="http://schemas.microsoft.com/office/drawing/2014/main" id="{1CBE1276-3F01-4DD3-9890-BE6690712970}"/>
                  </a:ext>
                </a:extLst>
              </p:cNvPr>
              <p:cNvCxnSpPr/>
              <p:nvPr/>
            </p:nvCxnSpPr>
            <p:spPr>
              <a:xfrm flipV="1">
                <a:off x="4100607" y="739761"/>
                <a:ext cx="615907" cy="463523"/>
              </a:xfrm>
              <a:prstGeom prst="line">
                <a:avLst/>
              </a:prstGeom>
            </p:spPr>
            <p:style>
              <a:lnRef idx="1">
                <a:schemeClr val="dk1"/>
              </a:lnRef>
              <a:fillRef idx="0">
                <a:schemeClr val="dk1"/>
              </a:fillRef>
              <a:effectRef idx="0">
                <a:schemeClr val="dk1"/>
              </a:effectRef>
              <a:fontRef idx="minor">
                <a:schemeClr val="tx1"/>
              </a:fontRef>
            </p:style>
          </p:cxnSp>
          <p:sp>
            <p:nvSpPr>
              <p:cNvPr id="61" name="Line 33">
                <a:extLst>
                  <a:ext uri="{FF2B5EF4-FFF2-40B4-BE49-F238E27FC236}">
                    <a16:creationId xmlns:a16="http://schemas.microsoft.com/office/drawing/2014/main" id="{9982C6BB-CD94-4414-9DFA-02A733B8958B}"/>
                  </a:ext>
                </a:extLst>
              </p:cNvPr>
              <p:cNvSpPr>
                <a:spLocks noChangeShapeType="1"/>
              </p:cNvSpPr>
              <p:nvPr/>
            </p:nvSpPr>
            <p:spPr bwMode="auto">
              <a:xfrm>
                <a:off x="2379877" y="1530290"/>
                <a:ext cx="0" cy="28732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62" name="Line 33">
                <a:extLst>
                  <a:ext uri="{FF2B5EF4-FFF2-40B4-BE49-F238E27FC236}">
                    <a16:creationId xmlns:a16="http://schemas.microsoft.com/office/drawing/2014/main" id="{0185F4A6-7849-4EDA-BDB7-0677D5D5F081}"/>
                  </a:ext>
                </a:extLst>
              </p:cNvPr>
              <p:cNvSpPr>
                <a:spLocks noChangeShapeType="1"/>
              </p:cNvSpPr>
              <p:nvPr/>
            </p:nvSpPr>
            <p:spPr bwMode="auto">
              <a:xfrm>
                <a:off x="3708521" y="1035019"/>
                <a:ext cx="25398" cy="81275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1220" name="TextBox 42">
                <a:extLst>
                  <a:ext uri="{FF2B5EF4-FFF2-40B4-BE49-F238E27FC236}">
                    <a16:creationId xmlns:a16="http://schemas.microsoft.com/office/drawing/2014/main" id="{CA0DBDD1-57FE-4B7E-AF21-15C35B09AC91}"/>
                  </a:ext>
                </a:extLst>
              </p:cNvPr>
              <p:cNvSpPr txBox="1">
                <a:spLocks noChangeArrowheads="1"/>
              </p:cNvSpPr>
              <p:nvPr/>
            </p:nvSpPr>
            <p:spPr bwMode="auto">
              <a:xfrm>
                <a:off x="4067175" y="1131888"/>
                <a:ext cx="129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CA" altLang="en-US" sz="1600">
                    <a:ea typeface="MS PGothic" panose="020B0600070205080204" pitchFamily="34" charset="-128"/>
                  </a:rPr>
                  <a:t>stroke @50s</a:t>
                </a:r>
              </a:p>
            </p:txBody>
          </p:sp>
          <p:sp>
            <p:nvSpPr>
              <p:cNvPr id="51221" name="TextBox 41">
                <a:extLst>
                  <a:ext uri="{FF2B5EF4-FFF2-40B4-BE49-F238E27FC236}">
                    <a16:creationId xmlns:a16="http://schemas.microsoft.com/office/drawing/2014/main" id="{AEF7A390-D70A-421E-87D2-A4FEF464D317}"/>
                  </a:ext>
                </a:extLst>
              </p:cNvPr>
              <p:cNvSpPr txBox="1">
                <a:spLocks noChangeArrowheads="1"/>
              </p:cNvSpPr>
              <p:nvPr/>
            </p:nvSpPr>
            <p:spPr bwMode="auto">
              <a:xfrm>
                <a:off x="3190875" y="508000"/>
                <a:ext cx="542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92</a:t>
                </a:r>
              </a:p>
            </p:txBody>
          </p:sp>
          <p:sp>
            <p:nvSpPr>
              <p:cNvPr id="51222" name="TextBox 41">
                <a:extLst>
                  <a:ext uri="{FF2B5EF4-FFF2-40B4-BE49-F238E27FC236}">
                    <a16:creationId xmlns:a16="http://schemas.microsoft.com/office/drawing/2014/main" id="{678D6337-3F64-41E9-8C70-6C9E7E466FA3}"/>
                  </a:ext>
                </a:extLst>
              </p:cNvPr>
              <p:cNvSpPr txBox="1">
                <a:spLocks noChangeArrowheads="1"/>
              </p:cNvSpPr>
              <p:nvPr/>
            </p:nvSpPr>
            <p:spPr bwMode="auto">
              <a:xfrm>
                <a:off x="2486025" y="1203325"/>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dementia</a:t>
                </a:r>
              </a:p>
            </p:txBody>
          </p:sp>
          <p:sp>
            <p:nvSpPr>
              <p:cNvPr id="51223" name="TextBox 41">
                <a:extLst>
                  <a:ext uri="{FF2B5EF4-FFF2-40B4-BE49-F238E27FC236}">
                    <a16:creationId xmlns:a16="http://schemas.microsoft.com/office/drawing/2014/main" id="{9BC6EE4A-774E-4FD5-9CF8-5A85636B05E9}"/>
                  </a:ext>
                </a:extLst>
              </p:cNvPr>
              <p:cNvSpPr txBox="1">
                <a:spLocks noChangeArrowheads="1"/>
              </p:cNvSpPr>
              <p:nvPr/>
            </p:nvSpPr>
            <p:spPr bwMode="auto">
              <a:xfrm>
                <a:off x="4030663" y="1647825"/>
                <a:ext cx="541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75</a:t>
                </a:r>
              </a:p>
            </p:txBody>
          </p:sp>
          <p:sp>
            <p:nvSpPr>
              <p:cNvPr id="51224" name="Rectangle 9">
                <a:extLst>
                  <a:ext uri="{FF2B5EF4-FFF2-40B4-BE49-F238E27FC236}">
                    <a16:creationId xmlns:a16="http://schemas.microsoft.com/office/drawing/2014/main" id="{F8D75682-1D93-4C6C-83A1-BEBBAC5300D6}"/>
                  </a:ext>
                </a:extLst>
              </p:cNvPr>
              <p:cNvSpPr>
                <a:spLocks noChangeArrowheads="1"/>
              </p:cNvSpPr>
              <p:nvPr/>
            </p:nvSpPr>
            <p:spPr bwMode="auto">
              <a:xfrm>
                <a:off x="2663825" y="3182938"/>
                <a:ext cx="503238" cy="503237"/>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25" name="Rectangle 9">
                <a:extLst>
                  <a:ext uri="{FF2B5EF4-FFF2-40B4-BE49-F238E27FC236}">
                    <a16:creationId xmlns:a16="http://schemas.microsoft.com/office/drawing/2014/main" id="{AA0E7C36-2653-462D-B666-CBD6F01381D6}"/>
                  </a:ext>
                </a:extLst>
              </p:cNvPr>
              <p:cNvSpPr>
                <a:spLocks noChangeArrowheads="1"/>
              </p:cNvSpPr>
              <p:nvPr/>
            </p:nvSpPr>
            <p:spPr bwMode="auto">
              <a:xfrm>
                <a:off x="1763713" y="3228975"/>
                <a:ext cx="504825" cy="3778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26" name="TextBox 76">
                <a:extLst>
                  <a:ext uri="{FF2B5EF4-FFF2-40B4-BE49-F238E27FC236}">
                    <a16:creationId xmlns:a16="http://schemas.microsoft.com/office/drawing/2014/main" id="{2E87BE43-5D40-4F57-837B-5B1474E52B91}"/>
                  </a:ext>
                </a:extLst>
              </p:cNvPr>
              <p:cNvSpPr txBox="1">
                <a:spLocks noChangeArrowheads="1"/>
              </p:cNvSpPr>
              <p:nvPr/>
            </p:nvSpPr>
            <p:spPr bwMode="auto">
              <a:xfrm>
                <a:off x="2771775" y="3219450"/>
                <a:ext cx="504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2</a:t>
                </a:r>
              </a:p>
            </p:txBody>
          </p:sp>
          <p:sp>
            <p:nvSpPr>
              <p:cNvPr id="51227" name="TextBox 42">
                <a:extLst>
                  <a:ext uri="{FF2B5EF4-FFF2-40B4-BE49-F238E27FC236}">
                    <a16:creationId xmlns:a16="http://schemas.microsoft.com/office/drawing/2014/main" id="{C223CE3B-92EB-42AF-8597-A443607CA7B3}"/>
                  </a:ext>
                </a:extLst>
              </p:cNvPr>
              <p:cNvSpPr txBox="1">
                <a:spLocks noChangeArrowheads="1"/>
              </p:cNvSpPr>
              <p:nvPr/>
            </p:nvSpPr>
            <p:spPr bwMode="auto">
              <a:xfrm>
                <a:off x="2292350" y="2139950"/>
                <a:ext cx="1127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CA" altLang="en-US" sz="1600">
                    <a:ea typeface="MS PGothic" panose="020B0600070205080204" pitchFamily="34" charset="-128"/>
                  </a:rPr>
                  <a:t>MI @40s</a:t>
                </a:r>
              </a:p>
            </p:txBody>
          </p:sp>
          <p:cxnSp>
            <p:nvCxnSpPr>
              <p:cNvPr id="71" name="Straight Connector 70">
                <a:extLst>
                  <a:ext uri="{FF2B5EF4-FFF2-40B4-BE49-F238E27FC236}">
                    <a16:creationId xmlns:a16="http://schemas.microsoft.com/office/drawing/2014/main" id="{87DE373D-8784-4822-8A11-34C02EBDD6F5}"/>
                  </a:ext>
                </a:extLst>
              </p:cNvPr>
              <p:cNvCxnSpPr/>
              <p:nvPr/>
            </p:nvCxnSpPr>
            <p:spPr>
              <a:xfrm flipV="1">
                <a:off x="2056050" y="1758877"/>
                <a:ext cx="644480" cy="536544"/>
              </a:xfrm>
              <a:prstGeom prst="line">
                <a:avLst/>
              </a:prstGeom>
            </p:spPr>
            <p:style>
              <a:lnRef idx="1">
                <a:schemeClr val="dk1"/>
              </a:lnRef>
              <a:fillRef idx="0">
                <a:schemeClr val="dk1"/>
              </a:fillRef>
              <a:effectRef idx="0">
                <a:schemeClr val="dk1"/>
              </a:effectRef>
              <a:fontRef idx="minor">
                <a:schemeClr val="tx1"/>
              </a:fontRef>
            </p:style>
          </p:cxnSp>
          <p:sp>
            <p:nvSpPr>
              <p:cNvPr id="51229" name="TextBox 42">
                <a:extLst>
                  <a:ext uri="{FF2B5EF4-FFF2-40B4-BE49-F238E27FC236}">
                    <a16:creationId xmlns:a16="http://schemas.microsoft.com/office/drawing/2014/main" id="{6FD4AD38-8990-4BF3-93CB-D7CCA3BF8E98}"/>
                  </a:ext>
                </a:extLst>
              </p:cNvPr>
              <p:cNvSpPr txBox="1">
                <a:spLocks noChangeArrowheads="1"/>
              </p:cNvSpPr>
              <p:nvPr/>
            </p:nvSpPr>
            <p:spPr bwMode="auto">
              <a:xfrm>
                <a:off x="1184573" y="3579813"/>
                <a:ext cx="14189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CA" altLang="en-US" sz="1400">
                    <a:ea typeface="MS PGothic" panose="020B0600070205080204" pitchFamily="34" charset="-128"/>
                  </a:rPr>
                  <a:t>Statin treated</a:t>
                </a:r>
              </a:p>
            </p:txBody>
          </p:sp>
          <p:sp>
            <p:nvSpPr>
              <p:cNvPr id="73" name="Line 20">
                <a:extLst>
                  <a:ext uri="{FF2B5EF4-FFF2-40B4-BE49-F238E27FC236}">
                    <a16:creationId xmlns:a16="http://schemas.microsoft.com/office/drawing/2014/main" id="{6BB11046-829F-4F7D-92F1-1DC161425D2A}"/>
                  </a:ext>
                </a:extLst>
              </p:cNvPr>
              <p:cNvSpPr>
                <a:spLocks noChangeShapeType="1"/>
              </p:cNvSpPr>
              <p:nvPr/>
            </p:nvSpPr>
            <p:spPr bwMode="auto">
              <a:xfrm>
                <a:off x="1962393" y="2716084"/>
                <a:ext cx="954021"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74" name="Line 30">
                <a:extLst>
                  <a:ext uri="{FF2B5EF4-FFF2-40B4-BE49-F238E27FC236}">
                    <a16:creationId xmlns:a16="http://schemas.microsoft.com/office/drawing/2014/main" id="{08438315-8EEA-4260-9D36-D446DDD1A7F3}"/>
                  </a:ext>
                </a:extLst>
              </p:cNvPr>
              <p:cNvSpPr>
                <a:spLocks noChangeShapeType="1"/>
              </p:cNvSpPr>
              <p:nvPr/>
            </p:nvSpPr>
            <p:spPr bwMode="auto">
              <a:xfrm>
                <a:off x="2408450" y="2238274"/>
                <a:ext cx="3175" cy="4873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75" name="Line 33">
                <a:extLst>
                  <a:ext uri="{FF2B5EF4-FFF2-40B4-BE49-F238E27FC236}">
                    <a16:creationId xmlns:a16="http://schemas.microsoft.com/office/drawing/2014/main" id="{6933DC98-556C-4340-8AA9-C2D04AB82AD3}"/>
                  </a:ext>
                </a:extLst>
              </p:cNvPr>
              <p:cNvSpPr>
                <a:spLocks noChangeShapeType="1"/>
              </p:cNvSpPr>
              <p:nvPr/>
            </p:nvSpPr>
            <p:spPr bwMode="auto">
              <a:xfrm>
                <a:off x="1979855" y="2716084"/>
                <a:ext cx="0" cy="50320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76" name="Line 33">
                <a:extLst>
                  <a:ext uri="{FF2B5EF4-FFF2-40B4-BE49-F238E27FC236}">
                    <a16:creationId xmlns:a16="http://schemas.microsoft.com/office/drawing/2014/main" id="{D128BB19-36A3-48AF-B83E-0F10E8376FC3}"/>
                  </a:ext>
                </a:extLst>
              </p:cNvPr>
              <p:cNvSpPr>
                <a:spLocks noChangeShapeType="1"/>
              </p:cNvSpPr>
              <p:nvPr/>
            </p:nvSpPr>
            <p:spPr bwMode="auto">
              <a:xfrm>
                <a:off x="2916415" y="2725608"/>
                <a:ext cx="0" cy="46828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51234" name="TextBox 41">
                <a:extLst>
                  <a:ext uri="{FF2B5EF4-FFF2-40B4-BE49-F238E27FC236}">
                    <a16:creationId xmlns:a16="http://schemas.microsoft.com/office/drawing/2014/main" id="{57712B09-23E3-4304-B2CB-984944999B39}"/>
                  </a:ext>
                </a:extLst>
              </p:cNvPr>
              <p:cNvSpPr txBox="1">
                <a:spLocks noChangeArrowheads="1"/>
              </p:cNvSpPr>
              <p:nvPr/>
            </p:nvSpPr>
            <p:spPr bwMode="auto">
              <a:xfrm>
                <a:off x="2133600" y="2932113"/>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600">
                    <a:ea typeface="MS PGothic" panose="020B0600070205080204" pitchFamily="34" charset="-128"/>
                  </a:rPr>
                  <a:t>45</a:t>
                </a:r>
              </a:p>
            </p:txBody>
          </p:sp>
          <p:pic>
            <p:nvPicPr>
              <p:cNvPr id="51235" name="Picture 2" descr="C:\Users\Shawna\AppData\Local\Microsoft\Windows\INetCache\IE\JPWDZW32\j0434741[1].png">
                <a:extLst>
                  <a:ext uri="{FF2B5EF4-FFF2-40B4-BE49-F238E27FC236}">
                    <a16:creationId xmlns:a16="http://schemas.microsoft.com/office/drawing/2014/main" id="{E963F6D5-A434-432E-99B5-3BD45A5919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063" y="942975"/>
                <a:ext cx="3476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6" name="Picture 2" descr="C:\Users\Shawna\AppData\Local\Microsoft\Windows\INetCache\IE\JPWDZW32\j0434741[1].png">
                <a:extLst>
                  <a:ext uri="{FF2B5EF4-FFF2-40B4-BE49-F238E27FC236}">
                    <a16:creationId xmlns:a16="http://schemas.microsoft.com/office/drawing/2014/main" id="{41E721F6-A4D7-41C8-8A8B-D67207D59A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00" y="1897063"/>
                <a:ext cx="349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7" name="Picture 2" descr="C:\Users\Shawna\AppData\Local\Microsoft\Windows\INetCache\IE\JPWDZW32\j0434741[1].png">
                <a:extLst>
                  <a:ext uri="{FF2B5EF4-FFF2-40B4-BE49-F238E27FC236}">
                    <a16:creationId xmlns:a16="http://schemas.microsoft.com/office/drawing/2014/main" id="{D2387CD0-7570-4DFA-A4D4-AA3929B156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438" y="3078163"/>
                <a:ext cx="349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 name="Line 20">
              <a:extLst>
                <a:ext uri="{FF2B5EF4-FFF2-40B4-BE49-F238E27FC236}">
                  <a16:creationId xmlns:a16="http://schemas.microsoft.com/office/drawing/2014/main" id="{90084B0A-6905-4062-A6BA-860828DC8600}"/>
                </a:ext>
              </a:extLst>
            </p:cNvPr>
            <p:cNvSpPr>
              <a:spLocks noChangeShapeType="1"/>
            </p:cNvSpPr>
            <p:nvPr/>
          </p:nvSpPr>
          <p:spPr bwMode="auto">
            <a:xfrm flipV="1">
              <a:off x="2378289" y="1511241"/>
              <a:ext cx="3060486" cy="174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82" name="Line 33">
              <a:extLst>
                <a:ext uri="{FF2B5EF4-FFF2-40B4-BE49-F238E27FC236}">
                  <a16:creationId xmlns:a16="http://schemas.microsoft.com/office/drawing/2014/main" id="{BA6D188E-0438-487A-962B-CA3B3CA22859}"/>
                </a:ext>
              </a:extLst>
            </p:cNvPr>
            <p:cNvSpPr>
              <a:spLocks noChangeShapeType="1"/>
            </p:cNvSpPr>
            <p:nvPr/>
          </p:nvSpPr>
          <p:spPr bwMode="auto">
            <a:xfrm>
              <a:off x="5435600" y="1492192"/>
              <a:ext cx="0" cy="2158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grpSp>
      <p:pic>
        <p:nvPicPr>
          <p:cNvPr id="84" name="Picture 83">
            <a:extLst>
              <a:ext uri="{FF2B5EF4-FFF2-40B4-BE49-F238E27FC236}">
                <a16:creationId xmlns:a16="http://schemas.microsoft.com/office/drawing/2014/main" id="{E4DC4836-375A-43DD-B565-F5644BA78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3908425"/>
            <a:ext cx="210343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6">
            <a:extLst>
              <a:ext uri="{FF2B5EF4-FFF2-40B4-BE49-F238E27FC236}">
                <a16:creationId xmlns:a16="http://schemas.microsoft.com/office/drawing/2014/main" id="{3241883D-9BFD-40CB-823C-50709330D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38" y="3917950"/>
            <a:ext cx="6699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Box 42">
            <a:extLst>
              <a:ext uri="{FF2B5EF4-FFF2-40B4-BE49-F238E27FC236}">
                <a16:creationId xmlns:a16="http://schemas.microsoft.com/office/drawing/2014/main" id="{483F1412-F8FD-4765-97EF-16076087436D}"/>
              </a:ext>
            </a:extLst>
          </p:cNvPr>
          <p:cNvSpPr txBox="1">
            <a:spLocks noChangeArrowheads="1"/>
          </p:cNvSpPr>
          <p:nvPr/>
        </p:nvSpPr>
        <p:spPr bwMode="auto">
          <a:xfrm>
            <a:off x="7639050" y="3579813"/>
            <a:ext cx="1331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CA" altLang="en-US" sz="1400">
                <a:ea typeface="MS PGothic" panose="020B0600070205080204" pitchFamily="34" charset="-128"/>
              </a:rPr>
              <a:t>MI@50y</a:t>
            </a:r>
          </a:p>
          <a:p>
            <a:pPr algn="r" eaLnBrk="1" hangingPunct="1">
              <a:spcBef>
                <a:spcPct val="0"/>
              </a:spcBef>
              <a:buFontTx/>
              <a:buNone/>
            </a:pPr>
            <a:r>
              <a:rPr lang="en-CA" altLang="en-US" sz="1400">
                <a:ea typeface="MS PGothic" panose="020B0600070205080204" pitchFamily="34" charset="-128"/>
              </a:rPr>
              <a:t>Statin treated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heel(1)">
                                      <p:cBhvr>
                                        <p:cTn id="10"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42B467-B7C6-405D-A5A4-3401BC8735C4}"/>
              </a:ext>
            </a:extLst>
          </p:cNvPr>
          <p:cNvSpPr/>
          <p:nvPr/>
        </p:nvSpPr>
        <p:spPr>
          <a:xfrm>
            <a:off x="0" y="0"/>
            <a:ext cx="9144000" cy="5143500"/>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52227" name="Title 1">
            <a:extLst>
              <a:ext uri="{FF2B5EF4-FFF2-40B4-BE49-F238E27FC236}">
                <a16:creationId xmlns:a16="http://schemas.microsoft.com/office/drawing/2014/main" id="{E7CC13E6-30ED-497B-B2A3-B7C8C6C6620D}"/>
              </a:ext>
            </a:extLst>
          </p:cNvPr>
          <p:cNvSpPr>
            <a:spLocks noGrp="1"/>
          </p:cNvSpPr>
          <p:nvPr>
            <p:ph type="title"/>
          </p:nvPr>
        </p:nvSpPr>
        <p:spPr>
          <a:xfrm>
            <a:off x="457200" y="-20638"/>
            <a:ext cx="8229600" cy="857251"/>
          </a:xfrm>
        </p:spPr>
        <p:txBody>
          <a:bodyPr/>
          <a:lstStyle/>
          <a:p>
            <a:r>
              <a:rPr lang="en-US" altLang="en-US" sz="4000"/>
              <a:t>Familial hypercholesterolemia (FH)</a:t>
            </a:r>
          </a:p>
        </p:txBody>
      </p:sp>
      <p:sp>
        <p:nvSpPr>
          <p:cNvPr id="7" name="Rectangle 6">
            <a:extLst>
              <a:ext uri="{FF2B5EF4-FFF2-40B4-BE49-F238E27FC236}">
                <a16:creationId xmlns:a16="http://schemas.microsoft.com/office/drawing/2014/main" id="{36528FEC-E800-48BF-B0D7-8E459A41675A}"/>
              </a:ext>
            </a:extLst>
          </p:cNvPr>
          <p:cNvSpPr>
            <a:spLocks noChangeArrowheads="1"/>
          </p:cNvSpPr>
          <p:nvPr/>
        </p:nvSpPr>
        <p:spPr bwMode="auto">
          <a:xfrm>
            <a:off x="395288" y="1076325"/>
            <a:ext cx="8569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000"/>
              <a:t>About 1 in 250 Canadians is thought to be affected, but it is significantly underdiagnosed (</a:t>
            </a:r>
            <a:r>
              <a:rPr lang="en-US" altLang="en-US" sz="2000" i="1"/>
              <a:t>&lt;5%</a:t>
            </a:r>
            <a:r>
              <a:rPr lang="en-US" altLang="en-US" sz="2000"/>
              <a:t>) and </a:t>
            </a:r>
            <a:r>
              <a:rPr lang="en-CA" altLang="en-US" sz="2000"/>
              <a:t>the clinical presentation </a:t>
            </a:r>
            <a:r>
              <a:rPr lang="en-US" altLang="en-US" sz="2000"/>
              <a:t>is often an acute coronary syndrome</a:t>
            </a:r>
          </a:p>
        </p:txBody>
      </p:sp>
      <p:sp>
        <p:nvSpPr>
          <p:cNvPr id="8" name="Rectangle 7">
            <a:extLst>
              <a:ext uri="{FF2B5EF4-FFF2-40B4-BE49-F238E27FC236}">
                <a16:creationId xmlns:a16="http://schemas.microsoft.com/office/drawing/2014/main" id="{E978CDF9-959B-469B-A610-61C190797327}"/>
              </a:ext>
            </a:extLst>
          </p:cNvPr>
          <p:cNvSpPr>
            <a:spLocks noChangeArrowheads="1"/>
          </p:cNvSpPr>
          <p:nvPr/>
        </p:nvSpPr>
        <p:spPr bwMode="auto">
          <a:xfrm>
            <a:off x="395288" y="2111375"/>
            <a:ext cx="856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a:t>Autosomal dominant disorder resulting in 20x increased risk of cardiovascular disease (CVD) and death </a:t>
            </a:r>
            <a:endParaRPr lang="en-CA" altLang="en-US" sz="2000"/>
          </a:p>
        </p:txBody>
      </p:sp>
      <p:sp>
        <p:nvSpPr>
          <p:cNvPr id="9" name="Rectangle 8">
            <a:extLst>
              <a:ext uri="{FF2B5EF4-FFF2-40B4-BE49-F238E27FC236}">
                <a16:creationId xmlns:a16="http://schemas.microsoft.com/office/drawing/2014/main" id="{8F7986FB-4D64-4B95-BFD8-86B5B845A74A}"/>
              </a:ext>
            </a:extLst>
          </p:cNvPr>
          <p:cNvSpPr>
            <a:spLocks noChangeArrowheads="1"/>
          </p:cNvSpPr>
          <p:nvPr/>
        </p:nvSpPr>
        <p:spPr bwMode="auto">
          <a:xfrm>
            <a:off x="395288" y="3048000"/>
            <a:ext cx="8640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a:solidFill>
                  <a:srgbClr val="000000"/>
                </a:solidFill>
              </a:rPr>
              <a:t>Increased risk for atherosclerotic disease (e.g. stroke,  peripheral vascular disease)</a:t>
            </a:r>
            <a:endParaRPr lang="en-CA" altLang="en-US" sz="2000"/>
          </a:p>
        </p:txBody>
      </p:sp>
      <p:sp>
        <p:nvSpPr>
          <p:cNvPr id="13" name="Rectangle 12">
            <a:extLst>
              <a:ext uri="{FF2B5EF4-FFF2-40B4-BE49-F238E27FC236}">
                <a16:creationId xmlns:a16="http://schemas.microsoft.com/office/drawing/2014/main" id="{E3FE3DDB-A540-4669-A3D8-1D9503813EC0}"/>
              </a:ext>
            </a:extLst>
          </p:cNvPr>
          <p:cNvSpPr>
            <a:spLocks noChangeArrowheads="1"/>
          </p:cNvSpPr>
          <p:nvPr/>
        </p:nvSpPr>
        <p:spPr bwMode="auto">
          <a:xfrm>
            <a:off x="395288" y="3756025"/>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000"/>
              <a:t>Early diagnosis and treatment (statin+) can normalize life expectancy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1D8E53-49B9-4347-9C98-C38359BEF212}"/>
              </a:ext>
            </a:extLst>
          </p:cNvPr>
          <p:cNvSpPr/>
          <p:nvPr/>
        </p:nvSpPr>
        <p:spPr>
          <a:xfrm>
            <a:off x="2087563" y="0"/>
            <a:ext cx="4968875" cy="5148263"/>
          </a:xfrm>
          <a:prstGeom prst="rect">
            <a:avLst/>
          </a:prstGeom>
          <a:blipFill dpi="0" rotWithShape="1">
            <a:blip r:embed="rId3">
              <a:alphaModFix amt="5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4099" name="Title 1">
            <a:extLst>
              <a:ext uri="{FF2B5EF4-FFF2-40B4-BE49-F238E27FC236}">
                <a16:creationId xmlns:a16="http://schemas.microsoft.com/office/drawing/2014/main" id="{0C2E61C3-3FAC-4D0D-9A6F-58751E38D251}"/>
              </a:ext>
            </a:extLst>
          </p:cNvPr>
          <p:cNvSpPr>
            <a:spLocks noGrp="1"/>
          </p:cNvSpPr>
          <p:nvPr>
            <p:ph type="ctrTitle"/>
          </p:nvPr>
        </p:nvSpPr>
        <p:spPr>
          <a:xfrm>
            <a:off x="107950" y="700088"/>
            <a:ext cx="8963025" cy="1079500"/>
          </a:xfrm>
          <a:solidFill>
            <a:schemeClr val="bg2">
              <a:alpha val="50195"/>
            </a:schemeClr>
          </a:solidFill>
        </p:spPr>
        <p:txBody>
          <a:bodyPr/>
          <a:lstStyle/>
          <a:p>
            <a:pPr eaLnBrk="1" hangingPunct="1"/>
            <a:r>
              <a:rPr lang="en-CA" altLang="en-US" sz="4200" b="1"/>
              <a:t>Cardiogenomics: genetics and the heart</a:t>
            </a:r>
            <a:endParaRPr lang="en-US" altLang="en-US" sz="4200"/>
          </a:p>
        </p:txBody>
      </p:sp>
      <p:sp>
        <p:nvSpPr>
          <p:cNvPr id="7" name="Rectangle 1">
            <a:extLst>
              <a:ext uri="{FF2B5EF4-FFF2-40B4-BE49-F238E27FC236}">
                <a16:creationId xmlns:a16="http://schemas.microsoft.com/office/drawing/2014/main" id="{C969ECAB-1645-429B-979E-B2DA1E503087}"/>
              </a:ext>
            </a:extLst>
          </p:cNvPr>
          <p:cNvSpPr>
            <a:spLocks noGrp="1" noChangeArrowheads="1"/>
          </p:cNvSpPr>
          <p:nvPr>
            <p:ph type="subTitle" idx="1"/>
          </p:nvPr>
        </p:nvSpPr>
        <p:spPr>
          <a:xfrm>
            <a:off x="1043608" y="3171854"/>
            <a:ext cx="7408863" cy="1625540"/>
          </a:xfrm>
        </p:spPr>
        <p:txBody>
          <a:bodyPr/>
          <a:lstStyle/>
          <a:p>
            <a:pPr>
              <a:defRPr/>
            </a:pPr>
            <a:r>
              <a:rPr lang="en-CA" sz="1800" dirty="0">
                <a:solidFill>
                  <a:schemeClr val="tx1">
                    <a:lumMod val="75000"/>
                    <a:lumOff val="25000"/>
                  </a:schemeClr>
                </a:solidFill>
              </a:rPr>
              <a:t>Developed by Ms. Shawna Morrison, Dr. Judith Allanson and Dr. June Carroll with help from Mrs. Julie Rutberg (2020)</a:t>
            </a:r>
          </a:p>
          <a:p>
            <a:pPr>
              <a:defRPr/>
            </a:pPr>
            <a:endParaRPr lang="en-CA" altLang="en-US" sz="1800" dirty="0">
              <a:solidFill>
                <a:schemeClr val="tx1">
                  <a:lumMod val="75000"/>
                  <a:lumOff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66EB5-0A6D-4BDB-8B77-4E8A6A07D5B0}"/>
              </a:ext>
            </a:extLst>
          </p:cNvPr>
          <p:cNvSpPr/>
          <p:nvPr/>
        </p:nvSpPr>
        <p:spPr>
          <a:xfrm>
            <a:off x="0" y="0"/>
            <a:ext cx="9144000" cy="5143500"/>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4" name="Arrow: Pentagon 3">
            <a:extLst>
              <a:ext uri="{FF2B5EF4-FFF2-40B4-BE49-F238E27FC236}">
                <a16:creationId xmlns:a16="http://schemas.microsoft.com/office/drawing/2014/main" id="{0DDD0EAC-4753-4C9A-BB4A-D73AF7D526B2}"/>
              </a:ext>
            </a:extLst>
          </p:cNvPr>
          <p:cNvSpPr/>
          <p:nvPr/>
        </p:nvSpPr>
        <p:spPr>
          <a:xfrm>
            <a:off x="539750" y="411163"/>
            <a:ext cx="2087563" cy="576262"/>
          </a:xfrm>
          <a:prstGeom prst="homePlate">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solidFill>
              </a:rPr>
              <a:t>Diagnosis</a:t>
            </a:r>
          </a:p>
        </p:txBody>
      </p:sp>
      <p:sp>
        <p:nvSpPr>
          <p:cNvPr id="5" name="Arrow: Chevron 4">
            <a:extLst>
              <a:ext uri="{FF2B5EF4-FFF2-40B4-BE49-F238E27FC236}">
                <a16:creationId xmlns:a16="http://schemas.microsoft.com/office/drawing/2014/main" id="{C27C7ABB-FE6C-4776-8EA1-9026F61BC5E0}"/>
              </a:ext>
            </a:extLst>
          </p:cNvPr>
          <p:cNvSpPr/>
          <p:nvPr/>
        </p:nvSpPr>
        <p:spPr>
          <a:xfrm>
            <a:off x="2484438" y="411163"/>
            <a:ext cx="2087562"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solidFill>
              </a:rPr>
              <a:t>Screening</a:t>
            </a:r>
          </a:p>
        </p:txBody>
      </p:sp>
      <p:sp>
        <p:nvSpPr>
          <p:cNvPr id="6" name="Arrow: Chevron 5">
            <a:extLst>
              <a:ext uri="{FF2B5EF4-FFF2-40B4-BE49-F238E27FC236}">
                <a16:creationId xmlns:a16="http://schemas.microsoft.com/office/drawing/2014/main" id="{9FD58637-9D25-4094-B38F-79E01DC00A67}"/>
              </a:ext>
            </a:extLst>
          </p:cNvPr>
          <p:cNvSpPr/>
          <p:nvPr/>
        </p:nvSpPr>
        <p:spPr>
          <a:xfrm>
            <a:off x="4427538" y="411163"/>
            <a:ext cx="2089150"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solidFill>
              </a:rPr>
              <a:t>Genetics</a:t>
            </a:r>
          </a:p>
        </p:txBody>
      </p:sp>
      <p:sp>
        <p:nvSpPr>
          <p:cNvPr id="7" name="Arrow: Chevron 6">
            <a:extLst>
              <a:ext uri="{FF2B5EF4-FFF2-40B4-BE49-F238E27FC236}">
                <a16:creationId xmlns:a16="http://schemas.microsoft.com/office/drawing/2014/main" id="{442CF5EA-F3D5-4560-8B92-B045076DC7A4}"/>
              </a:ext>
            </a:extLst>
          </p:cNvPr>
          <p:cNvSpPr/>
          <p:nvPr/>
        </p:nvSpPr>
        <p:spPr>
          <a:xfrm>
            <a:off x="6372225" y="411163"/>
            <a:ext cx="2160588"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solidFill>
              </a:rPr>
              <a:t>Management</a:t>
            </a:r>
          </a:p>
        </p:txBody>
      </p:sp>
      <p:sp>
        <p:nvSpPr>
          <p:cNvPr id="54279" name="TextBox 11">
            <a:extLst>
              <a:ext uri="{FF2B5EF4-FFF2-40B4-BE49-F238E27FC236}">
                <a16:creationId xmlns:a16="http://schemas.microsoft.com/office/drawing/2014/main" id="{1A67DBAD-59FA-4710-8F93-89F030C56CC7}"/>
              </a:ext>
            </a:extLst>
          </p:cNvPr>
          <p:cNvSpPr txBox="1">
            <a:spLocks noChangeArrowheads="1"/>
          </p:cNvSpPr>
          <p:nvPr/>
        </p:nvSpPr>
        <p:spPr bwMode="auto">
          <a:xfrm>
            <a:off x="6911975" y="4835525"/>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400"/>
              <a:t>Brunham 2018</a:t>
            </a:r>
            <a:r>
              <a:rPr lang="en-US" altLang="en-US" sz="1400"/>
              <a:t> Can J Cardiol</a:t>
            </a:r>
            <a:endParaRPr lang="en-CA"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0FBC09-2DD4-4EA7-8792-4065E358929B}"/>
              </a:ext>
            </a:extLst>
          </p:cNvPr>
          <p:cNvSpPr/>
          <p:nvPr/>
        </p:nvSpPr>
        <p:spPr>
          <a:xfrm>
            <a:off x="0" y="0"/>
            <a:ext cx="9144000" cy="5143500"/>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4" name="Arrow: Pentagon 3">
            <a:extLst>
              <a:ext uri="{FF2B5EF4-FFF2-40B4-BE49-F238E27FC236}">
                <a16:creationId xmlns:a16="http://schemas.microsoft.com/office/drawing/2014/main" id="{B821AAB5-8D0C-4342-87FE-AEEBA347925C}"/>
              </a:ext>
            </a:extLst>
          </p:cNvPr>
          <p:cNvSpPr/>
          <p:nvPr/>
        </p:nvSpPr>
        <p:spPr>
          <a:xfrm>
            <a:off x="539750" y="411163"/>
            <a:ext cx="2087563" cy="576262"/>
          </a:xfrm>
          <a:prstGeom prst="homePlate">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solidFill>
              </a:rPr>
              <a:t>Diagnosis</a:t>
            </a:r>
          </a:p>
        </p:txBody>
      </p:sp>
      <p:sp>
        <p:nvSpPr>
          <p:cNvPr id="5" name="Arrow: Chevron 4">
            <a:extLst>
              <a:ext uri="{FF2B5EF4-FFF2-40B4-BE49-F238E27FC236}">
                <a16:creationId xmlns:a16="http://schemas.microsoft.com/office/drawing/2014/main" id="{16819479-2EC3-43B0-94DC-99FD080675C8}"/>
              </a:ext>
            </a:extLst>
          </p:cNvPr>
          <p:cNvSpPr/>
          <p:nvPr/>
        </p:nvSpPr>
        <p:spPr>
          <a:xfrm>
            <a:off x="2484438" y="411163"/>
            <a:ext cx="2087562"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Screening</a:t>
            </a:r>
          </a:p>
        </p:txBody>
      </p:sp>
      <p:sp>
        <p:nvSpPr>
          <p:cNvPr id="6" name="Arrow: Chevron 5">
            <a:extLst>
              <a:ext uri="{FF2B5EF4-FFF2-40B4-BE49-F238E27FC236}">
                <a16:creationId xmlns:a16="http://schemas.microsoft.com/office/drawing/2014/main" id="{112CA9F6-A5BC-44F9-8F8E-3D229C68A908}"/>
              </a:ext>
            </a:extLst>
          </p:cNvPr>
          <p:cNvSpPr/>
          <p:nvPr/>
        </p:nvSpPr>
        <p:spPr>
          <a:xfrm>
            <a:off x="4427538" y="411163"/>
            <a:ext cx="2089150"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Genetics</a:t>
            </a:r>
          </a:p>
        </p:txBody>
      </p:sp>
      <p:sp>
        <p:nvSpPr>
          <p:cNvPr id="7" name="Arrow: Chevron 6">
            <a:extLst>
              <a:ext uri="{FF2B5EF4-FFF2-40B4-BE49-F238E27FC236}">
                <a16:creationId xmlns:a16="http://schemas.microsoft.com/office/drawing/2014/main" id="{9A82E4BC-52B2-4A20-A6C5-4EF7E6FD6DBA}"/>
              </a:ext>
            </a:extLst>
          </p:cNvPr>
          <p:cNvSpPr/>
          <p:nvPr/>
        </p:nvSpPr>
        <p:spPr>
          <a:xfrm>
            <a:off x="6372225" y="411163"/>
            <a:ext cx="2160588"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Management</a:t>
            </a:r>
          </a:p>
        </p:txBody>
      </p:sp>
      <p:pic>
        <p:nvPicPr>
          <p:cNvPr id="56327" name="Picture 4">
            <a:extLst>
              <a:ext uri="{FF2B5EF4-FFF2-40B4-BE49-F238E27FC236}">
                <a16:creationId xmlns:a16="http://schemas.microsoft.com/office/drawing/2014/main" id="{08D94754-FF6B-48F5-9122-A0383391F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1058863"/>
            <a:ext cx="6729412"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5">
            <a:extLst>
              <a:ext uri="{FF2B5EF4-FFF2-40B4-BE49-F238E27FC236}">
                <a16:creationId xmlns:a16="http://schemas.microsoft.com/office/drawing/2014/main" id="{B062CDC2-3AB6-4CD8-B98C-7F005852FFA0}"/>
              </a:ext>
            </a:extLst>
          </p:cNvPr>
          <p:cNvSpPr>
            <a:spLocks noChangeArrowheads="1"/>
          </p:cNvSpPr>
          <p:nvPr/>
        </p:nvSpPr>
        <p:spPr bwMode="auto">
          <a:xfrm>
            <a:off x="-36513" y="4886325"/>
            <a:ext cx="305117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ea typeface="MS PGothic" panose="020B0600070205080204" pitchFamily="34" charset="-128"/>
              </a:rPr>
              <a:t>ASCVD: atherosclerotic cardiovascular disease</a:t>
            </a:r>
          </a:p>
        </p:txBody>
      </p:sp>
      <p:cxnSp>
        <p:nvCxnSpPr>
          <p:cNvPr id="15" name="Straight Arrow Connector 14">
            <a:extLst>
              <a:ext uri="{FF2B5EF4-FFF2-40B4-BE49-F238E27FC236}">
                <a16:creationId xmlns:a16="http://schemas.microsoft.com/office/drawing/2014/main" id="{06294B35-17F5-428D-9B31-376525188C9C}"/>
              </a:ext>
            </a:extLst>
          </p:cNvPr>
          <p:cNvCxnSpPr/>
          <p:nvPr/>
        </p:nvCxnSpPr>
        <p:spPr>
          <a:xfrm>
            <a:off x="4140200" y="1817688"/>
            <a:ext cx="0" cy="3603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1AD26FA6-F6D7-4888-9D46-7D90C6AA2165}"/>
              </a:ext>
            </a:extLst>
          </p:cNvPr>
          <p:cNvCxnSpPr>
            <a:cxnSpLocks/>
          </p:cNvCxnSpPr>
          <p:nvPr/>
        </p:nvCxnSpPr>
        <p:spPr>
          <a:xfrm>
            <a:off x="4859338" y="2976563"/>
            <a:ext cx="360362" cy="3873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85B68307-DE60-49CD-AC73-BA7FC148CF95}"/>
              </a:ext>
            </a:extLst>
          </p:cNvPr>
          <p:cNvCxnSpPr>
            <a:cxnSpLocks/>
          </p:cNvCxnSpPr>
          <p:nvPr/>
        </p:nvCxnSpPr>
        <p:spPr>
          <a:xfrm flipH="1">
            <a:off x="4716463" y="4129088"/>
            <a:ext cx="373062" cy="469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Rounded Rectangle 16">
            <a:extLst>
              <a:ext uri="{FF2B5EF4-FFF2-40B4-BE49-F238E27FC236}">
                <a16:creationId xmlns:a16="http://schemas.microsoft.com/office/drawing/2014/main" id="{780207BA-8C99-436B-AF68-B79A227ACD87}"/>
              </a:ext>
            </a:extLst>
          </p:cNvPr>
          <p:cNvSpPr/>
          <p:nvPr/>
        </p:nvSpPr>
        <p:spPr>
          <a:xfrm>
            <a:off x="5700892" y="1643160"/>
            <a:ext cx="2363698" cy="709613"/>
          </a:xfrm>
          <a:prstGeom prst="round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1600" dirty="0">
                <a:solidFill>
                  <a:schemeClr val="tx1"/>
                </a:solidFill>
              </a:rPr>
              <a:t>Consider referral to lipid specialist</a:t>
            </a:r>
          </a:p>
        </p:txBody>
      </p:sp>
      <p:sp>
        <p:nvSpPr>
          <p:cNvPr id="56335" name="TextBox 11">
            <a:extLst>
              <a:ext uri="{FF2B5EF4-FFF2-40B4-BE49-F238E27FC236}">
                <a16:creationId xmlns:a16="http://schemas.microsoft.com/office/drawing/2014/main" id="{BB2B16C5-1815-42B6-BD99-A58847794E1E}"/>
              </a:ext>
            </a:extLst>
          </p:cNvPr>
          <p:cNvSpPr txBox="1">
            <a:spLocks noChangeArrowheads="1"/>
          </p:cNvSpPr>
          <p:nvPr/>
        </p:nvSpPr>
        <p:spPr bwMode="auto">
          <a:xfrm>
            <a:off x="6911975" y="4835525"/>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400"/>
              <a:t>Brunham 2018</a:t>
            </a:r>
            <a:r>
              <a:rPr lang="en-US" altLang="en-US" sz="1400"/>
              <a:t> Can J Cardiol</a:t>
            </a:r>
            <a:endParaRPr lang="en-CA" altLang="en-US" sz="1400"/>
          </a:p>
        </p:txBody>
      </p:sp>
      <p:pic>
        <p:nvPicPr>
          <p:cNvPr id="20" name="Picture 19">
            <a:extLst>
              <a:ext uri="{FF2B5EF4-FFF2-40B4-BE49-F238E27FC236}">
                <a16:creationId xmlns:a16="http://schemas.microsoft.com/office/drawing/2014/main" id="{17B6A669-943E-44D7-83AA-237D87836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288" y="1651000"/>
            <a:ext cx="36036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1A6D94-90C1-4F24-B80D-8DF5AFBDA655}"/>
              </a:ext>
            </a:extLst>
          </p:cNvPr>
          <p:cNvSpPr/>
          <p:nvPr/>
        </p:nvSpPr>
        <p:spPr>
          <a:xfrm>
            <a:off x="0" y="0"/>
            <a:ext cx="9144000" cy="5143500"/>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pic>
        <p:nvPicPr>
          <p:cNvPr id="57347" name="Picture 8" descr="A large waterfall in a forest&#10;&#10;Description automatically generated">
            <a:extLst>
              <a:ext uri="{FF2B5EF4-FFF2-40B4-BE49-F238E27FC236}">
                <a16:creationId xmlns:a16="http://schemas.microsoft.com/office/drawing/2014/main" id="{E95A62B9-690F-4358-8330-1292D1E5D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0"/>
            <a:ext cx="3267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Pentagon 3">
            <a:extLst>
              <a:ext uri="{FF2B5EF4-FFF2-40B4-BE49-F238E27FC236}">
                <a16:creationId xmlns:a16="http://schemas.microsoft.com/office/drawing/2014/main" id="{59BB6DAC-D048-41BB-B987-DDBEEBCB5501}"/>
              </a:ext>
            </a:extLst>
          </p:cNvPr>
          <p:cNvSpPr/>
          <p:nvPr/>
        </p:nvSpPr>
        <p:spPr>
          <a:xfrm>
            <a:off x="539750" y="411163"/>
            <a:ext cx="2087563" cy="576262"/>
          </a:xfrm>
          <a:prstGeom prst="homePlate">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Diagnosis</a:t>
            </a:r>
          </a:p>
        </p:txBody>
      </p:sp>
      <p:sp>
        <p:nvSpPr>
          <p:cNvPr id="5" name="Arrow: Chevron 4">
            <a:extLst>
              <a:ext uri="{FF2B5EF4-FFF2-40B4-BE49-F238E27FC236}">
                <a16:creationId xmlns:a16="http://schemas.microsoft.com/office/drawing/2014/main" id="{5CF9F45F-899D-45C3-820D-65260890E512}"/>
              </a:ext>
            </a:extLst>
          </p:cNvPr>
          <p:cNvSpPr/>
          <p:nvPr/>
        </p:nvSpPr>
        <p:spPr>
          <a:xfrm>
            <a:off x="2484438" y="411163"/>
            <a:ext cx="2087562"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solidFill>
              </a:rPr>
              <a:t>Screening</a:t>
            </a:r>
          </a:p>
        </p:txBody>
      </p:sp>
      <p:sp>
        <p:nvSpPr>
          <p:cNvPr id="6" name="Arrow: Chevron 5">
            <a:extLst>
              <a:ext uri="{FF2B5EF4-FFF2-40B4-BE49-F238E27FC236}">
                <a16:creationId xmlns:a16="http://schemas.microsoft.com/office/drawing/2014/main" id="{5B833760-D889-43C7-810D-A5AB407CB3E4}"/>
              </a:ext>
            </a:extLst>
          </p:cNvPr>
          <p:cNvSpPr/>
          <p:nvPr/>
        </p:nvSpPr>
        <p:spPr>
          <a:xfrm>
            <a:off x="4427538" y="411163"/>
            <a:ext cx="2089150"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Genetics</a:t>
            </a:r>
          </a:p>
        </p:txBody>
      </p:sp>
      <p:sp>
        <p:nvSpPr>
          <p:cNvPr id="7" name="Arrow: Chevron 6">
            <a:extLst>
              <a:ext uri="{FF2B5EF4-FFF2-40B4-BE49-F238E27FC236}">
                <a16:creationId xmlns:a16="http://schemas.microsoft.com/office/drawing/2014/main" id="{FC34E146-2F6A-45EB-8CE7-0DA4A595A6FC}"/>
              </a:ext>
            </a:extLst>
          </p:cNvPr>
          <p:cNvSpPr/>
          <p:nvPr/>
        </p:nvSpPr>
        <p:spPr>
          <a:xfrm>
            <a:off x="6372225" y="411163"/>
            <a:ext cx="2160588"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Management</a:t>
            </a:r>
          </a:p>
        </p:txBody>
      </p:sp>
      <p:sp>
        <p:nvSpPr>
          <p:cNvPr id="57352" name="TextBox 11">
            <a:extLst>
              <a:ext uri="{FF2B5EF4-FFF2-40B4-BE49-F238E27FC236}">
                <a16:creationId xmlns:a16="http://schemas.microsoft.com/office/drawing/2014/main" id="{53A764EB-511B-4D80-9C63-7CB637AAC285}"/>
              </a:ext>
            </a:extLst>
          </p:cNvPr>
          <p:cNvSpPr txBox="1">
            <a:spLocks noChangeArrowheads="1"/>
          </p:cNvSpPr>
          <p:nvPr/>
        </p:nvSpPr>
        <p:spPr bwMode="auto">
          <a:xfrm>
            <a:off x="6911975" y="4835525"/>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400"/>
              <a:t>Brunham 2018</a:t>
            </a:r>
            <a:r>
              <a:rPr lang="en-US" altLang="en-US" sz="1400"/>
              <a:t> Can J Cardiol</a:t>
            </a:r>
            <a:endParaRPr lang="en-CA" altLang="en-US" sz="1400"/>
          </a:p>
        </p:txBody>
      </p:sp>
      <p:sp>
        <p:nvSpPr>
          <p:cNvPr id="57353" name="Rectangle 2">
            <a:extLst>
              <a:ext uri="{FF2B5EF4-FFF2-40B4-BE49-F238E27FC236}">
                <a16:creationId xmlns:a16="http://schemas.microsoft.com/office/drawing/2014/main" id="{ECB64D0C-E0F4-47F6-8F78-A3D064D10C56}"/>
              </a:ext>
            </a:extLst>
          </p:cNvPr>
          <p:cNvSpPr>
            <a:spLocks noChangeArrowheads="1"/>
          </p:cNvSpPr>
          <p:nvPr/>
        </p:nvSpPr>
        <p:spPr bwMode="auto">
          <a:xfrm>
            <a:off x="539750" y="1214438"/>
            <a:ext cx="7993063" cy="369887"/>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a:ea typeface="Calibri" panose="020F0502020204030204" pitchFamily="34" charset="0"/>
                <a:cs typeface="Times New Roman" panose="02020603050405020304" pitchFamily="18" charset="0"/>
              </a:rPr>
              <a:t>Cascade screening by lipid levels of first-degree relatives of individuals with FH</a:t>
            </a:r>
            <a:endParaRPr lang="en-CA" altLang="en-US" sz="1800">
              <a:ea typeface="Calibri" panose="020F0502020204030204" pitchFamily="34" charset="0"/>
            </a:endParaRPr>
          </a:p>
        </p:txBody>
      </p:sp>
      <p:cxnSp>
        <p:nvCxnSpPr>
          <p:cNvPr id="58" name="Straight Arrow Connector 57">
            <a:extLst>
              <a:ext uri="{FF2B5EF4-FFF2-40B4-BE49-F238E27FC236}">
                <a16:creationId xmlns:a16="http://schemas.microsoft.com/office/drawing/2014/main" id="{08C3FCF7-3728-4A15-888F-FA80EE782C13}"/>
              </a:ext>
            </a:extLst>
          </p:cNvPr>
          <p:cNvCxnSpPr/>
          <p:nvPr/>
        </p:nvCxnSpPr>
        <p:spPr bwMode="auto">
          <a:xfrm flipV="1">
            <a:off x="6227763" y="3409950"/>
            <a:ext cx="285750" cy="2095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9" name="Rectangle 21">
            <a:extLst>
              <a:ext uri="{FF2B5EF4-FFF2-40B4-BE49-F238E27FC236}">
                <a16:creationId xmlns:a16="http://schemas.microsoft.com/office/drawing/2014/main" id="{DAFA9596-7B2F-410D-A36C-1A67A62532B0}"/>
              </a:ext>
            </a:extLst>
          </p:cNvPr>
          <p:cNvSpPr>
            <a:spLocks noChangeArrowheads="1"/>
          </p:cNvSpPr>
          <p:nvPr/>
        </p:nvSpPr>
        <p:spPr bwMode="auto">
          <a:xfrm>
            <a:off x="8378825" y="2992438"/>
            <a:ext cx="355600" cy="2905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0" name="Line 33">
            <a:extLst>
              <a:ext uri="{FF2B5EF4-FFF2-40B4-BE49-F238E27FC236}">
                <a16:creationId xmlns:a16="http://schemas.microsoft.com/office/drawing/2014/main" id="{F3CA1991-FB91-470F-B938-6184F0240101}"/>
              </a:ext>
            </a:extLst>
          </p:cNvPr>
          <p:cNvSpPr>
            <a:spLocks noChangeShapeType="1"/>
          </p:cNvSpPr>
          <p:nvPr/>
        </p:nvSpPr>
        <p:spPr bwMode="auto">
          <a:xfrm>
            <a:off x="7748588" y="3289300"/>
            <a:ext cx="0" cy="787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61" name="Line 20">
            <a:extLst>
              <a:ext uri="{FF2B5EF4-FFF2-40B4-BE49-F238E27FC236}">
                <a16:creationId xmlns:a16="http://schemas.microsoft.com/office/drawing/2014/main" id="{C7AD6EC3-6D31-4962-9C8D-15BCDD6B63A0}"/>
              </a:ext>
            </a:extLst>
          </p:cNvPr>
          <p:cNvSpPr>
            <a:spLocks noChangeShapeType="1"/>
          </p:cNvSpPr>
          <p:nvPr/>
        </p:nvSpPr>
        <p:spPr bwMode="auto">
          <a:xfrm>
            <a:off x="6778625" y="2614613"/>
            <a:ext cx="1765300" cy="95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62" name="Rectangle 9">
            <a:extLst>
              <a:ext uri="{FF2B5EF4-FFF2-40B4-BE49-F238E27FC236}">
                <a16:creationId xmlns:a16="http://schemas.microsoft.com/office/drawing/2014/main" id="{C80E7D3D-303F-430E-B049-0A888EB70F7D}"/>
              </a:ext>
            </a:extLst>
          </p:cNvPr>
          <p:cNvSpPr>
            <a:spLocks noChangeArrowheads="1"/>
          </p:cNvSpPr>
          <p:nvPr/>
        </p:nvSpPr>
        <p:spPr bwMode="auto">
          <a:xfrm>
            <a:off x="7013575" y="1849438"/>
            <a:ext cx="355600" cy="2905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3" name="Oval 24">
            <a:extLst>
              <a:ext uri="{FF2B5EF4-FFF2-40B4-BE49-F238E27FC236}">
                <a16:creationId xmlns:a16="http://schemas.microsoft.com/office/drawing/2014/main" id="{5E932A74-BC40-4D95-BF59-E2CC5FF07CDD}"/>
              </a:ext>
            </a:extLst>
          </p:cNvPr>
          <p:cNvSpPr>
            <a:spLocks noChangeArrowheads="1"/>
          </p:cNvSpPr>
          <p:nvPr/>
        </p:nvSpPr>
        <p:spPr bwMode="auto">
          <a:xfrm>
            <a:off x="8031163" y="1849438"/>
            <a:ext cx="355600" cy="2905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4" name="Line 34">
            <a:extLst>
              <a:ext uri="{FF2B5EF4-FFF2-40B4-BE49-F238E27FC236}">
                <a16:creationId xmlns:a16="http://schemas.microsoft.com/office/drawing/2014/main" id="{827E072D-16E6-428C-8BDC-CC33406BE3B8}"/>
              </a:ext>
            </a:extLst>
          </p:cNvPr>
          <p:cNvSpPr>
            <a:spLocks noChangeShapeType="1"/>
          </p:cNvSpPr>
          <p:nvPr/>
        </p:nvSpPr>
        <p:spPr bwMode="auto">
          <a:xfrm>
            <a:off x="7361238" y="2054225"/>
            <a:ext cx="65405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67" name="Rectangle 9">
            <a:extLst>
              <a:ext uri="{FF2B5EF4-FFF2-40B4-BE49-F238E27FC236}">
                <a16:creationId xmlns:a16="http://schemas.microsoft.com/office/drawing/2014/main" id="{FF730E47-4EC2-4EB9-BFDA-1F96A9436046}"/>
              </a:ext>
            </a:extLst>
          </p:cNvPr>
          <p:cNvSpPr>
            <a:spLocks noChangeArrowheads="1"/>
          </p:cNvSpPr>
          <p:nvPr/>
        </p:nvSpPr>
        <p:spPr bwMode="auto">
          <a:xfrm>
            <a:off x="6597650" y="3022600"/>
            <a:ext cx="357188" cy="29210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8" name="Oval 24">
            <a:extLst>
              <a:ext uri="{FF2B5EF4-FFF2-40B4-BE49-F238E27FC236}">
                <a16:creationId xmlns:a16="http://schemas.microsoft.com/office/drawing/2014/main" id="{DA4CB20D-C7C5-409E-A8E8-78147CA848B4}"/>
              </a:ext>
            </a:extLst>
          </p:cNvPr>
          <p:cNvSpPr>
            <a:spLocks noChangeArrowheads="1"/>
          </p:cNvSpPr>
          <p:nvPr/>
        </p:nvSpPr>
        <p:spPr bwMode="auto">
          <a:xfrm>
            <a:off x="7596188" y="2992438"/>
            <a:ext cx="355600" cy="2905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5" name="Line 33">
            <a:extLst>
              <a:ext uri="{FF2B5EF4-FFF2-40B4-BE49-F238E27FC236}">
                <a16:creationId xmlns:a16="http://schemas.microsoft.com/office/drawing/2014/main" id="{6838825A-CEA9-4ECF-8CB5-3A7E1BB9DC14}"/>
              </a:ext>
            </a:extLst>
          </p:cNvPr>
          <p:cNvSpPr>
            <a:spLocks noChangeShapeType="1"/>
          </p:cNvSpPr>
          <p:nvPr/>
        </p:nvSpPr>
        <p:spPr bwMode="auto">
          <a:xfrm>
            <a:off x="6775450" y="2633663"/>
            <a:ext cx="0" cy="38893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76" name="Line 33">
            <a:extLst>
              <a:ext uri="{FF2B5EF4-FFF2-40B4-BE49-F238E27FC236}">
                <a16:creationId xmlns:a16="http://schemas.microsoft.com/office/drawing/2014/main" id="{8CEDF651-6163-4697-B30A-59F998788BBC}"/>
              </a:ext>
            </a:extLst>
          </p:cNvPr>
          <p:cNvSpPr>
            <a:spLocks noChangeShapeType="1"/>
          </p:cNvSpPr>
          <p:nvPr/>
        </p:nvSpPr>
        <p:spPr bwMode="auto">
          <a:xfrm>
            <a:off x="8516938" y="2643188"/>
            <a:ext cx="0" cy="3317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77" name="Oval 24">
            <a:extLst>
              <a:ext uri="{FF2B5EF4-FFF2-40B4-BE49-F238E27FC236}">
                <a16:creationId xmlns:a16="http://schemas.microsoft.com/office/drawing/2014/main" id="{88B8A7B9-9621-4469-9543-A3D999ECF0EF}"/>
              </a:ext>
            </a:extLst>
          </p:cNvPr>
          <p:cNvSpPr>
            <a:spLocks noChangeArrowheads="1"/>
          </p:cNvSpPr>
          <p:nvPr/>
        </p:nvSpPr>
        <p:spPr bwMode="auto">
          <a:xfrm>
            <a:off x="7596188" y="4102100"/>
            <a:ext cx="355600" cy="29051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8" name="Rectangle 9">
            <a:extLst>
              <a:ext uri="{FF2B5EF4-FFF2-40B4-BE49-F238E27FC236}">
                <a16:creationId xmlns:a16="http://schemas.microsoft.com/office/drawing/2014/main" id="{CA8386C6-E3EB-47AE-8F5D-667661D84A1F}"/>
              </a:ext>
            </a:extLst>
          </p:cNvPr>
          <p:cNvSpPr>
            <a:spLocks noChangeArrowheads="1"/>
          </p:cNvSpPr>
          <p:nvPr/>
        </p:nvSpPr>
        <p:spPr bwMode="auto">
          <a:xfrm>
            <a:off x="8172450" y="4102100"/>
            <a:ext cx="355600" cy="2905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 name="Oval 24">
            <a:extLst>
              <a:ext uri="{FF2B5EF4-FFF2-40B4-BE49-F238E27FC236}">
                <a16:creationId xmlns:a16="http://schemas.microsoft.com/office/drawing/2014/main" id="{DC762286-06BB-48DA-AF08-F786D756B6D7}"/>
              </a:ext>
            </a:extLst>
          </p:cNvPr>
          <p:cNvSpPr>
            <a:spLocks noChangeArrowheads="1"/>
          </p:cNvSpPr>
          <p:nvPr/>
        </p:nvSpPr>
        <p:spPr bwMode="auto">
          <a:xfrm>
            <a:off x="8662988" y="4102100"/>
            <a:ext cx="355600" cy="29051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80" name="Line 20">
            <a:extLst>
              <a:ext uri="{FF2B5EF4-FFF2-40B4-BE49-F238E27FC236}">
                <a16:creationId xmlns:a16="http://schemas.microsoft.com/office/drawing/2014/main" id="{4C1EB49C-5D68-4F1B-88E4-CB04B06D1878}"/>
              </a:ext>
            </a:extLst>
          </p:cNvPr>
          <p:cNvSpPr>
            <a:spLocks noChangeShapeType="1"/>
          </p:cNvSpPr>
          <p:nvPr/>
        </p:nvSpPr>
        <p:spPr bwMode="auto">
          <a:xfrm flipV="1">
            <a:off x="8305800" y="3760788"/>
            <a:ext cx="533400" cy="317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81" name="Line 33">
            <a:extLst>
              <a:ext uri="{FF2B5EF4-FFF2-40B4-BE49-F238E27FC236}">
                <a16:creationId xmlns:a16="http://schemas.microsoft.com/office/drawing/2014/main" id="{00E35DD3-6B9D-4F3D-9DA2-245849616303}"/>
              </a:ext>
            </a:extLst>
          </p:cNvPr>
          <p:cNvSpPr>
            <a:spLocks noChangeShapeType="1"/>
          </p:cNvSpPr>
          <p:nvPr/>
        </p:nvSpPr>
        <p:spPr bwMode="auto">
          <a:xfrm flipH="1">
            <a:off x="8834438" y="3765550"/>
            <a:ext cx="7937" cy="33655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82" name="Line 33">
            <a:extLst>
              <a:ext uri="{FF2B5EF4-FFF2-40B4-BE49-F238E27FC236}">
                <a16:creationId xmlns:a16="http://schemas.microsoft.com/office/drawing/2014/main" id="{8BBBCCD6-1119-4DB7-AAB2-0CB4A2DFC632}"/>
              </a:ext>
            </a:extLst>
          </p:cNvPr>
          <p:cNvSpPr>
            <a:spLocks noChangeShapeType="1"/>
          </p:cNvSpPr>
          <p:nvPr/>
        </p:nvSpPr>
        <p:spPr bwMode="auto">
          <a:xfrm>
            <a:off x="8313738" y="3765550"/>
            <a:ext cx="0" cy="33655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83" name="TextBox 38">
            <a:extLst>
              <a:ext uri="{FF2B5EF4-FFF2-40B4-BE49-F238E27FC236}">
                <a16:creationId xmlns:a16="http://schemas.microsoft.com/office/drawing/2014/main" id="{9B26015B-C9D4-496B-8A3A-9A125A848BD9}"/>
              </a:ext>
            </a:extLst>
          </p:cNvPr>
          <p:cNvSpPr txBox="1">
            <a:spLocks noChangeArrowheads="1"/>
          </p:cNvSpPr>
          <p:nvPr/>
        </p:nvSpPr>
        <p:spPr bwMode="auto">
          <a:xfrm>
            <a:off x="7667625" y="4116388"/>
            <a:ext cx="357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t>3</a:t>
            </a:r>
          </a:p>
        </p:txBody>
      </p:sp>
      <p:sp>
        <p:nvSpPr>
          <p:cNvPr id="84" name="TextBox 39">
            <a:extLst>
              <a:ext uri="{FF2B5EF4-FFF2-40B4-BE49-F238E27FC236}">
                <a16:creationId xmlns:a16="http://schemas.microsoft.com/office/drawing/2014/main" id="{82A4C96C-B39F-4E38-9328-B64CF611EA66}"/>
              </a:ext>
            </a:extLst>
          </p:cNvPr>
          <p:cNvSpPr txBox="1">
            <a:spLocks noChangeArrowheads="1"/>
          </p:cNvSpPr>
          <p:nvPr/>
        </p:nvSpPr>
        <p:spPr bwMode="auto">
          <a:xfrm>
            <a:off x="8232775" y="4116388"/>
            <a:ext cx="355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t>2</a:t>
            </a:r>
          </a:p>
        </p:txBody>
      </p:sp>
      <p:cxnSp>
        <p:nvCxnSpPr>
          <p:cNvPr id="88" name="Straight Connector 87">
            <a:extLst>
              <a:ext uri="{FF2B5EF4-FFF2-40B4-BE49-F238E27FC236}">
                <a16:creationId xmlns:a16="http://schemas.microsoft.com/office/drawing/2014/main" id="{B6C041B7-15E9-4276-A489-23854F33CF7C}"/>
              </a:ext>
            </a:extLst>
          </p:cNvPr>
          <p:cNvCxnSpPr/>
          <p:nvPr/>
        </p:nvCxnSpPr>
        <p:spPr bwMode="auto">
          <a:xfrm flipV="1">
            <a:off x="6864350" y="1785938"/>
            <a:ext cx="608013" cy="515937"/>
          </a:xfrm>
          <a:prstGeom prst="line">
            <a:avLst/>
          </a:prstGeom>
        </p:spPr>
        <p:style>
          <a:lnRef idx="1">
            <a:schemeClr val="dk1"/>
          </a:lnRef>
          <a:fillRef idx="0">
            <a:schemeClr val="dk1"/>
          </a:fillRef>
          <a:effectRef idx="0">
            <a:schemeClr val="dk1"/>
          </a:effectRef>
          <a:fontRef idx="minor">
            <a:schemeClr val="tx1"/>
          </a:fontRef>
        </p:style>
      </p:cxnSp>
      <p:sp>
        <p:nvSpPr>
          <p:cNvPr id="89" name="Line 33">
            <a:extLst>
              <a:ext uri="{FF2B5EF4-FFF2-40B4-BE49-F238E27FC236}">
                <a16:creationId xmlns:a16="http://schemas.microsoft.com/office/drawing/2014/main" id="{27B7AB08-FA63-4736-AC0A-35E6DBEF9DB9}"/>
              </a:ext>
            </a:extLst>
          </p:cNvPr>
          <p:cNvSpPr>
            <a:spLocks noChangeShapeType="1"/>
          </p:cNvSpPr>
          <p:nvPr/>
        </p:nvSpPr>
        <p:spPr bwMode="auto">
          <a:xfrm>
            <a:off x="8569325" y="3289300"/>
            <a:ext cx="0" cy="47148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90" name="Line 33">
            <a:extLst>
              <a:ext uri="{FF2B5EF4-FFF2-40B4-BE49-F238E27FC236}">
                <a16:creationId xmlns:a16="http://schemas.microsoft.com/office/drawing/2014/main" id="{D5A3CA36-841C-4BA8-AFE2-B45F97F82E95}"/>
              </a:ext>
            </a:extLst>
          </p:cNvPr>
          <p:cNvSpPr>
            <a:spLocks noChangeShapeType="1"/>
          </p:cNvSpPr>
          <p:nvPr/>
        </p:nvSpPr>
        <p:spPr bwMode="auto">
          <a:xfrm>
            <a:off x="7799388" y="2633663"/>
            <a:ext cx="0" cy="33337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91" name="Rectangle 9">
            <a:extLst>
              <a:ext uri="{FF2B5EF4-FFF2-40B4-BE49-F238E27FC236}">
                <a16:creationId xmlns:a16="http://schemas.microsoft.com/office/drawing/2014/main" id="{08357B27-31CD-4FA6-BF54-61666EB4A0B5}"/>
              </a:ext>
            </a:extLst>
          </p:cNvPr>
          <p:cNvSpPr>
            <a:spLocks noChangeArrowheads="1"/>
          </p:cNvSpPr>
          <p:nvPr/>
        </p:nvSpPr>
        <p:spPr bwMode="auto">
          <a:xfrm>
            <a:off x="6375400" y="4152900"/>
            <a:ext cx="355600" cy="2905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2" name="Oval 24">
            <a:extLst>
              <a:ext uri="{FF2B5EF4-FFF2-40B4-BE49-F238E27FC236}">
                <a16:creationId xmlns:a16="http://schemas.microsoft.com/office/drawing/2014/main" id="{D3CE7CD3-76D1-435B-AFD2-DD4855BAC636}"/>
              </a:ext>
            </a:extLst>
          </p:cNvPr>
          <p:cNvSpPr>
            <a:spLocks noChangeArrowheads="1"/>
          </p:cNvSpPr>
          <p:nvPr/>
        </p:nvSpPr>
        <p:spPr bwMode="auto">
          <a:xfrm>
            <a:off x="6865938" y="4152900"/>
            <a:ext cx="355600" cy="29051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3" name="Line 20">
            <a:extLst>
              <a:ext uri="{FF2B5EF4-FFF2-40B4-BE49-F238E27FC236}">
                <a16:creationId xmlns:a16="http://schemas.microsoft.com/office/drawing/2014/main" id="{4DB15FA6-A514-408E-9A15-469F4C4D66A8}"/>
              </a:ext>
            </a:extLst>
          </p:cNvPr>
          <p:cNvSpPr>
            <a:spLocks noChangeShapeType="1"/>
          </p:cNvSpPr>
          <p:nvPr/>
        </p:nvSpPr>
        <p:spPr bwMode="auto">
          <a:xfrm flipV="1">
            <a:off x="6507163" y="3811588"/>
            <a:ext cx="534987" cy="317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94" name="Line 33">
            <a:extLst>
              <a:ext uri="{FF2B5EF4-FFF2-40B4-BE49-F238E27FC236}">
                <a16:creationId xmlns:a16="http://schemas.microsoft.com/office/drawing/2014/main" id="{18AFF6DD-4435-42C6-87FF-46A11F6CB907}"/>
              </a:ext>
            </a:extLst>
          </p:cNvPr>
          <p:cNvSpPr>
            <a:spLocks noChangeShapeType="1"/>
          </p:cNvSpPr>
          <p:nvPr/>
        </p:nvSpPr>
        <p:spPr bwMode="auto">
          <a:xfrm flipH="1">
            <a:off x="7037388" y="3814763"/>
            <a:ext cx="6350" cy="33813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95" name="Line 33">
            <a:extLst>
              <a:ext uri="{FF2B5EF4-FFF2-40B4-BE49-F238E27FC236}">
                <a16:creationId xmlns:a16="http://schemas.microsoft.com/office/drawing/2014/main" id="{58350830-FFEC-4B59-8741-4D5727ABAC1A}"/>
              </a:ext>
            </a:extLst>
          </p:cNvPr>
          <p:cNvSpPr>
            <a:spLocks noChangeShapeType="1"/>
          </p:cNvSpPr>
          <p:nvPr/>
        </p:nvSpPr>
        <p:spPr bwMode="auto">
          <a:xfrm>
            <a:off x="6518275" y="3814763"/>
            <a:ext cx="0" cy="33813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96" name="Line 33">
            <a:extLst>
              <a:ext uri="{FF2B5EF4-FFF2-40B4-BE49-F238E27FC236}">
                <a16:creationId xmlns:a16="http://schemas.microsoft.com/office/drawing/2014/main" id="{5E89ECB8-F3AC-49E9-A145-B91C78289697}"/>
              </a:ext>
            </a:extLst>
          </p:cNvPr>
          <p:cNvSpPr>
            <a:spLocks noChangeShapeType="1"/>
          </p:cNvSpPr>
          <p:nvPr/>
        </p:nvSpPr>
        <p:spPr bwMode="auto">
          <a:xfrm>
            <a:off x="6772275" y="3355975"/>
            <a:ext cx="0" cy="4429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sp>
        <p:nvSpPr>
          <p:cNvPr id="97" name="Line 33">
            <a:extLst>
              <a:ext uri="{FF2B5EF4-FFF2-40B4-BE49-F238E27FC236}">
                <a16:creationId xmlns:a16="http://schemas.microsoft.com/office/drawing/2014/main" id="{82D1AEFB-ACD6-4ED1-8102-EF560B551744}"/>
              </a:ext>
            </a:extLst>
          </p:cNvPr>
          <p:cNvSpPr>
            <a:spLocks noChangeShapeType="1"/>
          </p:cNvSpPr>
          <p:nvPr/>
        </p:nvSpPr>
        <p:spPr bwMode="auto">
          <a:xfrm>
            <a:off x="7743825" y="2071688"/>
            <a:ext cx="15875" cy="55245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1" hangingPunct="1">
              <a:defRPr/>
            </a:pPr>
            <a:endParaRPr lang="en-CA" dirty="0"/>
          </a:p>
        </p:txBody>
      </p:sp>
      <p:pic>
        <p:nvPicPr>
          <p:cNvPr id="41" name="Picture 40">
            <a:extLst>
              <a:ext uri="{FF2B5EF4-FFF2-40B4-BE49-F238E27FC236}">
                <a16:creationId xmlns:a16="http://schemas.microsoft.com/office/drawing/2014/main" id="{0083F515-0E4A-4C8A-97EF-7CFA086914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2593975"/>
            <a:ext cx="3921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500"/>
                                        <p:tgtEl>
                                          <p:spTgt spid="7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par>
                                <p:cTn id="56" presetID="10" presetClass="entr" presetSubtype="0"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500"/>
                                        <p:tgtEl>
                                          <p:spTgt spid="80"/>
                                        </p:tgtEl>
                                      </p:cBhvr>
                                    </p:animEffect>
                                  </p:childTnLst>
                                </p:cTn>
                              </p:par>
                              <p:par>
                                <p:cTn id="59" presetID="10" presetClass="entr" presetSubtype="0" fill="hold"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10" presetClass="entr" presetSubtype="0"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par>
                                <p:cTn id="71" presetID="10" presetClass="entr" presetSubtype="0" fill="hold"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500"/>
                                        <p:tgtEl>
                                          <p:spTgt spid="88"/>
                                        </p:tgtEl>
                                      </p:cBhvr>
                                    </p:animEffect>
                                  </p:childTnLst>
                                </p:cTn>
                              </p:par>
                              <p:par>
                                <p:cTn id="74" presetID="10" presetClass="entr" presetSubtype="0" fill="hold"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500"/>
                                        <p:tgtEl>
                                          <p:spTgt spid="89"/>
                                        </p:tgtEl>
                                      </p:cBhvr>
                                    </p:animEffect>
                                  </p:childTnLst>
                                </p:cTn>
                              </p:par>
                              <p:par>
                                <p:cTn id="77" presetID="10" presetClass="entr" presetSubtype="0" fill="hold"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500"/>
                                        <p:tgtEl>
                                          <p:spTgt spid="90"/>
                                        </p:tgtEl>
                                      </p:cBhvr>
                                    </p:animEffect>
                                  </p:childTnLst>
                                </p:cTn>
                              </p:par>
                              <p:par>
                                <p:cTn id="80" presetID="10" presetClass="entr" presetSubtype="0" fill="hold"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fade">
                                      <p:cBhvr>
                                        <p:cTn id="82" dur="500"/>
                                        <p:tgtEl>
                                          <p:spTgt spid="93"/>
                                        </p:tgtEl>
                                      </p:cBhvr>
                                    </p:animEffect>
                                  </p:childTnLst>
                                </p:cTn>
                              </p:par>
                              <p:par>
                                <p:cTn id="83" presetID="10" presetClass="entr" presetSubtype="0" fill="hold" nodeType="withEffect">
                                  <p:stCondLst>
                                    <p:cond delay="0"/>
                                  </p:stCondLst>
                                  <p:childTnLst>
                                    <p:set>
                                      <p:cBhvr>
                                        <p:cTn id="84" dur="1" fill="hold">
                                          <p:stCondLst>
                                            <p:cond delay="0"/>
                                          </p:stCondLst>
                                        </p:cTn>
                                        <p:tgtEl>
                                          <p:spTgt spid="94"/>
                                        </p:tgtEl>
                                        <p:attrNameLst>
                                          <p:attrName>style.visibility</p:attrName>
                                        </p:attrNameLst>
                                      </p:cBhvr>
                                      <p:to>
                                        <p:strVal val="visible"/>
                                      </p:to>
                                    </p:set>
                                    <p:animEffect transition="in" filter="fade">
                                      <p:cBhvr>
                                        <p:cTn id="85" dur="500"/>
                                        <p:tgtEl>
                                          <p:spTgt spid="94"/>
                                        </p:tgtEl>
                                      </p:cBhvr>
                                    </p:animEffect>
                                  </p:childTnLst>
                                </p:cTn>
                              </p:par>
                              <p:par>
                                <p:cTn id="86" presetID="10" presetClass="entr" presetSubtype="0" fill="hold" nodeType="with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fade">
                                      <p:cBhvr>
                                        <p:cTn id="88" dur="500"/>
                                        <p:tgtEl>
                                          <p:spTgt spid="95"/>
                                        </p:tgtEl>
                                      </p:cBhvr>
                                    </p:animEffect>
                                  </p:childTnLst>
                                </p:cTn>
                              </p:par>
                              <p:par>
                                <p:cTn id="89" presetID="10" presetClass="entr" presetSubtype="0" fill="hold" nodeType="with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fade">
                                      <p:cBhvr>
                                        <p:cTn id="91" dur="500"/>
                                        <p:tgtEl>
                                          <p:spTgt spid="96"/>
                                        </p:tgtEl>
                                      </p:cBhvr>
                                    </p:animEffect>
                                  </p:childTnLst>
                                </p:cTn>
                              </p:par>
                              <p:par>
                                <p:cTn id="92" presetID="10" presetClass="entr" presetSubtype="0" fill="hold"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fade">
                                      <p:cBhvr>
                                        <p:cTn id="94" dur="500"/>
                                        <p:tgtEl>
                                          <p:spTgt spid="97"/>
                                        </p:tgtEl>
                                      </p:cBhvr>
                                    </p:animEffect>
                                  </p:childTnLst>
                                </p:cTn>
                              </p:par>
                            </p:childTnLst>
                          </p:cTn>
                        </p:par>
                        <p:par>
                          <p:cTn id="95" fill="hold" nodeType="afterGroup">
                            <p:stCondLst>
                              <p:cond delay="500"/>
                            </p:stCondLst>
                            <p:childTnLst>
                              <p:par>
                                <p:cTn id="96" presetID="7" presetClass="emph" presetSubtype="2" fill="hold" nodeType="afterEffect">
                                  <p:stCondLst>
                                    <p:cond delay="500"/>
                                  </p:stCondLst>
                                  <p:childTnLst>
                                    <p:animClr clrSpc="rgb" dir="cw">
                                      <p:cBhvr>
                                        <p:cTn id="97" dur="1000" fill="hold"/>
                                        <p:tgtEl>
                                          <p:spTgt spid="68"/>
                                        </p:tgtEl>
                                        <p:attrNameLst>
                                          <p:attrName>stroke.color</p:attrName>
                                        </p:attrNameLst>
                                      </p:cBhvr>
                                      <p:to>
                                        <a:srgbClr val="FF0000"/>
                                      </p:to>
                                    </p:animClr>
                                    <p:set>
                                      <p:cBhvr>
                                        <p:cTn id="98" dur="1000" fill="hold"/>
                                        <p:tgtEl>
                                          <p:spTgt spid="68"/>
                                        </p:tgtEl>
                                        <p:attrNameLst>
                                          <p:attrName>stroke.on</p:attrName>
                                        </p:attrNameLst>
                                      </p:cBhvr>
                                      <p:to>
                                        <p:strVal val="true"/>
                                      </p:to>
                                    </p:set>
                                  </p:childTnLst>
                                </p:cTn>
                              </p:par>
                              <p:par>
                                <p:cTn id="99" presetID="7" presetClass="emph" presetSubtype="2" fill="hold" nodeType="withEffect">
                                  <p:stCondLst>
                                    <p:cond delay="500"/>
                                  </p:stCondLst>
                                  <p:childTnLst>
                                    <p:animClr clrSpc="rgb" dir="cw">
                                      <p:cBhvr>
                                        <p:cTn id="100" dur="1000" fill="hold"/>
                                        <p:tgtEl>
                                          <p:spTgt spid="92"/>
                                        </p:tgtEl>
                                        <p:attrNameLst>
                                          <p:attrName>stroke.color</p:attrName>
                                        </p:attrNameLst>
                                      </p:cBhvr>
                                      <p:to>
                                        <a:srgbClr val="FF0000"/>
                                      </p:to>
                                    </p:animClr>
                                    <p:set>
                                      <p:cBhvr>
                                        <p:cTn id="101" dur="1000" fill="hold"/>
                                        <p:tgtEl>
                                          <p:spTgt spid="92"/>
                                        </p:tgtEl>
                                        <p:attrNameLst>
                                          <p:attrName>stroke.on</p:attrName>
                                        </p:attrNameLst>
                                      </p:cBhvr>
                                      <p:to>
                                        <p:strVal val="true"/>
                                      </p:to>
                                    </p:set>
                                  </p:childTnLst>
                                </p:cTn>
                              </p:par>
                              <p:par>
                                <p:cTn id="102" presetID="7" presetClass="emph" presetSubtype="2" fill="hold" nodeType="withEffect">
                                  <p:stCondLst>
                                    <p:cond delay="500"/>
                                  </p:stCondLst>
                                  <p:childTnLst>
                                    <p:animClr clrSpc="rgb" dir="cw">
                                      <p:cBhvr>
                                        <p:cTn id="103" dur="1000" fill="hold"/>
                                        <p:tgtEl>
                                          <p:spTgt spid="91"/>
                                        </p:tgtEl>
                                        <p:attrNameLst>
                                          <p:attrName>stroke.color</p:attrName>
                                        </p:attrNameLst>
                                      </p:cBhvr>
                                      <p:to>
                                        <a:srgbClr val="FF0000"/>
                                      </p:to>
                                    </p:animClr>
                                    <p:set>
                                      <p:cBhvr>
                                        <p:cTn id="104" dur="1000" fill="hold"/>
                                        <p:tgtEl>
                                          <p:spTgt spid="91"/>
                                        </p:tgtEl>
                                        <p:attrNameLst>
                                          <p:attrName>stroke.on</p:attrName>
                                        </p:attrNameLst>
                                      </p:cBhvr>
                                      <p:to>
                                        <p:strVal val="true"/>
                                      </p:to>
                                    </p:set>
                                  </p:childTnLst>
                                </p:cTn>
                              </p:par>
                              <p:par>
                                <p:cTn id="105" presetID="7" presetClass="emph" presetSubtype="2" fill="hold" nodeType="withEffect">
                                  <p:stCondLst>
                                    <p:cond delay="500"/>
                                  </p:stCondLst>
                                  <p:childTnLst>
                                    <p:animClr clrSpc="rgb" dir="cw">
                                      <p:cBhvr>
                                        <p:cTn id="106" dur="1000" fill="hold"/>
                                        <p:tgtEl>
                                          <p:spTgt spid="63"/>
                                        </p:tgtEl>
                                        <p:attrNameLst>
                                          <p:attrName>stroke.color</p:attrName>
                                        </p:attrNameLst>
                                      </p:cBhvr>
                                      <p:to>
                                        <a:srgbClr val="FF0000"/>
                                      </p:to>
                                    </p:animClr>
                                    <p:set>
                                      <p:cBhvr>
                                        <p:cTn id="107" dur="1000" fill="hold"/>
                                        <p:tgtEl>
                                          <p:spTgt spid="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animBg="1"/>
      <p:bldP spid="63" grpId="0" animBg="1"/>
      <p:bldP spid="67" grpId="0" animBg="1"/>
      <p:bldP spid="68" grpId="0" animBg="1"/>
      <p:bldP spid="77" grpId="0" animBg="1"/>
      <p:bldP spid="78" grpId="0" animBg="1"/>
      <p:bldP spid="79" grpId="0" animBg="1"/>
      <p:bldP spid="83" grpId="0"/>
      <p:bldP spid="84" grpId="0"/>
      <p:bldP spid="91" grpId="0" animBg="1"/>
      <p:bldP spid="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E18AEE-D1B6-4354-A702-15435CECD570}"/>
              </a:ext>
            </a:extLst>
          </p:cNvPr>
          <p:cNvSpPr/>
          <p:nvPr/>
        </p:nvSpPr>
        <p:spPr>
          <a:xfrm>
            <a:off x="107950" y="20638"/>
            <a:ext cx="9144000" cy="5143500"/>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4" name="Arrow: Pentagon 3">
            <a:extLst>
              <a:ext uri="{FF2B5EF4-FFF2-40B4-BE49-F238E27FC236}">
                <a16:creationId xmlns:a16="http://schemas.microsoft.com/office/drawing/2014/main" id="{E3DA7E0E-DF35-43A4-B20F-F5D73D4D292E}"/>
              </a:ext>
            </a:extLst>
          </p:cNvPr>
          <p:cNvSpPr/>
          <p:nvPr/>
        </p:nvSpPr>
        <p:spPr>
          <a:xfrm>
            <a:off x="539750" y="411163"/>
            <a:ext cx="2087563" cy="576262"/>
          </a:xfrm>
          <a:prstGeom prst="homePlate">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Diagnosis</a:t>
            </a:r>
          </a:p>
        </p:txBody>
      </p:sp>
      <p:sp>
        <p:nvSpPr>
          <p:cNvPr id="5" name="Arrow: Chevron 4">
            <a:extLst>
              <a:ext uri="{FF2B5EF4-FFF2-40B4-BE49-F238E27FC236}">
                <a16:creationId xmlns:a16="http://schemas.microsoft.com/office/drawing/2014/main" id="{A0A264C5-80B9-4E5F-AC5A-ED5D057FF2DE}"/>
              </a:ext>
            </a:extLst>
          </p:cNvPr>
          <p:cNvSpPr/>
          <p:nvPr/>
        </p:nvSpPr>
        <p:spPr>
          <a:xfrm>
            <a:off x="2484438" y="411163"/>
            <a:ext cx="2087562"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Screening</a:t>
            </a:r>
          </a:p>
        </p:txBody>
      </p:sp>
      <p:sp>
        <p:nvSpPr>
          <p:cNvPr id="6" name="Arrow: Chevron 5">
            <a:extLst>
              <a:ext uri="{FF2B5EF4-FFF2-40B4-BE49-F238E27FC236}">
                <a16:creationId xmlns:a16="http://schemas.microsoft.com/office/drawing/2014/main" id="{0F2633E6-7EF9-4A8A-97D6-2FAAE5ABC610}"/>
              </a:ext>
            </a:extLst>
          </p:cNvPr>
          <p:cNvSpPr/>
          <p:nvPr/>
        </p:nvSpPr>
        <p:spPr>
          <a:xfrm>
            <a:off x="4427538" y="411163"/>
            <a:ext cx="2089150"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solidFill>
              </a:rPr>
              <a:t>Genetics</a:t>
            </a:r>
          </a:p>
        </p:txBody>
      </p:sp>
      <p:sp>
        <p:nvSpPr>
          <p:cNvPr id="7" name="Arrow: Chevron 6">
            <a:extLst>
              <a:ext uri="{FF2B5EF4-FFF2-40B4-BE49-F238E27FC236}">
                <a16:creationId xmlns:a16="http://schemas.microsoft.com/office/drawing/2014/main" id="{DB20A9D8-D36E-4127-85B6-D7F78255B99E}"/>
              </a:ext>
            </a:extLst>
          </p:cNvPr>
          <p:cNvSpPr/>
          <p:nvPr/>
        </p:nvSpPr>
        <p:spPr>
          <a:xfrm>
            <a:off x="6372225" y="411163"/>
            <a:ext cx="2160588"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Management</a:t>
            </a:r>
          </a:p>
        </p:txBody>
      </p:sp>
      <p:sp>
        <p:nvSpPr>
          <p:cNvPr id="59399" name="TextBox 11">
            <a:extLst>
              <a:ext uri="{FF2B5EF4-FFF2-40B4-BE49-F238E27FC236}">
                <a16:creationId xmlns:a16="http://schemas.microsoft.com/office/drawing/2014/main" id="{E45C22B9-89E9-4770-8AE1-92025E26027B}"/>
              </a:ext>
            </a:extLst>
          </p:cNvPr>
          <p:cNvSpPr txBox="1">
            <a:spLocks noChangeArrowheads="1"/>
          </p:cNvSpPr>
          <p:nvPr/>
        </p:nvSpPr>
        <p:spPr bwMode="auto">
          <a:xfrm>
            <a:off x="6911975" y="4835525"/>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400"/>
              <a:t>Brunham 2018</a:t>
            </a:r>
            <a:r>
              <a:rPr lang="en-US" altLang="en-US" sz="1400"/>
              <a:t> Can J Cardiol</a:t>
            </a:r>
            <a:endParaRPr lang="en-CA" altLang="en-US" sz="1400"/>
          </a:p>
        </p:txBody>
      </p:sp>
      <p:sp>
        <p:nvSpPr>
          <p:cNvPr id="59400" name="Rectangle 9">
            <a:extLst>
              <a:ext uri="{FF2B5EF4-FFF2-40B4-BE49-F238E27FC236}">
                <a16:creationId xmlns:a16="http://schemas.microsoft.com/office/drawing/2014/main" id="{E0F341BA-77C4-4E62-BC49-0E65D7A16E55}"/>
              </a:ext>
            </a:extLst>
          </p:cNvPr>
          <p:cNvSpPr>
            <a:spLocks noChangeArrowheads="1"/>
          </p:cNvSpPr>
          <p:nvPr/>
        </p:nvSpPr>
        <p:spPr bwMode="auto">
          <a:xfrm>
            <a:off x="539750" y="1276350"/>
            <a:ext cx="7993063" cy="368300"/>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dirty="0">
                <a:ea typeface="Calibri" panose="020F0502020204030204" pitchFamily="34" charset="0"/>
                <a:cs typeface="Times New Roman" panose="02020603050405020304" pitchFamily="18" charset="0"/>
              </a:rPr>
              <a:t>Genetic testing is not clinically available in Canada, except in Quebec</a:t>
            </a:r>
            <a:endParaRPr lang="en-CA" altLang="en-US" sz="1800" dirty="0">
              <a:ea typeface="Calibri" panose="020F0502020204030204" pitchFamily="34" charset="0"/>
            </a:endParaRPr>
          </a:p>
        </p:txBody>
      </p:sp>
      <p:sp>
        <p:nvSpPr>
          <p:cNvPr id="11" name="Rectangle 10">
            <a:extLst>
              <a:ext uri="{FF2B5EF4-FFF2-40B4-BE49-F238E27FC236}">
                <a16:creationId xmlns:a16="http://schemas.microsoft.com/office/drawing/2014/main" id="{A45A792C-CBF6-4C90-B758-A1E01673DFA1}"/>
              </a:ext>
            </a:extLst>
          </p:cNvPr>
          <p:cNvSpPr>
            <a:spLocks noChangeArrowheads="1"/>
          </p:cNvSpPr>
          <p:nvPr/>
        </p:nvSpPr>
        <p:spPr bwMode="auto">
          <a:xfrm>
            <a:off x="539750" y="2500313"/>
            <a:ext cx="7993063" cy="646112"/>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dirty="0"/>
              <a:t>Individuals with FH-causing variants in the </a:t>
            </a:r>
            <a:r>
              <a:rPr lang="en-CA" altLang="en-US" sz="1800" i="1" dirty="0"/>
              <a:t>LDLR, APOB, </a:t>
            </a:r>
            <a:r>
              <a:rPr lang="en-CA" altLang="en-US" sz="1800" dirty="0"/>
              <a:t>or </a:t>
            </a:r>
            <a:r>
              <a:rPr lang="en-CA" altLang="en-US" sz="1800" i="1" dirty="0"/>
              <a:t>PCSK9 </a:t>
            </a:r>
            <a:r>
              <a:rPr lang="en-CA" altLang="en-US" sz="1800" dirty="0"/>
              <a:t>genes are at a 5- to 22-fold increased risk of </a:t>
            </a:r>
            <a:r>
              <a:rPr lang="en-US" altLang="en-US" sz="1800" dirty="0">
                <a:ea typeface="MS PGothic" panose="020B0600070205080204" pitchFamily="34" charset="-128"/>
              </a:rPr>
              <a:t>atherosclerotic cardiovascular disease</a:t>
            </a:r>
            <a:endParaRPr lang="en-CA" altLang="en-US" sz="1800" dirty="0"/>
          </a:p>
        </p:txBody>
      </p:sp>
      <p:sp>
        <p:nvSpPr>
          <p:cNvPr id="13" name="Rectangle 12">
            <a:extLst>
              <a:ext uri="{FF2B5EF4-FFF2-40B4-BE49-F238E27FC236}">
                <a16:creationId xmlns:a16="http://schemas.microsoft.com/office/drawing/2014/main" id="{4ED3FBAC-17E4-4B64-A6E1-589D1A8E50C5}"/>
              </a:ext>
            </a:extLst>
          </p:cNvPr>
          <p:cNvSpPr>
            <a:spLocks noChangeArrowheads="1"/>
          </p:cNvSpPr>
          <p:nvPr/>
        </p:nvSpPr>
        <p:spPr bwMode="auto">
          <a:xfrm>
            <a:off x="539750" y="1770063"/>
            <a:ext cx="7993063" cy="646112"/>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a:ea typeface="Calibri" panose="020F0502020204030204" pitchFamily="34" charset="0"/>
                <a:cs typeface="Times New Roman" panose="02020603050405020304" pitchFamily="18" charset="0"/>
              </a:rPr>
              <a:t>If a mutation is identified, results are useful to complement the clinical diagnosis, cascade testing of family members, and risk stratification</a:t>
            </a:r>
            <a:endParaRPr lang="en-CA" altLang="en-US" sz="1800">
              <a:ea typeface="Calibri" panose="020F0502020204030204" pitchFamily="34" charset="0"/>
            </a:endParaRPr>
          </a:p>
        </p:txBody>
      </p:sp>
      <p:pic>
        <p:nvPicPr>
          <p:cNvPr id="9" name="Picture 8">
            <a:extLst>
              <a:ext uri="{FF2B5EF4-FFF2-40B4-BE49-F238E27FC236}">
                <a16:creationId xmlns:a16="http://schemas.microsoft.com/office/drawing/2014/main" id="{D80B0434-6C77-4AC4-8499-CE3269BC8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413" y="3267075"/>
            <a:ext cx="10128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125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12F84D-D1ED-4CB6-B040-B5AE1C381071}"/>
              </a:ext>
            </a:extLst>
          </p:cNvPr>
          <p:cNvSpPr/>
          <p:nvPr/>
        </p:nvSpPr>
        <p:spPr>
          <a:xfrm>
            <a:off x="0" y="0"/>
            <a:ext cx="9144000" cy="5143500"/>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dirty="0"/>
          </a:p>
        </p:txBody>
      </p:sp>
      <p:sp>
        <p:nvSpPr>
          <p:cNvPr id="4" name="Arrow: Pentagon 3">
            <a:extLst>
              <a:ext uri="{FF2B5EF4-FFF2-40B4-BE49-F238E27FC236}">
                <a16:creationId xmlns:a16="http://schemas.microsoft.com/office/drawing/2014/main" id="{F1779A1D-CBE3-4DC2-A74D-3886007686F9}"/>
              </a:ext>
            </a:extLst>
          </p:cNvPr>
          <p:cNvSpPr/>
          <p:nvPr/>
        </p:nvSpPr>
        <p:spPr>
          <a:xfrm>
            <a:off x="539750" y="411163"/>
            <a:ext cx="2087563" cy="576262"/>
          </a:xfrm>
          <a:prstGeom prst="homePlate">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Diagnosis</a:t>
            </a:r>
          </a:p>
        </p:txBody>
      </p:sp>
      <p:sp>
        <p:nvSpPr>
          <p:cNvPr id="5" name="Arrow: Chevron 4">
            <a:extLst>
              <a:ext uri="{FF2B5EF4-FFF2-40B4-BE49-F238E27FC236}">
                <a16:creationId xmlns:a16="http://schemas.microsoft.com/office/drawing/2014/main" id="{580BF247-1BC3-45D5-A32B-4B2D9B8FC740}"/>
              </a:ext>
            </a:extLst>
          </p:cNvPr>
          <p:cNvSpPr/>
          <p:nvPr/>
        </p:nvSpPr>
        <p:spPr>
          <a:xfrm>
            <a:off x="2484438" y="411163"/>
            <a:ext cx="2087562"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Screening</a:t>
            </a:r>
          </a:p>
        </p:txBody>
      </p:sp>
      <p:sp>
        <p:nvSpPr>
          <p:cNvPr id="6" name="Arrow: Chevron 5">
            <a:extLst>
              <a:ext uri="{FF2B5EF4-FFF2-40B4-BE49-F238E27FC236}">
                <a16:creationId xmlns:a16="http://schemas.microsoft.com/office/drawing/2014/main" id="{35D200BA-AE4A-4DDE-8D59-E282002B8692}"/>
              </a:ext>
            </a:extLst>
          </p:cNvPr>
          <p:cNvSpPr/>
          <p:nvPr/>
        </p:nvSpPr>
        <p:spPr>
          <a:xfrm>
            <a:off x="4427538" y="411163"/>
            <a:ext cx="2089150"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Genetics</a:t>
            </a:r>
          </a:p>
        </p:txBody>
      </p:sp>
      <p:sp>
        <p:nvSpPr>
          <p:cNvPr id="7" name="Arrow: Chevron 6">
            <a:extLst>
              <a:ext uri="{FF2B5EF4-FFF2-40B4-BE49-F238E27FC236}">
                <a16:creationId xmlns:a16="http://schemas.microsoft.com/office/drawing/2014/main" id="{FB2D1EFE-8E76-4A9C-9D5C-52840E9FC22A}"/>
              </a:ext>
            </a:extLst>
          </p:cNvPr>
          <p:cNvSpPr/>
          <p:nvPr/>
        </p:nvSpPr>
        <p:spPr>
          <a:xfrm>
            <a:off x="6372225" y="411163"/>
            <a:ext cx="2160588"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solidFill>
              </a:rPr>
              <a:t>Management</a:t>
            </a:r>
          </a:p>
        </p:txBody>
      </p:sp>
      <p:sp>
        <p:nvSpPr>
          <p:cNvPr id="60423" name="TextBox 11">
            <a:extLst>
              <a:ext uri="{FF2B5EF4-FFF2-40B4-BE49-F238E27FC236}">
                <a16:creationId xmlns:a16="http://schemas.microsoft.com/office/drawing/2014/main" id="{6BB2806A-A83A-4B3D-8AB3-DF3E718A27A0}"/>
              </a:ext>
            </a:extLst>
          </p:cNvPr>
          <p:cNvSpPr txBox="1">
            <a:spLocks noChangeArrowheads="1"/>
          </p:cNvSpPr>
          <p:nvPr/>
        </p:nvSpPr>
        <p:spPr bwMode="auto">
          <a:xfrm>
            <a:off x="6911975" y="4835525"/>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400"/>
              <a:t>Brunham 2018</a:t>
            </a:r>
            <a:r>
              <a:rPr lang="en-US" altLang="en-US" sz="1400"/>
              <a:t> Can J Cardiol</a:t>
            </a:r>
            <a:endParaRPr lang="en-CA" altLang="en-US" sz="1400"/>
          </a:p>
        </p:txBody>
      </p:sp>
      <p:sp>
        <p:nvSpPr>
          <p:cNvPr id="61448" name="Rectangle 15">
            <a:extLst>
              <a:ext uri="{FF2B5EF4-FFF2-40B4-BE49-F238E27FC236}">
                <a16:creationId xmlns:a16="http://schemas.microsoft.com/office/drawing/2014/main" id="{BDE44567-20A1-4C32-924C-48BE2C637756}"/>
              </a:ext>
            </a:extLst>
          </p:cNvPr>
          <p:cNvSpPr>
            <a:spLocks noChangeArrowheads="1"/>
          </p:cNvSpPr>
          <p:nvPr/>
        </p:nvSpPr>
        <p:spPr bwMode="auto">
          <a:xfrm>
            <a:off x="71438" y="4097338"/>
            <a:ext cx="4410075" cy="522287"/>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t>Montreal-FH-SCORE to predict </a:t>
            </a:r>
            <a:r>
              <a:rPr lang="en-CA" altLang="en-US" sz="1600"/>
              <a:t>CV events in FH</a:t>
            </a:r>
          </a:p>
          <a:p>
            <a:pPr>
              <a:spcBef>
                <a:spcPct val="0"/>
              </a:spcBef>
              <a:buFontTx/>
              <a:buNone/>
            </a:pPr>
            <a:r>
              <a:rPr lang="en-CA" altLang="en-US" sz="1200"/>
              <a:t>Pauquette 2017 J Clin Lipidol</a:t>
            </a:r>
          </a:p>
        </p:txBody>
      </p:sp>
      <p:grpSp>
        <p:nvGrpSpPr>
          <p:cNvPr id="61449" name="Group 2">
            <a:extLst>
              <a:ext uri="{FF2B5EF4-FFF2-40B4-BE49-F238E27FC236}">
                <a16:creationId xmlns:a16="http://schemas.microsoft.com/office/drawing/2014/main" id="{B0C4EFC1-B4DD-4513-AF06-9C7E35B5F9F3}"/>
              </a:ext>
            </a:extLst>
          </p:cNvPr>
          <p:cNvGrpSpPr>
            <a:grpSpLocks/>
          </p:cNvGrpSpPr>
          <p:nvPr/>
        </p:nvGrpSpPr>
        <p:grpSpPr bwMode="auto">
          <a:xfrm>
            <a:off x="71438" y="2284413"/>
            <a:ext cx="4500562" cy="1770062"/>
            <a:chOff x="269776" y="1399084"/>
            <a:chExt cx="5597946" cy="2036762"/>
          </a:xfrm>
        </p:grpSpPr>
        <p:pic>
          <p:nvPicPr>
            <p:cNvPr id="15" name="Picture 14">
              <a:extLst>
                <a:ext uri="{FF2B5EF4-FFF2-40B4-BE49-F238E27FC236}">
                  <a16:creationId xmlns:a16="http://schemas.microsoft.com/office/drawing/2014/main" id="{22C6E43F-6D0F-4B72-8DA8-321F41E94976}"/>
                </a:ext>
              </a:extLst>
            </p:cNvPr>
            <p:cNvPicPr>
              <a:picLocks noChangeAspect="1"/>
            </p:cNvPicPr>
            <p:nvPr/>
          </p:nvPicPr>
          <p:blipFill>
            <a:blip r:embed="rId4"/>
            <a:stretch>
              <a:fillRect/>
            </a:stretch>
          </p:blipFill>
          <p:spPr>
            <a:xfrm>
              <a:off x="269776" y="1399084"/>
              <a:ext cx="5597946" cy="2036762"/>
            </a:xfrm>
            <a:prstGeom prst="rect">
              <a:avLst/>
            </a:prstGeom>
            <a:ln>
              <a:noFill/>
            </a:ln>
            <a:effectLst>
              <a:softEdge rad="112500"/>
            </a:effectLst>
          </p:spPr>
        </p:pic>
        <p:sp>
          <p:nvSpPr>
            <p:cNvPr id="2" name="Rectangle 1">
              <a:extLst>
                <a:ext uri="{FF2B5EF4-FFF2-40B4-BE49-F238E27FC236}">
                  <a16:creationId xmlns:a16="http://schemas.microsoft.com/office/drawing/2014/main" id="{F1371936-5708-4F5A-BBB6-72DB036B8A5F}"/>
                </a:ext>
              </a:extLst>
            </p:cNvPr>
            <p:cNvSpPr/>
            <p:nvPr/>
          </p:nvSpPr>
          <p:spPr>
            <a:xfrm>
              <a:off x="2339140" y="1399084"/>
              <a:ext cx="1656676" cy="237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pic>
        <p:nvPicPr>
          <p:cNvPr id="17" name="Picture 16">
            <a:extLst>
              <a:ext uri="{FF2B5EF4-FFF2-40B4-BE49-F238E27FC236}">
                <a16:creationId xmlns:a16="http://schemas.microsoft.com/office/drawing/2014/main" id="{8CBD2790-A21D-41FB-A869-C7F106F02979}"/>
              </a:ext>
            </a:extLst>
          </p:cNvPr>
          <p:cNvPicPr>
            <a:picLocks noChangeAspect="1"/>
          </p:cNvPicPr>
          <p:nvPr/>
        </p:nvPicPr>
        <p:blipFill>
          <a:blip r:embed="rId5"/>
          <a:stretch>
            <a:fillRect/>
          </a:stretch>
        </p:blipFill>
        <p:spPr>
          <a:xfrm>
            <a:off x="4211638" y="2438400"/>
            <a:ext cx="4787900" cy="1400175"/>
          </a:xfrm>
          <a:prstGeom prst="rect">
            <a:avLst/>
          </a:prstGeom>
          <a:ln>
            <a:noFill/>
          </a:ln>
          <a:effectLst>
            <a:outerShdw blurRad="292100" dist="139700" dir="2700000" algn="tl" rotWithShape="0">
              <a:srgbClr val="333333">
                <a:alpha val="65000"/>
              </a:srgbClr>
            </a:outerShdw>
          </a:effectLst>
        </p:spPr>
      </p:pic>
      <p:sp>
        <p:nvSpPr>
          <p:cNvPr id="61451" name="TextBox 17">
            <a:extLst>
              <a:ext uri="{FF2B5EF4-FFF2-40B4-BE49-F238E27FC236}">
                <a16:creationId xmlns:a16="http://schemas.microsoft.com/office/drawing/2014/main" id="{A70D83FD-D231-4A2A-85A2-C4B53008BDBA}"/>
              </a:ext>
            </a:extLst>
          </p:cNvPr>
          <p:cNvSpPr txBox="1">
            <a:spLocks noChangeArrowheads="1"/>
          </p:cNvSpPr>
          <p:nvPr/>
        </p:nvSpPr>
        <p:spPr bwMode="auto">
          <a:xfrm>
            <a:off x="4867275" y="3884613"/>
            <a:ext cx="4087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600"/>
              <a:t>www.circl.ubc.ca/cardiorisk-calculator.html</a:t>
            </a:r>
          </a:p>
        </p:txBody>
      </p:sp>
      <p:grpSp>
        <p:nvGrpSpPr>
          <p:cNvPr id="60428" name="Group 10">
            <a:extLst>
              <a:ext uri="{FF2B5EF4-FFF2-40B4-BE49-F238E27FC236}">
                <a16:creationId xmlns:a16="http://schemas.microsoft.com/office/drawing/2014/main" id="{0041C0A4-C012-4127-8CC0-69DB46469C5A}"/>
              </a:ext>
            </a:extLst>
          </p:cNvPr>
          <p:cNvGrpSpPr>
            <a:grpSpLocks/>
          </p:cNvGrpSpPr>
          <p:nvPr/>
        </p:nvGrpSpPr>
        <p:grpSpPr bwMode="auto">
          <a:xfrm>
            <a:off x="2090738" y="1333500"/>
            <a:ext cx="4962525" cy="884238"/>
            <a:chOff x="2091333" y="1332950"/>
            <a:chExt cx="4961334" cy="885130"/>
          </a:xfrm>
        </p:grpSpPr>
        <p:sp>
          <p:nvSpPr>
            <p:cNvPr id="3" name="Rectangle: Rounded Corners 2">
              <a:extLst>
                <a:ext uri="{FF2B5EF4-FFF2-40B4-BE49-F238E27FC236}">
                  <a16:creationId xmlns:a16="http://schemas.microsoft.com/office/drawing/2014/main" id="{CF73870B-8E1B-49BA-843C-1CCF83457289}"/>
                </a:ext>
              </a:extLst>
            </p:cNvPr>
            <p:cNvSpPr/>
            <p:nvPr/>
          </p:nvSpPr>
          <p:spPr>
            <a:xfrm>
              <a:off x="2091333" y="1332950"/>
              <a:ext cx="4961334" cy="885130"/>
            </a:xfrm>
            <a:prstGeom prst="roundRect">
              <a:avLst/>
            </a:prstGeom>
            <a:solidFill>
              <a:schemeClr val="accent6">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CA" sz="2400" dirty="0">
                  <a:solidFill>
                    <a:schemeClr val="tx1">
                      <a:lumMod val="95000"/>
                      <a:lumOff val="5000"/>
                    </a:schemeClr>
                  </a:solidFill>
                </a:rPr>
                <a:t>Framingham risk score</a:t>
              </a:r>
            </a:p>
          </p:txBody>
        </p:sp>
        <p:pic>
          <p:nvPicPr>
            <p:cNvPr id="60431" name="Graphic 9" descr="Calculator">
              <a:extLst>
                <a:ext uri="{FF2B5EF4-FFF2-40B4-BE49-F238E27FC236}">
                  <a16:creationId xmlns:a16="http://schemas.microsoft.com/office/drawing/2014/main" id="{7EFCF8B0-F350-42C9-88E8-29020F814F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0821" y="1490272"/>
              <a:ext cx="539620" cy="53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Rounded Corners 11">
            <a:extLst>
              <a:ext uri="{FF2B5EF4-FFF2-40B4-BE49-F238E27FC236}">
                <a16:creationId xmlns:a16="http://schemas.microsoft.com/office/drawing/2014/main" id="{51A61672-6E56-4CE9-8701-30E97FEA846E}"/>
              </a:ext>
            </a:extLst>
          </p:cNvPr>
          <p:cNvSpPr/>
          <p:nvPr/>
        </p:nvSpPr>
        <p:spPr>
          <a:xfrm>
            <a:off x="2090738" y="1333500"/>
            <a:ext cx="4962525" cy="884238"/>
          </a:xfrm>
          <a:prstGeom prst="roundRect">
            <a:avLst/>
          </a:prstGeom>
          <a:solidFill>
            <a:schemeClr val="bg1">
              <a:lumMod val="5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1448"/>
                                        </p:tgtEl>
                                        <p:attrNameLst>
                                          <p:attrName>style.visibility</p:attrName>
                                        </p:attrNameLst>
                                      </p:cBhvr>
                                      <p:to>
                                        <p:strVal val="visible"/>
                                      </p:to>
                                    </p:set>
                                    <p:animEffect transition="in" filter="fade">
                                      <p:cBhvr>
                                        <p:cTn id="9" dur="500"/>
                                        <p:tgtEl>
                                          <p:spTgt spid="61448"/>
                                        </p:tgtEl>
                                      </p:cBhvr>
                                    </p:animEffect>
                                  </p:childTnLst>
                                </p:cTn>
                              </p:par>
                              <p:par>
                                <p:cTn id="10" presetID="10" presetClass="entr" presetSubtype="0" fill="hold" nodeType="withEffect">
                                  <p:stCondLst>
                                    <p:cond delay="0"/>
                                  </p:stCondLst>
                                  <p:childTnLst>
                                    <p:set>
                                      <p:cBhvr>
                                        <p:cTn id="11" dur="1" fill="hold">
                                          <p:stCondLst>
                                            <p:cond delay="0"/>
                                          </p:stCondLst>
                                        </p:cTn>
                                        <p:tgtEl>
                                          <p:spTgt spid="61449"/>
                                        </p:tgtEl>
                                        <p:attrNameLst>
                                          <p:attrName>style.visibility</p:attrName>
                                        </p:attrNameLst>
                                      </p:cBhvr>
                                      <p:to>
                                        <p:strVal val="visible"/>
                                      </p:to>
                                    </p:set>
                                    <p:animEffect transition="in" filter="fade">
                                      <p:cBhvr>
                                        <p:cTn id="12" dur="500"/>
                                        <p:tgtEl>
                                          <p:spTgt spid="61449"/>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451"/>
                                        </p:tgtEl>
                                        <p:attrNameLst>
                                          <p:attrName>style.visibility</p:attrName>
                                        </p:attrNameLst>
                                      </p:cBhvr>
                                      <p:to>
                                        <p:strVal val="visible"/>
                                      </p:to>
                                    </p:set>
                                    <p:animEffect transition="in" filter="fade">
                                      <p:cBhvr>
                                        <p:cTn id="18" dur="5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animBg="1"/>
      <p:bldP spid="61451"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8A4714-3366-42EE-B272-D836397C9AD0}"/>
              </a:ext>
            </a:extLst>
          </p:cNvPr>
          <p:cNvSpPr/>
          <p:nvPr/>
        </p:nvSpPr>
        <p:spPr>
          <a:xfrm>
            <a:off x="0" y="0"/>
            <a:ext cx="9144000" cy="5143500"/>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dirty="0"/>
          </a:p>
        </p:txBody>
      </p:sp>
      <p:sp>
        <p:nvSpPr>
          <p:cNvPr id="4" name="Arrow: Pentagon 3">
            <a:extLst>
              <a:ext uri="{FF2B5EF4-FFF2-40B4-BE49-F238E27FC236}">
                <a16:creationId xmlns:a16="http://schemas.microsoft.com/office/drawing/2014/main" id="{1558B01D-BDBA-4188-8140-AEFA6CC309D4}"/>
              </a:ext>
            </a:extLst>
          </p:cNvPr>
          <p:cNvSpPr/>
          <p:nvPr/>
        </p:nvSpPr>
        <p:spPr>
          <a:xfrm>
            <a:off x="539750" y="411163"/>
            <a:ext cx="2087563" cy="576262"/>
          </a:xfrm>
          <a:prstGeom prst="homePlate">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Diagnosis</a:t>
            </a:r>
          </a:p>
        </p:txBody>
      </p:sp>
      <p:sp>
        <p:nvSpPr>
          <p:cNvPr id="5" name="Arrow: Chevron 4">
            <a:extLst>
              <a:ext uri="{FF2B5EF4-FFF2-40B4-BE49-F238E27FC236}">
                <a16:creationId xmlns:a16="http://schemas.microsoft.com/office/drawing/2014/main" id="{FACF298C-6195-4124-A5BC-7DD588D13861}"/>
              </a:ext>
            </a:extLst>
          </p:cNvPr>
          <p:cNvSpPr/>
          <p:nvPr/>
        </p:nvSpPr>
        <p:spPr>
          <a:xfrm>
            <a:off x="2484438" y="411163"/>
            <a:ext cx="2087562"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Screening</a:t>
            </a:r>
          </a:p>
        </p:txBody>
      </p:sp>
      <p:sp>
        <p:nvSpPr>
          <p:cNvPr id="6" name="Arrow: Chevron 5">
            <a:extLst>
              <a:ext uri="{FF2B5EF4-FFF2-40B4-BE49-F238E27FC236}">
                <a16:creationId xmlns:a16="http://schemas.microsoft.com/office/drawing/2014/main" id="{B10C81A9-771F-4FD7-87FC-6B2B4D79AB64}"/>
              </a:ext>
            </a:extLst>
          </p:cNvPr>
          <p:cNvSpPr/>
          <p:nvPr/>
        </p:nvSpPr>
        <p:spPr>
          <a:xfrm>
            <a:off x="4427538" y="411163"/>
            <a:ext cx="2089150"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lumMod val="50000"/>
                  </a:schemeClr>
                </a:solidFill>
              </a:rPr>
              <a:t>Genetics</a:t>
            </a:r>
          </a:p>
        </p:txBody>
      </p:sp>
      <p:sp>
        <p:nvSpPr>
          <p:cNvPr id="7" name="Arrow: Chevron 6">
            <a:extLst>
              <a:ext uri="{FF2B5EF4-FFF2-40B4-BE49-F238E27FC236}">
                <a16:creationId xmlns:a16="http://schemas.microsoft.com/office/drawing/2014/main" id="{29660879-115D-4E4A-8611-53C9BE1D877A}"/>
              </a:ext>
            </a:extLst>
          </p:cNvPr>
          <p:cNvSpPr/>
          <p:nvPr/>
        </p:nvSpPr>
        <p:spPr>
          <a:xfrm>
            <a:off x="6372225" y="411163"/>
            <a:ext cx="2160588" cy="576262"/>
          </a:xfrm>
          <a:prstGeom prst="chevron">
            <a:avLst/>
          </a:prstGeom>
          <a:solidFill>
            <a:srgbClr val="663300">
              <a:alpha val="74000"/>
            </a:srgbClr>
          </a:solidFill>
          <a:ln>
            <a:solidFill>
              <a:schemeClr val="bg2">
                <a:lumMod val="1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dirty="0">
                <a:solidFill>
                  <a:schemeClr val="bg1"/>
                </a:solidFill>
              </a:rPr>
              <a:t>Management</a:t>
            </a:r>
          </a:p>
        </p:txBody>
      </p:sp>
      <p:sp>
        <p:nvSpPr>
          <p:cNvPr id="61447" name="TextBox 11">
            <a:extLst>
              <a:ext uri="{FF2B5EF4-FFF2-40B4-BE49-F238E27FC236}">
                <a16:creationId xmlns:a16="http://schemas.microsoft.com/office/drawing/2014/main" id="{4199A719-4B54-462E-85E5-FCD743C6B809}"/>
              </a:ext>
            </a:extLst>
          </p:cNvPr>
          <p:cNvSpPr txBox="1">
            <a:spLocks noChangeArrowheads="1"/>
          </p:cNvSpPr>
          <p:nvPr/>
        </p:nvSpPr>
        <p:spPr bwMode="auto">
          <a:xfrm>
            <a:off x="6911975" y="4835525"/>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400"/>
              <a:t>Brunham 2018</a:t>
            </a:r>
            <a:r>
              <a:rPr lang="en-US" altLang="en-US" sz="1400"/>
              <a:t> Can J Cardiol</a:t>
            </a:r>
            <a:endParaRPr lang="en-CA" altLang="en-US" sz="1400"/>
          </a:p>
        </p:txBody>
      </p:sp>
      <p:sp>
        <p:nvSpPr>
          <p:cNvPr id="61448" name="Rectangle 8">
            <a:extLst>
              <a:ext uri="{FF2B5EF4-FFF2-40B4-BE49-F238E27FC236}">
                <a16:creationId xmlns:a16="http://schemas.microsoft.com/office/drawing/2014/main" id="{66A35264-7CCF-49A6-B5B8-E5898840EFB0}"/>
              </a:ext>
            </a:extLst>
          </p:cNvPr>
          <p:cNvSpPr>
            <a:spLocks noChangeArrowheads="1"/>
          </p:cNvSpPr>
          <p:nvPr/>
        </p:nvSpPr>
        <p:spPr bwMode="auto">
          <a:xfrm>
            <a:off x="574675" y="1398588"/>
            <a:ext cx="7993063" cy="646112"/>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a:t>The therapeutic goal is a </a:t>
            </a:r>
            <a:r>
              <a:rPr lang="en-CA" altLang="en-US" sz="1800" b="1"/>
              <a:t>50% reduction from baseline (untreated LDL-C) and LDL-C &lt;3.5 mmol/L</a:t>
            </a:r>
            <a:endParaRPr lang="en-CA" altLang="en-US" sz="1800"/>
          </a:p>
        </p:txBody>
      </p:sp>
      <p:sp>
        <p:nvSpPr>
          <p:cNvPr id="61449" name="Rectangle 9">
            <a:extLst>
              <a:ext uri="{FF2B5EF4-FFF2-40B4-BE49-F238E27FC236}">
                <a16:creationId xmlns:a16="http://schemas.microsoft.com/office/drawing/2014/main" id="{FCDB4EC7-8020-484B-A776-BE35C78C1A1D}"/>
              </a:ext>
            </a:extLst>
          </p:cNvPr>
          <p:cNvSpPr>
            <a:spLocks noChangeArrowheads="1"/>
          </p:cNvSpPr>
          <p:nvPr/>
        </p:nvSpPr>
        <p:spPr bwMode="auto">
          <a:xfrm>
            <a:off x="569913" y="2138363"/>
            <a:ext cx="7993062" cy="368300"/>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a:t>Statins are the drug class of choice for FH</a:t>
            </a:r>
          </a:p>
        </p:txBody>
      </p:sp>
      <p:sp>
        <p:nvSpPr>
          <p:cNvPr id="61450" name="Rectangle 10">
            <a:extLst>
              <a:ext uri="{FF2B5EF4-FFF2-40B4-BE49-F238E27FC236}">
                <a16:creationId xmlns:a16="http://schemas.microsoft.com/office/drawing/2014/main" id="{815555E9-A3AC-4550-8120-07B14ED5453B}"/>
              </a:ext>
            </a:extLst>
          </p:cNvPr>
          <p:cNvSpPr>
            <a:spLocks noChangeArrowheads="1"/>
          </p:cNvSpPr>
          <p:nvPr/>
        </p:nvSpPr>
        <p:spPr bwMode="auto">
          <a:xfrm>
            <a:off x="1258888" y="2632075"/>
            <a:ext cx="7304087" cy="647700"/>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a:t>Statin-treated patients with FH have cardiovascular outcomes similar to an age- and sex-matched population without FH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378F1E-8FA6-48EE-871A-334AC5A6B324}"/>
              </a:ext>
            </a:extLst>
          </p:cNvPr>
          <p:cNvSpPr/>
          <p:nvPr/>
        </p:nvSpPr>
        <p:spPr>
          <a:xfrm>
            <a:off x="0" y="-19050"/>
            <a:ext cx="9144000" cy="5211763"/>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p>
        </p:txBody>
      </p:sp>
      <p:grpSp>
        <p:nvGrpSpPr>
          <p:cNvPr id="5" name="Group 4">
            <a:extLst>
              <a:ext uri="{FF2B5EF4-FFF2-40B4-BE49-F238E27FC236}">
                <a16:creationId xmlns:a16="http://schemas.microsoft.com/office/drawing/2014/main" id="{1CBFD4A9-F8D2-4661-BA9B-3F96C2DC452C}"/>
              </a:ext>
            </a:extLst>
          </p:cNvPr>
          <p:cNvGrpSpPr>
            <a:grpSpLocks/>
          </p:cNvGrpSpPr>
          <p:nvPr/>
        </p:nvGrpSpPr>
        <p:grpSpPr bwMode="auto">
          <a:xfrm>
            <a:off x="247650" y="276225"/>
            <a:ext cx="7061200" cy="461963"/>
            <a:chOff x="103298" y="534687"/>
            <a:chExt cx="7060990" cy="462691"/>
          </a:xfrm>
        </p:grpSpPr>
        <p:sp>
          <p:nvSpPr>
            <p:cNvPr id="62475" name="Rectangle 23">
              <a:extLst>
                <a:ext uri="{FF2B5EF4-FFF2-40B4-BE49-F238E27FC236}">
                  <a16:creationId xmlns:a16="http://schemas.microsoft.com/office/drawing/2014/main" id="{9EAACD7C-F4BA-4718-811C-BCBBA6698BBC}"/>
                </a:ext>
              </a:extLst>
            </p:cNvPr>
            <p:cNvSpPr>
              <a:spLocks noChangeArrowheads="1"/>
            </p:cNvSpPr>
            <p:nvPr/>
          </p:nvSpPr>
          <p:spPr bwMode="auto">
            <a:xfrm>
              <a:off x="539428" y="555625"/>
              <a:ext cx="66248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a:t>Many cardiac conditions have a hereditary component</a:t>
              </a:r>
            </a:p>
          </p:txBody>
        </p:sp>
        <p:pic>
          <p:nvPicPr>
            <p:cNvPr id="62476" name="Graphic 2" descr="DNA">
              <a:extLst>
                <a:ext uri="{FF2B5EF4-FFF2-40B4-BE49-F238E27FC236}">
                  <a16:creationId xmlns:a16="http://schemas.microsoft.com/office/drawing/2014/main" id="{FDA4A7FF-6BC8-47FA-9E24-8A38ACB966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89563">
              <a:off x="103298" y="534687"/>
              <a:ext cx="461949" cy="46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27">
            <a:extLst>
              <a:ext uri="{FF2B5EF4-FFF2-40B4-BE49-F238E27FC236}">
                <a16:creationId xmlns:a16="http://schemas.microsoft.com/office/drawing/2014/main" id="{8F6430FD-3BC8-483C-8A97-2B95ACF2FBB0}"/>
              </a:ext>
            </a:extLst>
          </p:cNvPr>
          <p:cNvSpPr>
            <a:spLocks noChangeArrowheads="1"/>
          </p:cNvSpPr>
          <p:nvPr/>
        </p:nvSpPr>
        <p:spPr bwMode="auto">
          <a:xfrm>
            <a:off x="182562" y="1750006"/>
            <a:ext cx="8778875" cy="2467058"/>
          </a:xfrm>
          <a:prstGeom prst="roundRect">
            <a:avLst/>
          </a:prstGeom>
          <a:noFill/>
          <a:ln w="9525">
            <a:solidFill>
              <a:srgbClr val="FF0000"/>
            </a:solidFill>
            <a:miter lim="800000"/>
            <a:headEnd/>
            <a:tailEnd/>
          </a:ln>
          <a:effectLst>
            <a:outerShdw blurRad="50800" dist="38100" dir="5400000" algn="t" rotWithShape="0">
              <a:prstClr val="black">
                <a:alpha val="40000"/>
              </a:prstClr>
            </a:outerShdw>
          </a:effectLst>
        </p:spPr>
        <p:txBody>
          <a:bodyPr numCol="2">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fontAlgn="auto">
              <a:lnSpc>
                <a:spcPct val="110000"/>
              </a:lnSpc>
              <a:spcAft>
                <a:spcPts val="0"/>
              </a:spcAft>
              <a:buFont typeface="Arial" panose="020B0604020202020204" pitchFamily="34" charset="0"/>
              <a:buBlip>
                <a:blip r:embed="rId5"/>
              </a:buBlip>
              <a:defRPr/>
            </a:pPr>
            <a:r>
              <a:rPr lang="en-US" altLang="en-US" sz="2000" dirty="0"/>
              <a:t>Sudden death &lt; 40 years, including SIDS</a:t>
            </a:r>
            <a:endParaRPr lang="en-US" altLang="ja-JP" sz="2000" dirty="0"/>
          </a:p>
          <a:p>
            <a:pPr marL="342900" indent="-342900" fontAlgn="auto">
              <a:lnSpc>
                <a:spcPct val="110000"/>
              </a:lnSpc>
              <a:spcAft>
                <a:spcPts val="0"/>
              </a:spcAft>
              <a:buFont typeface="Arial" panose="020B0604020202020204" pitchFamily="34" charset="0"/>
              <a:buBlip>
                <a:blip r:embed="rId5"/>
              </a:buBlip>
              <a:defRPr/>
            </a:pPr>
            <a:r>
              <a:rPr lang="en-US" altLang="en-US" sz="2000" dirty="0"/>
              <a:t>Syncope or pre-syncope with exercise,</a:t>
            </a:r>
            <a:r>
              <a:rPr lang="en-US" sz="2000" dirty="0"/>
              <a:t> intense emotional, stressful, or startling events</a:t>
            </a:r>
          </a:p>
          <a:p>
            <a:pPr fontAlgn="auto">
              <a:lnSpc>
                <a:spcPct val="110000"/>
              </a:lnSpc>
              <a:spcAft>
                <a:spcPts val="0"/>
              </a:spcAft>
              <a:buFont typeface="Arial" panose="020B0604020202020204" pitchFamily="34" charset="0"/>
              <a:buNone/>
              <a:defRPr/>
            </a:pPr>
            <a:endParaRPr lang="en-US" altLang="en-US" sz="2000" dirty="0"/>
          </a:p>
          <a:p>
            <a:pPr marL="342900" indent="-342900" fontAlgn="auto">
              <a:lnSpc>
                <a:spcPct val="110000"/>
              </a:lnSpc>
              <a:spcAft>
                <a:spcPts val="0"/>
              </a:spcAft>
              <a:buFont typeface="Arial" panose="020B0604020202020204" pitchFamily="34" charset="0"/>
              <a:buBlip>
                <a:blip r:embed="rId5"/>
              </a:buBlip>
              <a:defRPr/>
            </a:pPr>
            <a:r>
              <a:rPr lang="en-US" altLang="en-US" sz="2000" dirty="0"/>
              <a:t>Seizures/Drowning/Unexplained single MVA</a:t>
            </a:r>
          </a:p>
          <a:p>
            <a:pPr marL="342900" indent="-342900" fontAlgn="auto">
              <a:lnSpc>
                <a:spcPct val="110000"/>
              </a:lnSpc>
              <a:spcAft>
                <a:spcPts val="0"/>
              </a:spcAft>
              <a:buFont typeface="Arial" panose="020B0604020202020204" pitchFamily="34" charset="0"/>
              <a:buBlip>
                <a:blip r:embed="rId5"/>
              </a:buBlip>
              <a:defRPr/>
            </a:pPr>
            <a:r>
              <a:rPr lang="en-US" altLang="en-US" sz="2000" dirty="0"/>
              <a:t>Cardiac device at a young age (ICD, pacemaker)</a:t>
            </a:r>
          </a:p>
          <a:p>
            <a:pPr marL="342900" lvl="1" indent="-342900" fontAlgn="auto">
              <a:lnSpc>
                <a:spcPct val="110000"/>
              </a:lnSpc>
              <a:spcAft>
                <a:spcPts val="0"/>
              </a:spcAft>
              <a:buFont typeface="Arial" panose="020B0604020202020204" pitchFamily="34" charset="0"/>
              <a:buBlip>
                <a:blip r:embed="rId5"/>
              </a:buBlip>
              <a:defRPr/>
            </a:pPr>
            <a:r>
              <a:rPr lang="en-US" sz="2000" dirty="0">
                <a:ea typeface="MS PGothic" charset="0"/>
              </a:rPr>
              <a:t>Cardiac disease </a:t>
            </a:r>
            <a:r>
              <a:rPr lang="en-US" sz="2000" i="1" dirty="0">
                <a:ea typeface="MS PGothic" charset="0"/>
              </a:rPr>
              <a:t>without </a:t>
            </a:r>
            <a:r>
              <a:rPr lang="en-US" sz="2000" dirty="0">
                <a:ea typeface="MS PGothic" charset="0"/>
              </a:rPr>
              <a:t>usual risk factors</a:t>
            </a:r>
            <a:endParaRPr lang="en-US" altLang="en-US" sz="2000" dirty="0"/>
          </a:p>
        </p:txBody>
      </p:sp>
      <p:grpSp>
        <p:nvGrpSpPr>
          <p:cNvPr id="12" name="Group 11">
            <a:extLst>
              <a:ext uri="{FF2B5EF4-FFF2-40B4-BE49-F238E27FC236}">
                <a16:creationId xmlns:a16="http://schemas.microsoft.com/office/drawing/2014/main" id="{EA919150-6180-4018-90F5-390DEAA5AEBA}"/>
              </a:ext>
            </a:extLst>
          </p:cNvPr>
          <p:cNvGrpSpPr>
            <a:grpSpLocks/>
          </p:cNvGrpSpPr>
          <p:nvPr/>
        </p:nvGrpSpPr>
        <p:grpSpPr bwMode="auto">
          <a:xfrm>
            <a:off x="323850" y="915988"/>
            <a:ext cx="8102600" cy="768350"/>
            <a:chOff x="357952" y="987574"/>
            <a:chExt cx="8102480" cy="769441"/>
          </a:xfrm>
        </p:grpSpPr>
        <p:sp>
          <p:nvSpPr>
            <p:cNvPr id="62473" name="Rectangle 27">
              <a:extLst>
                <a:ext uri="{FF2B5EF4-FFF2-40B4-BE49-F238E27FC236}">
                  <a16:creationId xmlns:a16="http://schemas.microsoft.com/office/drawing/2014/main" id="{E46D51EE-E02B-4587-8998-4F0C4A0801AA}"/>
                </a:ext>
              </a:extLst>
            </p:cNvPr>
            <p:cNvSpPr>
              <a:spLocks noChangeArrowheads="1"/>
            </p:cNvSpPr>
            <p:nvPr/>
          </p:nvSpPr>
          <p:spPr bwMode="auto">
            <a:xfrm>
              <a:off x="689669" y="987574"/>
              <a:ext cx="77707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FF0000"/>
                </a:buClr>
                <a:buFontTx/>
                <a:buNone/>
              </a:pPr>
              <a:r>
                <a:rPr lang="en-CA" altLang="en-US" sz="2200" dirty="0"/>
                <a:t>Presentations that point to possible hereditary cardiac conditions and prompt further investigation include:</a:t>
              </a:r>
            </a:p>
          </p:txBody>
        </p:sp>
        <p:pic>
          <p:nvPicPr>
            <p:cNvPr id="62474" name="Graphic 10" descr="Research">
              <a:extLst>
                <a:ext uri="{FF2B5EF4-FFF2-40B4-BE49-F238E27FC236}">
                  <a16:creationId xmlns:a16="http://schemas.microsoft.com/office/drawing/2014/main" id="{9BE226F0-9E41-4E1C-94C1-928E9FA40E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952" y="1016190"/>
              <a:ext cx="433382" cy="43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a:extLst>
              <a:ext uri="{FF2B5EF4-FFF2-40B4-BE49-F238E27FC236}">
                <a16:creationId xmlns:a16="http://schemas.microsoft.com/office/drawing/2014/main" id="{466EA956-19A5-43CD-81BB-E682273173D5}"/>
              </a:ext>
            </a:extLst>
          </p:cNvPr>
          <p:cNvGrpSpPr>
            <a:grpSpLocks/>
          </p:cNvGrpSpPr>
          <p:nvPr/>
        </p:nvGrpSpPr>
        <p:grpSpPr bwMode="auto">
          <a:xfrm>
            <a:off x="184150" y="4281488"/>
            <a:ext cx="9212263" cy="769937"/>
            <a:chOff x="184776" y="4282063"/>
            <a:chExt cx="9211760" cy="769938"/>
          </a:xfrm>
        </p:grpSpPr>
        <p:sp>
          <p:nvSpPr>
            <p:cNvPr id="62471" name="Rectangle 27">
              <a:extLst>
                <a:ext uri="{FF2B5EF4-FFF2-40B4-BE49-F238E27FC236}">
                  <a16:creationId xmlns:a16="http://schemas.microsoft.com/office/drawing/2014/main" id="{7CBD6D73-F3A8-488A-8D49-5421968E4B66}"/>
                </a:ext>
              </a:extLst>
            </p:cNvPr>
            <p:cNvSpPr>
              <a:spLocks noChangeArrowheads="1"/>
            </p:cNvSpPr>
            <p:nvPr/>
          </p:nvSpPr>
          <p:spPr bwMode="auto">
            <a:xfrm>
              <a:off x="617661" y="4282063"/>
              <a:ext cx="8778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FF0000"/>
                </a:buClr>
                <a:buFontTx/>
                <a:buNone/>
              </a:pPr>
              <a:r>
                <a:rPr lang="en-CA" altLang="en-US" sz="2200"/>
                <a:t>Identification of at-risk family members allows for early intervention and life saving surveillance and management</a:t>
              </a:r>
            </a:p>
          </p:txBody>
        </p:sp>
        <p:pic>
          <p:nvPicPr>
            <p:cNvPr id="62472" name="Graphic 13" descr="Life ring">
              <a:extLst>
                <a:ext uri="{FF2B5EF4-FFF2-40B4-BE49-F238E27FC236}">
                  <a16:creationId xmlns:a16="http://schemas.microsoft.com/office/drawing/2014/main" id="{8678A290-364F-4A98-9D0A-ACE4473600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4776" y="4383663"/>
              <a:ext cx="49844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3">
            <a:extLst>
              <a:ext uri="{FF2B5EF4-FFF2-40B4-BE49-F238E27FC236}">
                <a16:creationId xmlns:a16="http://schemas.microsoft.com/office/drawing/2014/main" id="{756A84D3-B101-4CE3-BA86-4B864D029D86}"/>
              </a:ext>
            </a:extLst>
          </p:cNvPr>
          <p:cNvSpPr txBox="1">
            <a:spLocks noChangeArrowheads="1"/>
          </p:cNvSpPr>
          <p:nvPr/>
        </p:nvSpPr>
        <p:spPr bwMode="auto">
          <a:xfrm>
            <a:off x="152400" y="57150"/>
            <a:ext cx="8915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t>resources</a:t>
            </a:r>
            <a:r>
              <a:rPr lang="en-US" altLang="en-US" sz="2000"/>
              <a:t>  www.geneticseducation.ca</a:t>
            </a:r>
          </a:p>
          <a:p>
            <a:pPr eaLnBrk="1" hangingPunct="1">
              <a:spcBef>
                <a:spcPts val="1200"/>
              </a:spcBef>
              <a:buFontTx/>
              <a:buNone/>
            </a:pPr>
            <a:r>
              <a:rPr lang="en-US" altLang="en-US" sz="2000"/>
              <a:t>Point of care tools </a:t>
            </a:r>
            <a:r>
              <a:rPr lang="en-US" altLang="en-US" sz="2000">
                <a:solidFill>
                  <a:srgbClr val="FF0000"/>
                </a:solidFill>
              </a:rPr>
              <a:t>&gt;</a:t>
            </a:r>
            <a:r>
              <a:rPr lang="en-US" altLang="en-US" sz="2000"/>
              <a:t> Cardiogenomics </a:t>
            </a:r>
          </a:p>
          <a:p>
            <a:pPr eaLnBrk="1" hangingPunct="1">
              <a:spcBef>
                <a:spcPts val="1200"/>
              </a:spcBef>
              <a:buFontTx/>
              <a:buNone/>
            </a:pPr>
            <a:r>
              <a:rPr lang="en-US" altLang="en-US" sz="2000"/>
              <a:t>Educational resources </a:t>
            </a:r>
            <a:r>
              <a:rPr lang="en-US" altLang="en-US" sz="2000">
                <a:solidFill>
                  <a:srgbClr val="FF0000"/>
                </a:solidFill>
              </a:rPr>
              <a:t>&gt;</a:t>
            </a:r>
            <a:r>
              <a:rPr lang="en-US" altLang="en-US" sz="2000"/>
              <a:t> GEC-KO </a:t>
            </a:r>
            <a:r>
              <a:rPr lang="en-US" altLang="en-US" sz="2000" i="1"/>
              <a:t>on the run</a:t>
            </a:r>
            <a:endParaRPr lang="en-US" altLang="en-US" sz="2000"/>
          </a:p>
        </p:txBody>
      </p:sp>
      <p:pic>
        <p:nvPicPr>
          <p:cNvPr id="64515" name="Picture 5">
            <a:extLst>
              <a:ext uri="{FF2B5EF4-FFF2-40B4-BE49-F238E27FC236}">
                <a16:creationId xmlns:a16="http://schemas.microsoft.com/office/drawing/2014/main" id="{09342661-E51A-43B6-8F44-80553F7D1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241300"/>
            <a:ext cx="18097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0FE0EAB-20C0-499B-8FEE-B1375126CDEF}"/>
              </a:ext>
            </a:extLst>
          </p:cNvPr>
          <p:cNvSpPr/>
          <p:nvPr/>
        </p:nvSpPr>
        <p:spPr>
          <a:xfrm>
            <a:off x="381000" y="2038350"/>
            <a:ext cx="3352800" cy="3105150"/>
          </a:xfrm>
          <a:prstGeom prst="rect">
            <a:avLst/>
          </a:prstGeom>
          <a:blipFill dpi="0" rotWithShape="1">
            <a:blip r:embed="rId4">
              <a:alphaModFix amt="77000"/>
            </a:blip>
            <a:srcRect/>
            <a:stretch>
              <a:fillRect l="-33574" r="-15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7">
            <a:extLst>
              <a:ext uri="{FF2B5EF4-FFF2-40B4-BE49-F238E27FC236}">
                <a16:creationId xmlns:a16="http://schemas.microsoft.com/office/drawing/2014/main" id="{D76C0F81-3C24-4576-9D48-47645A423CA9}"/>
              </a:ext>
            </a:extLst>
          </p:cNvPr>
          <p:cNvPicPr>
            <a:picLocks noChangeAspect="1"/>
          </p:cNvPicPr>
          <p:nvPr/>
        </p:nvPicPr>
        <p:blipFill>
          <a:blip r:embed="rId5">
            <a:extLst>
              <a:ext uri="{28A0092B-C50C-407E-A947-70E740481C1C}">
                <a14:useLocalDpi xmlns:a14="http://schemas.microsoft.com/office/drawing/2010/main" val="0"/>
              </a:ext>
            </a:extLst>
          </a:blip>
          <a:srcRect t="5939" r="5002" b="7635"/>
          <a:stretch>
            <a:fillRect/>
          </a:stretch>
        </p:blipFill>
        <p:spPr bwMode="auto">
          <a:xfrm>
            <a:off x="1257300" y="2484438"/>
            <a:ext cx="11874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p Arrow 9">
            <a:extLst>
              <a:ext uri="{FF2B5EF4-FFF2-40B4-BE49-F238E27FC236}">
                <a16:creationId xmlns:a16="http://schemas.microsoft.com/office/drawing/2014/main" id="{0622B3AA-5C91-4D5B-BDD6-D135D24E7C3A}"/>
              </a:ext>
            </a:extLst>
          </p:cNvPr>
          <p:cNvSpPr/>
          <p:nvPr/>
        </p:nvSpPr>
        <p:spPr>
          <a:xfrm rot="3116651">
            <a:off x="757778" y="3487489"/>
            <a:ext cx="214012" cy="1119756"/>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CA" dirty="0"/>
          </a:p>
        </p:txBody>
      </p:sp>
      <p:pic>
        <p:nvPicPr>
          <p:cNvPr id="11" name="Picture 10">
            <a:extLst>
              <a:ext uri="{FF2B5EF4-FFF2-40B4-BE49-F238E27FC236}">
                <a16:creationId xmlns:a16="http://schemas.microsoft.com/office/drawing/2014/main" id="{4E5BE05D-2170-4061-B9E4-D69A12FD93A7}"/>
              </a:ext>
            </a:extLst>
          </p:cNvPr>
          <p:cNvPicPr>
            <a:picLocks noChangeAspect="1"/>
          </p:cNvPicPr>
          <p:nvPr/>
        </p:nvPicPr>
        <p:blipFill>
          <a:blip r:embed="rId6">
            <a:extLst>
              <a:ext uri="{28A0092B-C50C-407E-A947-70E740481C1C}">
                <a14:useLocalDpi xmlns:a14="http://schemas.microsoft.com/office/drawing/2010/main" val="0"/>
              </a:ext>
            </a:extLst>
          </a:blip>
          <a:srcRect t="6432"/>
          <a:stretch>
            <a:fillRect/>
          </a:stretch>
        </p:blipFill>
        <p:spPr bwMode="auto">
          <a:xfrm>
            <a:off x="1249363" y="2419350"/>
            <a:ext cx="118903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Up Arrow 11">
            <a:extLst>
              <a:ext uri="{FF2B5EF4-FFF2-40B4-BE49-F238E27FC236}">
                <a16:creationId xmlns:a16="http://schemas.microsoft.com/office/drawing/2014/main" id="{AA5ED21D-C9AD-427D-BF80-B939792FBC9E}"/>
              </a:ext>
            </a:extLst>
          </p:cNvPr>
          <p:cNvSpPr/>
          <p:nvPr/>
        </p:nvSpPr>
        <p:spPr>
          <a:xfrm rot="3116651">
            <a:off x="704610" y="3944689"/>
            <a:ext cx="214012" cy="1119756"/>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CA" dirty="0"/>
          </a:p>
        </p:txBody>
      </p:sp>
      <p:pic>
        <p:nvPicPr>
          <p:cNvPr id="100368" name="Picture 16">
            <a:extLst>
              <a:ext uri="{FF2B5EF4-FFF2-40B4-BE49-F238E27FC236}">
                <a16:creationId xmlns:a16="http://schemas.microsoft.com/office/drawing/2014/main" id="{A921F43C-013A-4716-9048-8160752885AC}"/>
              </a:ext>
            </a:extLst>
          </p:cNvPr>
          <p:cNvPicPr>
            <a:picLocks noChangeAspect="1" noChangeArrowheads="1"/>
          </p:cNvPicPr>
          <p:nvPr/>
        </p:nvPicPr>
        <p:blipFill>
          <a:blip r:embed="rId7" cstate="print"/>
          <a:srcRect/>
          <a:stretch>
            <a:fillRect/>
          </a:stretch>
        </p:blipFill>
        <p:spPr bwMode="auto">
          <a:xfrm>
            <a:off x="4211960" y="1768544"/>
            <a:ext cx="4392488" cy="31344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300881-E82A-478F-AFF6-A58DFDB4A205}"/>
              </a:ext>
            </a:extLst>
          </p:cNvPr>
          <p:cNvPicPr>
            <a:picLocks noChangeAspect="1"/>
          </p:cNvPicPr>
          <p:nvPr/>
        </p:nvPicPr>
        <p:blipFill>
          <a:blip r:embed="rId3"/>
          <a:stretch>
            <a:fillRect/>
          </a:stretch>
        </p:blipFill>
        <p:spPr>
          <a:xfrm>
            <a:off x="7020272" y="267494"/>
            <a:ext cx="1825534" cy="8668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B2E5A42B-5FBA-4B8A-BBEC-C265975192DA}"/>
              </a:ext>
            </a:extLst>
          </p:cNvPr>
          <p:cNvPicPr>
            <a:picLocks noChangeAspect="1"/>
          </p:cNvPicPr>
          <p:nvPr/>
        </p:nvPicPr>
        <p:blipFill>
          <a:blip r:embed="rId4"/>
          <a:stretch>
            <a:fillRect/>
          </a:stretch>
        </p:blipFill>
        <p:spPr>
          <a:xfrm>
            <a:off x="1115616" y="1446659"/>
            <a:ext cx="6588224" cy="3072314"/>
          </a:xfrm>
          <a:prstGeom prst="rect">
            <a:avLst/>
          </a:prstGeom>
          <a:ln>
            <a:noFill/>
          </a:ln>
          <a:effectLst>
            <a:softEdge rad="112500"/>
          </a:effectLst>
        </p:spPr>
      </p:pic>
      <p:sp>
        <p:nvSpPr>
          <p:cNvPr id="66564" name="TextBox 3">
            <a:extLst>
              <a:ext uri="{FF2B5EF4-FFF2-40B4-BE49-F238E27FC236}">
                <a16:creationId xmlns:a16="http://schemas.microsoft.com/office/drawing/2014/main" id="{73F24718-A011-4530-AE69-3EA12565AB4A}"/>
              </a:ext>
            </a:extLst>
          </p:cNvPr>
          <p:cNvSpPr txBox="1">
            <a:spLocks noChangeArrowheads="1"/>
          </p:cNvSpPr>
          <p:nvPr/>
        </p:nvSpPr>
        <p:spPr bwMode="auto">
          <a:xfrm>
            <a:off x="152400" y="57150"/>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4000"/>
              <a:t>resources</a:t>
            </a:r>
            <a:r>
              <a:rPr lang="en-US" altLang="en-US" sz="2000"/>
              <a:t>  </a:t>
            </a:r>
            <a:r>
              <a:rPr lang="en-CA" altLang="en-US" sz="2000"/>
              <a:t>www.sads.ca</a:t>
            </a:r>
            <a:endParaRPr lang="en-US" altLang="en-US" sz="2000"/>
          </a:p>
          <a:p>
            <a:pPr>
              <a:buFont typeface="Arial" panose="020B0604020202020204" pitchFamily="34" charset="0"/>
              <a:buNone/>
            </a:pPr>
            <a:r>
              <a:rPr lang="en-CA" altLang="en-US" sz="2000"/>
              <a:t>The Canadian </a:t>
            </a:r>
            <a:r>
              <a:rPr lang="en-CA" altLang="en-US" sz="2000" u="sng"/>
              <a:t>S</a:t>
            </a:r>
            <a:r>
              <a:rPr lang="en-CA" altLang="en-US" sz="2000"/>
              <a:t>udden </a:t>
            </a:r>
            <a:r>
              <a:rPr lang="en-CA" altLang="en-US" sz="2000" u="sng"/>
              <a:t>A</a:t>
            </a:r>
            <a:r>
              <a:rPr lang="en-CA" altLang="en-US" sz="2000"/>
              <a:t>rrhythmia </a:t>
            </a:r>
            <a:r>
              <a:rPr lang="en-CA" altLang="en-US" sz="2000" u="sng"/>
              <a:t>D</a:t>
            </a:r>
            <a:r>
              <a:rPr lang="en-CA" altLang="en-US" sz="2000"/>
              <a:t>eath Syndromes Foundation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3">
            <a:extLst>
              <a:ext uri="{FF2B5EF4-FFF2-40B4-BE49-F238E27FC236}">
                <a16:creationId xmlns:a16="http://schemas.microsoft.com/office/drawing/2014/main" id="{703A1426-67C1-4929-9E65-34E31EE5E525}"/>
              </a:ext>
            </a:extLst>
          </p:cNvPr>
          <p:cNvSpPr txBox="1">
            <a:spLocks noChangeArrowheads="1"/>
          </p:cNvSpPr>
          <p:nvPr/>
        </p:nvSpPr>
        <p:spPr bwMode="auto">
          <a:xfrm>
            <a:off x="152400" y="57150"/>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4000"/>
              <a:t>resources</a:t>
            </a:r>
            <a:r>
              <a:rPr lang="en-US" altLang="en-US" sz="2000"/>
              <a:t>  </a:t>
            </a:r>
            <a:r>
              <a:rPr lang="en-CA" altLang="en-US" sz="2000"/>
              <a:t>www.fhcanada.net</a:t>
            </a:r>
            <a:endParaRPr lang="en-US" altLang="en-US" sz="2000"/>
          </a:p>
          <a:p>
            <a:pPr>
              <a:buFont typeface="Arial" panose="020B0604020202020204" pitchFamily="34" charset="0"/>
              <a:buNone/>
            </a:pPr>
            <a:r>
              <a:rPr lang="en-CA" altLang="en-US" sz="2000"/>
              <a:t>FH Canada Familial Hypercholesterolemia</a:t>
            </a:r>
          </a:p>
        </p:txBody>
      </p:sp>
      <p:pic>
        <p:nvPicPr>
          <p:cNvPr id="2" name="Picture 1">
            <a:extLst>
              <a:ext uri="{FF2B5EF4-FFF2-40B4-BE49-F238E27FC236}">
                <a16:creationId xmlns:a16="http://schemas.microsoft.com/office/drawing/2014/main" id="{0BCEA579-1ED8-4996-A6C4-AA54E39BCA6C}"/>
              </a:ext>
            </a:extLst>
          </p:cNvPr>
          <p:cNvPicPr>
            <a:picLocks noChangeAspect="1"/>
          </p:cNvPicPr>
          <p:nvPr/>
        </p:nvPicPr>
        <p:blipFill>
          <a:blip r:embed="rId3"/>
          <a:stretch>
            <a:fillRect/>
          </a:stretch>
        </p:blipFill>
        <p:spPr>
          <a:xfrm rot="545090">
            <a:off x="6356350" y="346075"/>
            <a:ext cx="2506663" cy="90805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88FAD985-4094-4B22-89BA-63FFC8A388BA}"/>
              </a:ext>
            </a:extLst>
          </p:cNvPr>
          <p:cNvPicPr>
            <a:picLocks noChangeAspect="1"/>
          </p:cNvPicPr>
          <p:nvPr/>
        </p:nvPicPr>
        <p:blipFill>
          <a:blip r:embed="rId4"/>
          <a:stretch>
            <a:fillRect/>
          </a:stretch>
        </p:blipFill>
        <p:spPr>
          <a:xfrm>
            <a:off x="827088" y="1347788"/>
            <a:ext cx="2994025" cy="350837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0AC470C-B6DD-42FB-9901-52195AE5085E}"/>
              </a:ext>
            </a:extLst>
          </p:cNvPr>
          <p:cNvPicPr>
            <a:picLocks noChangeAspect="1"/>
          </p:cNvPicPr>
          <p:nvPr/>
        </p:nvPicPr>
        <p:blipFill>
          <a:blip r:embed="rId5"/>
          <a:stretch>
            <a:fillRect/>
          </a:stretch>
        </p:blipFill>
        <p:spPr>
          <a:xfrm>
            <a:off x="4194382" y="1995686"/>
            <a:ext cx="4724950" cy="1969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82BA757-2ABE-4CC3-9904-9E7F6CD48F3B}"/>
              </a:ext>
            </a:extLst>
          </p:cNvPr>
          <p:cNvSpPr>
            <a:spLocks noGrp="1"/>
          </p:cNvSpPr>
          <p:nvPr>
            <p:ph type="title"/>
          </p:nvPr>
        </p:nvSpPr>
        <p:spPr/>
        <p:txBody>
          <a:bodyPr/>
          <a:lstStyle/>
          <a:p>
            <a:r>
              <a:rPr lang="en-US" altLang="en-US"/>
              <a:t>Objectives</a:t>
            </a:r>
          </a:p>
        </p:txBody>
      </p:sp>
      <p:sp>
        <p:nvSpPr>
          <p:cNvPr id="3" name="Content Placeholder 2">
            <a:extLst>
              <a:ext uri="{FF2B5EF4-FFF2-40B4-BE49-F238E27FC236}">
                <a16:creationId xmlns:a16="http://schemas.microsoft.com/office/drawing/2014/main" id="{0123C672-05BF-4BB6-810E-3863BBA18BE0}"/>
              </a:ext>
            </a:extLst>
          </p:cNvPr>
          <p:cNvSpPr>
            <a:spLocks noGrp="1"/>
          </p:cNvSpPr>
          <p:nvPr>
            <p:ph idx="1"/>
          </p:nvPr>
        </p:nvSpPr>
        <p:spPr>
          <a:xfrm>
            <a:off x="457200" y="1200150"/>
            <a:ext cx="8229600" cy="2811463"/>
          </a:xfrm>
        </p:spPr>
        <p:txBody>
          <a:bodyPr/>
          <a:lstStyle/>
          <a:p>
            <a:pPr>
              <a:buFont typeface="Arial" charset="0"/>
              <a:buChar char="•"/>
              <a:defRPr/>
            </a:pPr>
            <a:endParaRPr lang="en-US" sz="2800" dirty="0"/>
          </a:p>
          <a:p>
            <a:pPr>
              <a:buFont typeface="Arial" charset="0"/>
              <a:buChar char="•"/>
              <a:defRPr/>
            </a:pPr>
            <a:r>
              <a:rPr lang="en-US" sz="2800" dirty="0"/>
              <a:t>Identify who and when to refer </a:t>
            </a:r>
          </a:p>
          <a:p>
            <a:pPr>
              <a:buFont typeface="Arial" charset="0"/>
              <a:buChar char="•"/>
              <a:defRPr/>
            </a:pPr>
            <a:r>
              <a:rPr lang="en-US" sz="2800" dirty="0"/>
              <a:t>Describe screening for genetic cardiac diseases </a:t>
            </a:r>
          </a:p>
          <a:p>
            <a:pPr marL="0" indent="0">
              <a:buFont typeface="Arial" charset="0"/>
              <a:buNone/>
              <a:defRPr/>
            </a:pPr>
            <a:endParaRPr lang="en-US" sz="2800" dirty="0"/>
          </a:p>
          <a:p>
            <a:pPr>
              <a:defRPr/>
            </a:pPr>
            <a:endParaRPr lang="en-US" sz="2800" dirty="0"/>
          </a:p>
          <a:p>
            <a:pPr>
              <a:defRPr/>
            </a:pP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5783C8E-ABFE-4169-B0C1-79D5E016B67A}"/>
              </a:ext>
            </a:extLst>
          </p:cNvPr>
          <p:cNvSpPr>
            <a:spLocks noGrp="1"/>
          </p:cNvSpPr>
          <p:nvPr>
            <p:ph type="title"/>
          </p:nvPr>
        </p:nvSpPr>
        <p:spPr>
          <a:xfrm>
            <a:off x="457200" y="158750"/>
            <a:ext cx="8229600" cy="396875"/>
          </a:xfrm>
        </p:spPr>
        <p:txBody>
          <a:bodyPr/>
          <a:lstStyle/>
          <a:p>
            <a:r>
              <a:rPr lang="en-CA" altLang="en-US" sz="3200"/>
              <a:t>Family history tool resources</a:t>
            </a:r>
          </a:p>
        </p:txBody>
      </p:sp>
      <p:sp>
        <p:nvSpPr>
          <p:cNvPr id="68611" name="Content Placeholder 2">
            <a:extLst>
              <a:ext uri="{FF2B5EF4-FFF2-40B4-BE49-F238E27FC236}">
                <a16:creationId xmlns:a16="http://schemas.microsoft.com/office/drawing/2014/main" id="{9A159041-B967-4C8E-A755-9580DD052B67}"/>
              </a:ext>
            </a:extLst>
          </p:cNvPr>
          <p:cNvSpPr>
            <a:spLocks noGrp="1"/>
          </p:cNvSpPr>
          <p:nvPr>
            <p:ph idx="1"/>
          </p:nvPr>
        </p:nvSpPr>
        <p:spPr>
          <a:xfrm>
            <a:off x="457200" y="700088"/>
            <a:ext cx="8229600" cy="3887787"/>
          </a:xfrm>
        </p:spPr>
        <p:txBody>
          <a:bodyPr/>
          <a:lstStyle/>
          <a:p>
            <a:r>
              <a:rPr lang="en-CA" altLang="en-US" sz="1800" dirty="0"/>
              <a:t>Your local genetics centre:</a:t>
            </a:r>
          </a:p>
          <a:p>
            <a:pPr lvl="1"/>
            <a:r>
              <a:rPr lang="en-CA" altLang="en-US" sz="1600" dirty="0">
                <a:hlinkClick r:id="rId3"/>
              </a:rPr>
              <a:t>https://geneticseducation.ca/genetics-centres/canada/canadian_clinics/</a:t>
            </a:r>
            <a:r>
              <a:rPr lang="en-CA" altLang="en-US" sz="1600" dirty="0"/>
              <a:t> </a:t>
            </a:r>
          </a:p>
          <a:p>
            <a:r>
              <a:rPr lang="en-CA" altLang="en-US" sz="1800" dirty="0"/>
              <a:t>General - For patients to complete:</a:t>
            </a:r>
          </a:p>
          <a:p>
            <a:pPr lvl="1"/>
            <a:r>
              <a:rPr lang="en-CA" altLang="en-US" sz="1600" dirty="0"/>
              <a:t>Validated, primary care family history tool: Emery JD, Reid G, Prevost AT, Ravine D, Walter FM. Development and validation of a family history screening questionnaire in Australian primary care. </a:t>
            </a:r>
            <a:r>
              <a:rPr lang="en-CA" altLang="en-US" sz="1600" i="1" dirty="0"/>
              <a:t>Ann Fam Med</a:t>
            </a:r>
            <a:r>
              <a:rPr lang="en-CA" altLang="en-US" sz="1600" dirty="0"/>
              <a:t>. 2014;12(3):241–249. doi:10.1370/afm.1617 </a:t>
            </a:r>
            <a:r>
              <a:rPr lang="en-CA" altLang="en-US" sz="1600" dirty="0">
                <a:hlinkClick r:id="rId4"/>
              </a:rPr>
              <a:t>https://www.ncbi.nlm.nih.gov/pmc/articles/PMC4018372/</a:t>
            </a:r>
            <a:endParaRPr lang="en-CA" altLang="en-US" sz="1600" dirty="0"/>
          </a:p>
          <a:p>
            <a:pPr lvl="1"/>
            <a:r>
              <a:rPr lang="en-CA" altLang="en-US" sz="1600" dirty="0"/>
              <a:t>A family health history tool for patients by the Genetic Alliance. This tool helps you create personalized booklets to start conversations about health in one’s family and community </a:t>
            </a:r>
            <a:r>
              <a:rPr lang="en-CA" altLang="en-US" sz="1600" dirty="0">
                <a:hlinkClick r:id="rId5"/>
              </a:rPr>
              <a:t>http://www.familyhealthhistory.org/</a:t>
            </a:r>
            <a:r>
              <a:rPr lang="en-CA" altLang="en-US" sz="1600" dirty="0"/>
              <a:t> </a:t>
            </a:r>
            <a:endParaRPr lang="en-CA" altLang="en-US" sz="1600" b="1" dirty="0"/>
          </a:p>
          <a:p>
            <a:pPr lvl="1"/>
            <a:r>
              <a:rPr lang="en-CA" altLang="en-US" sz="1600" dirty="0"/>
              <a:t>My Family Health Portrait by the US Surgeon General </a:t>
            </a:r>
            <a:r>
              <a:rPr lang="en-CA" altLang="en-US" sz="1600" dirty="0">
                <a:hlinkClick r:id="rId6"/>
              </a:rPr>
              <a:t>https://phgkb.cdc.gov/FHH/html/index.html</a:t>
            </a:r>
            <a:endParaRPr lang="en-CA" altLang="en-US" sz="16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29D749D-6534-493D-8E35-F084858E000F}"/>
              </a:ext>
            </a:extLst>
          </p:cNvPr>
          <p:cNvSpPr>
            <a:spLocks noGrp="1"/>
          </p:cNvSpPr>
          <p:nvPr>
            <p:ph type="title"/>
          </p:nvPr>
        </p:nvSpPr>
        <p:spPr/>
        <p:txBody>
          <a:bodyPr/>
          <a:lstStyle/>
          <a:p>
            <a:endParaRPr lang="en-CA" altLang="en-US"/>
          </a:p>
        </p:txBody>
      </p:sp>
      <p:grpSp>
        <p:nvGrpSpPr>
          <p:cNvPr id="70659" name="Group 6">
            <a:extLst>
              <a:ext uri="{FF2B5EF4-FFF2-40B4-BE49-F238E27FC236}">
                <a16:creationId xmlns:a16="http://schemas.microsoft.com/office/drawing/2014/main" id="{E294682E-151A-443F-A339-FD6D2D4859B9}"/>
              </a:ext>
            </a:extLst>
          </p:cNvPr>
          <p:cNvGrpSpPr>
            <a:grpSpLocks/>
          </p:cNvGrpSpPr>
          <p:nvPr/>
        </p:nvGrpSpPr>
        <p:grpSpPr bwMode="auto">
          <a:xfrm>
            <a:off x="107950" y="71438"/>
            <a:ext cx="8928100" cy="5092700"/>
            <a:chOff x="374945" y="51470"/>
            <a:chExt cx="8445527" cy="5092030"/>
          </a:xfrm>
        </p:grpSpPr>
        <p:pic>
          <p:nvPicPr>
            <p:cNvPr id="70663" name="Picture 2" descr="Smartphone, Screen, Android, Technology, Display">
              <a:extLst>
                <a:ext uri="{FF2B5EF4-FFF2-40B4-BE49-F238E27FC236}">
                  <a16:creationId xmlns:a16="http://schemas.microsoft.com/office/drawing/2014/main" id="{3436C9A5-81F0-46F5-A423-F051C6770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21" b="3923"/>
            <a:stretch>
              <a:fillRect/>
            </a:stretch>
          </p:blipFill>
          <p:spPr bwMode="auto">
            <a:xfrm>
              <a:off x="374945" y="51470"/>
              <a:ext cx="8445527" cy="509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5">
              <a:extLst>
                <a:ext uri="{FF2B5EF4-FFF2-40B4-BE49-F238E27FC236}">
                  <a16:creationId xmlns:a16="http://schemas.microsoft.com/office/drawing/2014/main" id="{85E1FF48-BBC9-4E3D-A943-6ED945B9FBFB}"/>
                </a:ext>
              </a:extLst>
            </p:cNvPr>
            <p:cNvPicPr>
              <a:picLocks noChangeAspect="1"/>
            </p:cNvPicPr>
            <p:nvPr/>
          </p:nvPicPr>
          <p:blipFill>
            <a:blip r:embed="rId4">
              <a:extLst>
                <a:ext uri="{28A0092B-C50C-407E-A947-70E740481C1C}">
                  <a14:useLocalDpi xmlns:a14="http://schemas.microsoft.com/office/drawing/2010/main" val="0"/>
                </a:ext>
              </a:extLst>
            </a:blip>
            <a:srcRect t="6906" b="66588"/>
            <a:stretch>
              <a:fillRect/>
            </a:stretch>
          </p:blipFill>
          <p:spPr bwMode="auto">
            <a:xfrm>
              <a:off x="3707904" y="914400"/>
              <a:ext cx="2001119" cy="94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ction Button: Help 3">
              <a:hlinkClick r:id="" action="ppaction://noaction" highlightClick="1"/>
              <a:extLst>
                <a:ext uri="{FF2B5EF4-FFF2-40B4-BE49-F238E27FC236}">
                  <a16:creationId xmlns:a16="http://schemas.microsoft.com/office/drawing/2014/main" id="{228793A9-595E-472F-9699-22A34BB7E65D}"/>
                </a:ext>
              </a:extLst>
            </p:cNvPr>
            <p:cNvSpPr/>
            <p:nvPr/>
          </p:nvSpPr>
          <p:spPr>
            <a:xfrm>
              <a:off x="3923448" y="2211773"/>
              <a:ext cx="1584287" cy="1368245"/>
            </a:xfrm>
            <a:prstGeom prst="actionButtonHelp">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sp>
        <p:nvSpPr>
          <p:cNvPr id="9" name="TextBox 8">
            <a:extLst>
              <a:ext uri="{FF2B5EF4-FFF2-40B4-BE49-F238E27FC236}">
                <a16:creationId xmlns:a16="http://schemas.microsoft.com/office/drawing/2014/main" id="{71A1184E-7F4F-414E-A16D-132B5CB55593}"/>
              </a:ext>
            </a:extLst>
          </p:cNvPr>
          <p:cNvSpPr txBox="1"/>
          <p:nvPr/>
        </p:nvSpPr>
        <p:spPr>
          <a:xfrm>
            <a:off x="107950" y="268288"/>
            <a:ext cx="5141913" cy="522287"/>
          </a:xfrm>
          <a:prstGeom prst="rect">
            <a:avLst/>
          </a:prstGeom>
          <a:noFill/>
        </p:spPr>
        <p:txBody>
          <a:bodyPr>
            <a:spAutoFit/>
          </a:bodyPr>
          <a:lstStyle/>
          <a:p>
            <a:pPr>
              <a:defRPr/>
            </a:pPr>
            <a:r>
              <a:rPr lang="en-CA" sz="2800" b="1" dirty="0">
                <a:solidFill>
                  <a:schemeClr val="accent5">
                    <a:lumMod val="20000"/>
                    <a:lumOff val="80000"/>
                  </a:schemeClr>
                </a:solidFill>
                <a:cs typeface="Arial" charset="0"/>
              </a:rPr>
              <a:t>Geneticseducation.ca</a:t>
            </a:r>
          </a:p>
        </p:txBody>
      </p:sp>
      <p:pic>
        <p:nvPicPr>
          <p:cNvPr id="10" name="Picture 9" descr="A picture containing grass, colorful, standing, green&#10;&#10;Description automatically generated">
            <a:extLst>
              <a:ext uri="{FF2B5EF4-FFF2-40B4-BE49-F238E27FC236}">
                <a16:creationId xmlns:a16="http://schemas.microsoft.com/office/drawing/2014/main" id="{783DAE6D-6312-4610-A2E5-2433BA3E1ACD}"/>
              </a:ext>
            </a:extLst>
          </p:cNvPr>
          <p:cNvPicPr>
            <a:picLocks noChangeAspect="1"/>
          </p:cNvPicPr>
          <p:nvPr/>
        </p:nvPicPr>
        <p:blipFill>
          <a:blip r:embed="rId5"/>
          <a:stretch>
            <a:fillRect/>
          </a:stretch>
        </p:blipFill>
        <p:spPr>
          <a:xfrm>
            <a:off x="1042988" y="1331913"/>
            <a:ext cx="1131887" cy="1584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4744526-B14A-4015-B948-F1E063C17D0B}"/>
              </a:ext>
            </a:extLst>
          </p:cNvPr>
          <p:cNvSpPr/>
          <p:nvPr/>
        </p:nvSpPr>
        <p:spPr>
          <a:xfrm>
            <a:off x="0" y="0"/>
            <a:ext cx="9144000" cy="5143500"/>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grpSp>
        <p:nvGrpSpPr>
          <p:cNvPr id="88064" name="Group 88063">
            <a:extLst>
              <a:ext uri="{FF2B5EF4-FFF2-40B4-BE49-F238E27FC236}">
                <a16:creationId xmlns:a16="http://schemas.microsoft.com/office/drawing/2014/main" id="{2FBD7532-6487-4581-AA46-EC78A6347EBD}"/>
              </a:ext>
            </a:extLst>
          </p:cNvPr>
          <p:cNvGrpSpPr>
            <a:grpSpLocks/>
          </p:cNvGrpSpPr>
          <p:nvPr/>
        </p:nvGrpSpPr>
        <p:grpSpPr bwMode="auto">
          <a:xfrm>
            <a:off x="344488" y="922338"/>
            <a:ext cx="2520950" cy="742950"/>
            <a:chOff x="189620" y="291090"/>
            <a:chExt cx="2520280" cy="742657"/>
          </a:xfrm>
        </p:grpSpPr>
        <p:sp>
          <p:nvSpPr>
            <p:cNvPr id="6" name="Rectangle 5">
              <a:extLst>
                <a:ext uri="{FF2B5EF4-FFF2-40B4-BE49-F238E27FC236}">
                  <a16:creationId xmlns:a16="http://schemas.microsoft.com/office/drawing/2014/main" id="{F7BECEFE-F198-4089-A265-246D734327AB}"/>
                </a:ext>
              </a:extLst>
            </p:cNvPr>
            <p:cNvSpPr/>
            <p:nvPr/>
          </p:nvSpPr>
          <p:spPr>
            <a:xfrm>
              <a:off x="189620" y="291090"/>
              <a:ext cx="2520280" cy="364981"/>
            </a:xfrm>
            <a:prstGeom prst="rect">
              <a:avLst/>
            </a:prstGeom>
            <a:solidFill>
              <a:schemeClr val="accent3">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Aft>
                  <a:spcPts val="0"/>
                </a:spcAft>
                <a:defRPr/>
              </a:pPr>
              <a:r>
                <a:rPr lang="en-US" altLang="en-US" dirty="0">
                  <a:solidFill>
                    <a:schemeClr val="tx1">
                      <a:lumMod val="95000"/>
                      <a:lumOff val="5000"/>
                    </a:schemeClr>
                  </a:solidFill>
                  <a:ea typeface="MS PGothic" pitchFamily="34" charset="-128"/>
                </a:rPr>
                <a:t>Congenital Heart Disease</a:t>
              </a:r>
            </a:p>
          </p:txBody>
        </p:sp>
        <p:sp>
          <p:nvSpPr>
            <p:cNvPr id="8" name="Rectangle 7">
              <a:extLst>
                <a:ext uri="{FF2B5EF4-FFF2-40B4-BE49-F238E27FC236}">
                  <a16:creationId xmlns:a16="http://schemas.microsoft.com/office/drawing/2014/main" id="{43ED5056-7FB9-44B6-8D47-C9D1AAF76212}"/>
                </a:ext>
              </a:extLst>
            </p:cNvPr>
            <p:cNvSpPr/>
            <p:nvPr/>
          </p:nvSpPr>
          <p:spPr>
            <a:xfrm>
              <a:off x="189620" y="698916"/>
              <a:ext cx="2437752" cy="33483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lumMod val="95000"/>
                      <a:lumOff val="5000"/>
                    </a:schemeClr>
                  </a:solidFill>
                </a:rPr>
                <a:t>Isolated or syndromic</a:t>
              </a:r>
            </a:p>
          </p:txBody>
        </p:sp>
      </p:grpSp>
      <p:pic>
        <p:nvPicPr>
          <p:cNvPr id="88067" name="Picture 3" descr="C:\Users\morrison\AppData\Local\Microsoft\Windows\Temporary Internet Files\Content.IE5\93Q3G8V5\pink-heart-outline-clipart-atexglat4[1].png">
            <a:extLst>
              <a:ext uri="{FF2B5EF4-FFF2-40B4-BE49-F238E27FC236}">
                <a16:creationId xmlns:a16="http://schemas.microsoft.com/office/drawing/2014/main" id="{D91ABF5E-77EC-4965-A925-F66A653B9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4208">
            <a:off x="3781425" y="1101725"/>
            <a:ext cx="143351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65" name="Group 88064">
            <a:extLst>
              <a:ext uri="{FF2B5EF4-FFF2-40B4-BE49-F238E27FC236}">
                <a16:creationId xmlns:a16="http://schemas.microsoft.com/office/drawing/2014/main" id="{DE8BBB42-09B1-4729-B555-F86FAE88B08F}"/>
              </a:ext>
            </a:extLst>
          </p:cNvPr>
          <p:cNvGrpSpPr>
            <a:grpSpLocks/>
          </p:cNvGrpSpPr>
          <p:nvPr/>
        </p:nvGrpSpPr>
        <p:grpSpPr bwMode="auto">
          <a:xfrm>
            <a:off x="6100763" y="784225"/>
            <a:ext cx="2470150" cy="863600"/>
            <a:chOff x="4572000" y="267494"/>
            <a:chExt cx="2468880" cy="864096"/>
          </a:xfrm>
        </p:grpSpPr>
        <p:sp>
          <p:nvSpPr>
            <p:cNvPr id="11" name="Rectangle 10">
              <a:extLst>
                <a:ext uri="{FF2B5EF4-FFF2-40B4-BE49-F238E27FC236}">
                  <a16:creationId xmlns:a16="http://schemas.microsoft.com/office/drawing/2014/main" id="{7D7FCDB8-2046-401E-9CBF-EC240ED3E660}"/>
                </a:ext>
              </a:extLst>
            </p:cNvPr>
            <p:cNvSpPr/>
            <p:nvPr/>
          </p:nvSpPr>
          <p:spPr>
            <a:xfrm>
              <a:off x="4572000" y="674127"/>
              <a:ext cx="2468880" cy="457463"/>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Familial hypercholesterolemia and dyslipidemias</a:t>
              </a:r>
            </a:p>
          </p:txBody>
        </p:sp>
        <p:sp>
          <p:nvSpPr>
            <p:cNvPr id="12" name="Rectangle 11">
              <a:extLst>
                <a:ext uri="{FF2B5EF4-FFF2-40B4-BE49-F238E27FC236}">
                  <a16:creationId xmlns:a16="http://schemas.microsoft.com/office/drawing/2014/main" id="{8E25D57F-749F-48CA-8B34-C074A50CE867}"/>
                </a:ext>
              </a:extLst>
            </p:cNvPr>
            <p:cNvSpPr/>
            <p:nvPr/>
          </p:nvSpPr>
          <p:spPr>
            <a:xfrm>
              <a:off x="4572000" y="267494"/>
              <a:ext cx="2468880" cy="365335"/>
            </a:xfrm>
            <a:prstGeom prst="rect">
              <a:avLst/>
            </a:prstGeom>
            <a:solidFill>
              <a:schemeClr val="accent3">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Aft>
                  <a:spcPts val="0"/>
                </a:spcAft>
                <a:defRPr/>
              </a:pPr>
              <a:r>
                <a:rPr lang="en-US" altLang="en-US" dirty="0">
                  <a:solidFill>
                    <a:schemeClr val="tx1"/>
                  </a:solidFill>
                  <a:ea typeface="MS PGothic" pitchFamily="34" charset="-128"/>
                </a:rPr>
                <a:t>Coronary Artery Disease </a:t>
              </a:r>
            </a:p>
          </p:txBody>
        </p:sp>
      </p:grpSp>
      <p:grpSp>
        <p:nvGrpSpPr>
          <p:cNvPr id="14" name="Group 13">
            <a:extLst>
              <a:ext uri="{FF2B5EF4-FFF2-40B4-BE49-F238E27FC236}">
                <a16:creationId xmlns:a16="http://schemas.microsoft.com/office/drawing/2014/main" id="{D31DEA22-3C8B-47AB-BA03-52DF78B3FC9D}"/>
              </a:ext>
            </a:extLst>
          </p:cNvPr>
          <p:cNvGrpSpPr>
            <a:grpSpLocks/>
          </p:cNvGrpSpPr>
          <p:nvPr/>
        </p:nvGrpSpPr>
        <p:grpSpPr bwMode="auto">
          <a:xfrm>
            <a:off x="123825" y="1833563"/>
            <a:ext cx="3008313" cy="1714500"/>
            <a:chOff x="35495" y="1347614"/>
            <a:chExt cx="3009035" cy="1714480"/>
          </a:xfrm>
        </p:grpSpPr>
        <p:sp>
          <p:nvSpPr>
            <p:cNvPr id="15" name="Rectangle 14">
              <a:extLst>
                <a:ext uri="{FF2B5EF4-FFF2-40B4-BE49-F238E27FC236}">
                  <a16:creationId xmlns:a16="http://schemas.microsoft.com/office/drawing/2014/main" id="{D119E738-74A0-4414-B108-8B52C67D6CD0}"/>
                </a:ext>
              </a:extLst>
            </p:cNvPr>
            <p:cNvSpPr/>
            <p:nvPr/>
          </p:nvSpPr>
          <p:spPr>
            <a:xfrm>
              <a:off x="35495" y="1347614"/>
              <a:ext cx="2772440" cy="549269"/>
            </a:xfrm>
            <a:prstGeom prst="rect">
              <a:avLst/>
            </a:prstGeom>
            <a:solidFill>
              <a:schemeClr val="accent3">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Aft>
                  <a:spcPts val="0"/>
                </a:spcAft>
                <a:defRPr/>
              </a:pPr>
              <a:r>
                <a:rPr lang="en-US" altLang="en-US" dirty="0">
                  <a:solidFill>
                    <a:schemeClr val="tx1"/>
                  </a:solidFill>
                  <a:ea typeface="MS PGothic" pitchFamily="34" charset="-128"/>
                </a:rPr>
                <a:t>Muscular Dystrophy (MD) and Cardiomyopathy</a:t>
              </a:r>
            </a:p>
          </p:txBody>
        </p:sp>
        <p:sp>
          <p:nvSpPr>
            <p:cNvPr id="16" name="Rectangle 15">
              <a:extLst>
                <a:ext uri="{FF2B5EF4-FFF2-40B4-BE49-F238E27FC236}">
                  <a16:creationId xmlns:a16="http://schemas.microsoft.com/office/drawing/2014/main" id="{EEA62B00-3C03-4E9E-8EB7-70130EF37F97}"/>
                </a:ext>
              </a:extLst>
            </p:cNvPr>
            <p:cNvSpPr/>
            <p:nvPr/>
          </p:nvSpPr>
          <p:spPr>
            <a:xfrm>
              <a:off x="35495" y="1923869"/>
              <a:ext cx="2651761" cy="27463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lvl="1">
                <a:defRPr/>
              </a:pPr>
              <a:r>
                <a:rPr lang="en-US" altLang="en-US" sz="1400" dirty="0">
                  <a:solidFill>
                    <a:schemeClr val="tx1">
                      <a:lumMod val="95000"/>
                      <a:lumOff val="5000"/>
                    </a:schemeClr>
                  </a:solidFill>
                </a:rPr>
                <a:t>Duchenne and Becker MD </a:t>
              </a:r>
            </a:p>
          </p:txBody>
        </p:sp>
        <p:sp>
          <p:nvSpPr>
            <p:cNvPr id="17" name="Rectangle 16">
              <a:extLst>
                <a:ext uri="{FF2B5EF4-FFF2-40B4-BE49-F238E27FC236}">
                  <a16:creationId xmlns:a16="http://schemas.microsoft.com/office/drawing/2014/main" id="{D30B8C25-5F38-4DDD-B582-5979AA3A4504}"/>
                </a:ext>
              </a:extLst>
            </p:cNvPr>
            <p:cNvSpPr/>
            <p:nvPr/>
          </p:nvSpPr>
          <p:spPr>
            <a:xfrm>
              <a:off x="35495" y="2500126"/>
              <a:ext cx="2651761" cy="274634"/>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Myotonic Dystrophy</a:t>
              </a:r>
            </a:p>
          </p:txBody>
        </p:sp>
        <p:sp>
          <p:nvSpPr>
            <p:cNvPr id="18" name="Rectangle 17">
              <a:extLst>
                <a:ext uri="{FF2B5EF4-FFF2-40B4-BE49-F238E27FC236}">
                  <a16:creationId xmlns:a16="http://schemas.microsoft.com/office/drawing/2014/main" id="{6B15B6C3-9A5A-4373-AFDF-797E68475CB0}"/>
                </a:ext>
              </a:extLst>
            </p:cNvPr>
            <p:cNvSpPr/>
            <p:nvPr/>
          </p:nvSpPr>
          <p:spPr>
            <a:xfrm>
              <a:off x="35495" y="2787459"/>
              <a:ext cx="2651761" cy="27463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Limb-Girdle Muscular Dystrophy</a:t>
              </a:r>
            </a:p>
          </p:txBody>
        </p:sp>
        <p:sp>
          <p:nvSpPr>
            <p:cNvPr id="19" name="Rectangle 18">
              <a:extLst>
                <a:ext uri="{FF2B5EF4-FFF2-40B4-BE49-F238E27FC236}">
                  <a16:creationId xmlns:a16="http://schemas.microsoft.com/office/drawing/2014/main" id="{39AD7DBF-45EB-40FA-B37F-6EB6F08AE2BF}"/>
                </a:ext>
              </a:extLst>
            </p:cNvPr>
            <p:cNvSpPr/>
            <p:nvPr/>
          </p:nvSpPr>
          <p:spPr>
            <a:xfrm>
              <a:off x="35495" y="2211204"/>
              <a:ext cx="3009035" cy="274634"/>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Carriers of Duchenne and Becker MD </a:t>
              </a:r>
            </a:p>
          </p:txBody>
        </p:sp>
      </p:grpSp>
      <p:grpSp>
        <p:nvGrpSpPr>
          <p:cNvPr id="88068" name="Group 88067">
            <a:extLst>
              <a:ext uri="{FF2B5EF4-FFF2-40B4-BE49-F238E27FC236}">
                <a16:creationId xmlns:a16="http://schemas.microsoft.com/office/drawing/2014/main" id="{AE3BA191-3123-4CB5-B7D5-B5DCD0391767}"/>
              </a:ext>
            </a:extLst>
          </p:cNvPr>
          <p:cNvGrpSpPr>
            <a:grpSpLocks/>
          </p:cNvGrpSpPr>
          <p:nvPr/>
        </p:nvGrpSpPr>
        <p:grpSpPr bwMode="auto">
          <a:xfrm>
            <a:off x="5789613" y="3829050"/>
            <a:ext cx="2311400" cy="1036638"/>
            <a:chOff x="7205402" y="3560430"/>
            <a:chExt cx="2311799" cy="1036604"/>
          </a:xfrm>
        </p:grpSpPr>
        <p:sp>
          <p:nvSpPr>
            <p:cNvPr id="20" name="Rectangle 19">
              <a:extLst>
                <a:ext uri="{FF2B5EF4-FFF2-40B4-BE49-F238E27FC236}">
                  <a16:creationId xmlns:a16="http://schemas.microsoft.com/office/drawing/2014/main" id="{F3C6BC9C-821F-4DC4-A4ED-3BA322680B32}"/>
                </a:ext>
              </a:extLst>
            </p:cNvPr>
            <p:cNvSpPr/>
            <p:nvPr/>
          </p:nvSpPr>
          <p:spPr>
            <a:xfrm>
              <a:off x="7205402" y="3560430"/>
              <a:ext cx="1676689" cy="457185"/>
            </a:xfrm>
            <a:prstGeom prst="rect">
              <a:avLst/>
            </a:prstGeom>
            <a:solidFill>
              <a:schemeClr val="accent3">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Aft>
                  <a:spcPts val="0"/>
                </a:spcAft>
                <a:defRPr/>
              </a:pPr>
              <a:r>
                <a:rPr lang="en-US" altLang="en-US" dirty="0">
                  <a:solidFill>
                    <a:schemeClr val="tx1"/>
                  </a:solidFill>
                  <a:ea typeface="MS PGothic" pitchFamily="34" charset="-128"/>
                </a:rPr>
                <a:t>Thrombophilia</a:t>
              </a:r>
            </a:p>
          </p:txBody>
        </p:sp>
        <p:sp>
          <p:nvSpPr>
            <p:cNvPr id="21" name="Rectangle 20">
              <a:extLst>
                <a:ext uri="{FF2B5EF4-FFF2-40B4-BE49-F238E27FC236}">
                  <a16:creationId xmlns:a16="http://schemas.microsoft.com/office/drawing/2014/main" id="{AB8C4257-17DE-43A4-9B06-B42982D0A57D}"/>
                </a:ext>
              </a:extLst>
            </p:cNvPr>
            <p:cNvSpPr/>
            <p:nvPr/>
          </p:nvSpPr>
          <p:spPr>
            <a:xfrm>
              <a:off x="7205402" y="4035077"/>
              <a:ext cx="2311799" cy="27462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Factor V Leiden deficiency</a:t>
              </a:r>
            </a:p>
          </p:txBody>
        </p:sp>
        <p:sp>
          <p:nvSpPr>
            <p:cNvPr id="22" name="Rectangle 21">
              <a:extLst>
                <a:ext uri="{FF2B5EF4-FFF2-40B4-BE49-F238E27FC236}">
                  <a16:creationId xmlns:a16="http://schemas.microsoft.com/office/drawing/2014/main" id="{F8BA552A-8175-47C6-8524-27D08EAC5D18}"/>
                </a:ext>
              </a:extLst>
            </p:cNvPr>
            <p:cNvSpPr/>
            <p:nvPr/>
          </p:nvSpPr>
          <p:spPr>
            <a:xfrm>
              <a:off x="7205402" y="4322405"/>
              <a:ext cx="2311799" cy="274629"/>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von Willebrand disease</a:t>
              </a:r>
            </a:p>
          </p:txBody>
        </p:sp>
      </p:grpSp>
      <p:pic>
        <p:nvPicPr>
          <p:cNvPr id="24" name="Picture 3" descr="C:\Users\morrison\AppData\Local\Microsoft\Windows\Temporary Internet Files\Content.IE5\93Q3G8V5\pink-heart-outline-clipart-atexglat4[1].png">
            <a:extLst>
              <a:ext uri="{FF2B5EF4-FFF2-40B4-BE49-F238E27FC236}">
                <a16:creationId xmlns:a16="http://schemas.microsoft.com/office/drawing/2014/main" id="{E37ACE1B-D36A-4625-9E75-242EA4BDF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97338">
            <a:off x="2904332" y="1499394"/>
            <a:ext cx="13652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C:\Users\morrison\AppData\Local\Microsoft\Windows\Temporary Internet Files\Content.IE5\93Q3G8V5\pink-heart-outline-clipart-atexglat4[1].png">
            <a:extLst>
              <a:ext uri="{FF2B5EF4-FFF2-40B4-BE49-F238E27FC236}">
                <a16:creationId xmlns:a16="http://schemas.microsoft.com/office/drawing/2014/main" id="{A43B88D5-A263-4150-A79C-2B9146F2E0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575207">
            <a:off x="5101432" y="2247106"/>
            <a:ext cx="12128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Users\morrison\AppData\Local\Microsoft\Windows\Temporary Internet Files\Content.IE5\93Q3G8V5\pink-heart-outline-clipart-atexglat4[1].png">
            <a:extLst>
              <a:ext uri="{FF2B5EF4-FFF2-40B4-BE49-F238E27FC236}">
                <a16:creationId xmlns:a16="http://schemas.microsoft.com/office/drawing/2014/main" id="{E469FCE7-D257-4B8E-8BA6-A01685480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589050">
            <a:off x="2763838" y="2354263"/>
            <a:ext cx="136683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C:\Users\morrison\AppData\Local\Microsoft\Windows\Temporary Internet Files\Content.IE5\93Q3G8V5\pink-heart-outline-clipart-atexglat4[1].png">
            <a:extLst>
              <a:ext uri="{FF2B5EF4-FFF2-40B4-BE49-F238E27FC236}">
                <a16:creationId xmlns:a16="http://schemas.microsoft.com/office/drawing/2014/main" id="{3C60D964-1ACD-42B5-98F4-5600C755D6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058850">
            <a:off x="4787900" y="1403351"/>
            <a:ext cx="136048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1D026008-53E7-4D7D-BA28-DA87F3305ED3}"/>
              </a:ext>
            </a:extLst>
          </p:cNvPr>
          <p:cNvSpPr/>
          <p:nvPr/>
        </p:nvSpPr>
        <p:spPr>
          <a:xfrm>
            <a:off x="3132138" y="4618038"/>
            <a:ext cx="2335212" cy="457200"/>
          </a:xfrm>
          <a:prstGeom prst="rect">
            <a:avLst/>
          </a:prstGeom>
          <a:solidFill>
            <a:schemeClr val="accent3">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Aft>
                <a:spcPts val="0"/>
              </a:spcAft>
              <a:defRPr/>
            </a:pPr>
            <a:r>
              <a:rPr lang="en-US" altLang="en-US" dirty="0">
                <a:solidFill>
                  <a:schemeClr val="tx1">
                    <a:lumMod val="95000"/>
                    <a:lumOff val="5000"/>
                  </a:schemeClr>
                </a:solidFill>
                <a:ea typeface="MS PGothic" pitchFamily="34" charset="-128"/>
              </a:rPr>
              <a:t>Valvular Disease</a:t>
            </a:r>
          </a:p>
        </p:txBody>
      </p:sp>
      <p:sp>
        <p:nvSpPr>
          <p:cNvPr id="30" name="Rectangle 29">
            <a:extLst>
              <a:ext uri="{FF2B5EF4-FFF2-40B4-BE49-F238E27FC236}">
                <a16:creationId xmlns:a16="http://schemas.microsoft.com/office/drawing/2014/main" id="{02590251-870E-471F-AAAE-EE98478B571A}"/>
              </a:ext>
            </a:extLst>
          </p:cNvPr>
          <p:cNvSpPr/>
          <p:nvPr/>
        </p:nvSpPr>
        <p:spPr>
          <a:xfrm>
            <a:off x="3059113" y="841375"/>
            <a:ext cx="2336800" cy="457200"/>
          </a:xfrm>
          <a:prstGeom prst="rect">
            <a:avLst/>
          </a:prstGeom>
          <a:solidFill>
            <a:schemeClr val="accent3">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Aft>
                <a:spcPts val="0"/>
              </a:spcAft>
              <a:defRPr/>
            </a:pPr>
            <a:r>
              <a:rPr lang="en-US" altLang="en-US" dirty="0">
                <a:solidFill>
                  <a:schemeClr val="tx1">
                    <a:lumMod val="95000"/>
                    <a:lumOff val="5000"/>
                  </a:schemeClr>
                </a:solidFill>
              </a:rPr>
              <a:t>Familial Aneurysms (Thoracic)</a:t>
            </a:r>
          </a:p>
        </p:txBody>
      </p:sp>
      <p:grpSp>
        <p:nvGrpSpPr>
          <p:cNvPr id="88069" name="Group 88068">
            <a:extLst>
              <a:ext uri="{FF2B5EF4-FFF2-40B4-BE49-F238E27FC236}">
                <a16:creationId xmlns:a16="http://schemas.microsoft.com/office/drawing/2014/main" id="{E5FBE458-505D-478D-A2E5-0AB2E8CC7038}"/>
              </a:ext>
            </a:extLst>
          </p:cNvPr>
          <p:cNvGrpSpPr>
            <a:grpSpLocks/>
          </p:cNvGrpSpPr>
          <p:nvPr/>
        </p:nvGrpSpPr>
        <p:grpSpPr bwMode="auto">
          <a:xfrm>
            <a:off x="971550" y="3724275"/>
            <a:ext cx="2335213" cy="1035050"/>
            <a:chOff x="6876256" y="947377"/>
            <a:chExt cx="2335435" cy="1034597"/>
          </a:xfrm>
        </p:grpSpPr>
        <p:sp>
          <p:nvSpPr>
            <p:cNvPr id="31" name="Rectangle 30">
              <a:extLst>
                <a:ext uri="{FF2B5EF4-FFF2-40B4-BE49-F238E27FC236}">
                  <a16:creationId xmlns:a16="http://schemas.microsoft.com/office/drawing/2014/main" id="{B4071A0C-EFB5-46DD-94B0-55059272F544}"/>
                </a:ext>
              </a:extLst>
            </p:cNvPr>
            <p:cNvSpPr/>
            <p:nvPr/>
          </p:nvSpPr>
          <p:spPr>
            <a:xfrm>
              <a:off x="6876256" y="947377"/>
              <a:ext cx="2335435" cy="457000"/>
            </a:xfrm>
            <a:prstGeom prst="rect">
              <a:avLst/>
            </a:prstGeom>
            <a:solidFill>
              <a:schemeClr val="accent3">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Aft>
                  <a:spcPts val="0"/>
                </a:spcAft>
                <a:defRPr/>
              </a:pPr>
              <a:r>
                <a:rPr lang="en-US" altLang="en-US" dirty="0">
                  <a:solidFill>
                    <a:schemeClr val="tx1">
                      <a:lumMod val="95000"/>
                      <a:lumOff val="5000"/>
                    </a:schemeClr>
                  </a:solidFill>
                </a:rPr>
                <a:t>Arrhythmia Syndromes</a:t>
              </a:r>
            </a:p>
          </p:txBody>
        </p:sp>
        <p:sp>
          <p:nvSpPr>
            <p:cNvPr id="32" name="Rectangle 31">
              <a:extLst>
                <a:ext uri="{FF2B5EF4-FFF2-40B4-BE49-F238E27FC236}">
                  <a16:creationId xmlns:a16="http://schemas.microsoft.com/office/drawing/2014/main" id="{28F02ECC-864E-40C6-98F5-B2BC9D8184EB}"/>
                </a:ext>
              </a:extLst>
            </p:cNvPr>
            <p:cNvSpPr/>
            <p:nvPr/>
          </p:nvSpPr>
          <p:spPr>
            <a:xfrm>
              <a:off x="6876256" y="1420245"/>
              <a:ext cx="1894068" cy="27293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Atrial Fibrillation</a:t>
              </a:r>
            </a:p>
          </p:txBody>
        </p:sp>
        <p:sp>
          <p:nvSpPr>
            <p:cNvPr id="34" name="Rectangle 33">
              <a:extLst>
                <a:ext uri="{FF2B5EF4-FFF2-40B4-BE49-F238E27FC236}">
                  <a16:creationId xmlns:a16="http://schemas.microsoft.com/office/drawing/2014/main" id="{21F526A6-E61D-4871-8DC9-153EB47FC510}"/>
                </a:ext>
              </a:extLst>
            </p:cNvPr>
            <p:cNvSpPr/>
            <p:nvPr/>
          </p:nvSpPr>
          <p:spPr>
            <a:xfrm>
              <a:off x="6876256" y="1707457"/>
              <a:ext cx="1894068" cy="274517"/>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Long QT Syndrome</a:t>
              </a:r>
            </a:p>
          </p:txBody>
        </p:sp>
      </p:grpSp>
      <p:grpSp>
        <p:nvGrpSpPr>
          <p:cNvPr id="7" name="Group 6">
            <a:extLst>
              <a:ext uri="{FF2B5EF4-FFF2-40B4-BE49-F238E27FC236}">
                <a16:creationId xmlns:a16="http://schemas.microsoft.com/office/drawing/2014/main" id="{949092B3-2C57-4CDC-9650-95FD75229432}"/>
              </a:ext>
            </a:extLst>
          </p:cNvPr>
          <p:cNvGrpSpPr>
            <a:grpSpLocks/>
          </p:cNvGrpSpPr>
          <p:nvPr/>
        </p:nvGrpSpPr>
        <p:grpSpPr bwMode="auto">
          <a:xfrm>
            <a:off x="6183313" y="1863725"/>
            <a:ext cx="2881312" cy="1860550"/>
            <a:chOff x="59574" y="3166958"/>
            <a:chExt cx="2880320" cy="1860281"/>
          </a:xfrm>
        </p:grpSpPr>
        <p:sp>
          <p:nvSpPr>
            <p:cNvPr id="38" name="Rectangle 37">
              <a:extLst>
                <a:ext uri="{FF2B5EF4-FFF2-40B4-BE49-F238E27FC236}">
                  <a16:creationId xmlns:a16="http://schemas.microsoft.com/office/drawing/2014/main" id="{5B59FBAD-35C0-407A-9AF0-5B15F5607BC3}"/>
                </a:ext>
              </a:extLst>
            </p:cNvPr>
            <p:cNvSpPr/>
            <p:nvPr/>
          </p:nvSpPr>
          <p:spPr>
            <a:xfrm>
              <a:off x="59574" y="3166958"/>
              <a:ext cx="1991626" cy="457134"/>
            </a:xfrm>
            <a:prstGeom prst="rect">
              <a:avLst/>
            </a:prstGeom>
            <a:solidFill>
              <a:schemeClr val="accent3">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Aft>
                  <a:spcPts val="0"/>
                </a:spcAft>
                <a:defRPr/>
              </a:pPr>
              <a:r>
                <a:rPr lang="en-US" altLang="en-US" dirty="0">
                  <a:solidFill>
                    <a:schemeClr val="tx1">
                      <a:lumMod val="95000"/>
                      <a:lumOff val="5000"/>
                    </a:schemeClr>
                  </a:solidFill>
                </a:rPr>
                <a:t>Cardiomyopathies</a:t>
              </a:r>
            </a:p>
          </p:txBody>
        </p:sp>
        <p:sp>
          <p:nvSpPr>
            <p:cNvPr id="39" name="Rectangle 38">
              <a:extLst>
                <a:ext uri="{FF2B5EF4-FFF2-40B4-BE49-F238E27FC236}">
                  <a16:creationId xmlns:a16="http://schemas.microsoft.com/office/drawing/2014/main" id="{E70620B7-5738-4A0B-AF29-F102EA7C86B6}"/>
                </a:ext>
              </a:extLst>
            </p:cNvPr>
            <p:cNvSpPr/>
            <p:nvPr/>
          </p:nvSpPr>
          <p:spPr>
            <a:xfrm>
              <a:off x="59574" y="3651076"/>
              <a:ext cx="2593082" cy="274597"/>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Hypertrophic Cardiomyopathy</a:t>
              </a:r>
            </a:p>
          </p:txBody>
        </p:sp>
        <p:sp>
          <p:nvSpPr>
            <p:cNvPr id="40" name="Rectangle 39">
              <a:extLst>
                <a:ext uri="{FF2B5EF4-FFF2-40B4-BE49-F238E27FC236}">
                  <a16:creationId xmlns:a16="http://schemas.microsoft.com/office/drawing/2014/main" id="{91003011-82BC-4F0D-8897-D35BCC2B6FCD}"/>
                </a:ext>
              </a:extLst>
            </p:cNvPr>
            <p:cNvSpPr/>
            <p:nvPr/>
          </p:nvSpPr>
          <p:spPr>
            <a:xfrm>
              <a:off x="59574" y="4570105"/>
              <a:ext cx="2880320" cy="457134"/>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Arrhythmogenic Right Ventricular Dysplasia (ARVC)</a:t>
              </a:r>
            </a:p>
          </p:txBody>
        </p:sp>
        <p:sp>
          <p:nvSpPr>
            <p:cNvPr id="42" name="Rectangle 41">
              <a:extLst>
                <a:ext uri="{FF2B5EF4-FFF2-40B4-BE49-F238E27FC236}">
                  <a16:creationId xmlns:a16="http://schemas.microsoft.com/office/drawing/2014/main" id="{CB7533EB-2539-48AD-A9A1-3056FEEE03BC}"/>
                </a:ext>
              </a:extLst>
            </p:cNvPr>
            <p:cNvSpPr/>
            <p:nvPr/>
          </p:nvSpPr>
          <p:spPr>
            <a:xfrm>
              <a:off x="59574" y="3966942"/>
              <a:ext cx="2593082" cy="27459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Dilated Cardiomyopathy </a:t>
              </a:r>
            </a:p>
          </p:txBody>
        </p:sp>
        <p:sp>
          <p:nvSpPr>
            <p:cNvPr id="43" name="Rectangle 42">
              <a:extLst>
                <a:ext uri="{FF2B5EF4-FFF2-40B4-BE49-F238E27FC236}">
                  <a16:creationId xmlns:a16="http://schemas.microsoft.com/office/drawing/2014/main" id="{8BADAA15-6718-4642-81F0-8D9456289EE1}"/>
                </a:ext>
              </a:extLst>
            </p:cNvPr>
            <p:cNvSpPr/>
            <p:nvPr/>
          </p:nvSpPr>
          <p:spPr>
            <a:xfrm>
              <a:off x="59574" y="4249476"/>
              <a:ext cx="2593082" cy="27301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5563" lvl="1">
                <a:defRPr/>
              </a:pPr>
              <a:r>
                <a:rPr lang="en-US" altLang="en-US" sz="1400" dirty="0">
                  <a:solidFill>
                    <a:schemeClr val="tx1">
                      <a:lumMod val="95000"/>
                      <a:lumOff val="5000"/>
                    </a:schemeClr>
                  </a:solidFill>
                </a:rPr>
                <a:t>Cardiac Amyloidosis</a:t>
              </a:r>
            </a:p>
          </p:txBody>
        </p:sp>
      </p:grpSp>
      <p:pic>
        <p:nvPicPr>
          <p:cNvPr id="50" name="Picture 3" descr="C:\Users\morrison\AppData\Local\Microsoft\Windows\Temporary Internet Files\Content.IE5\93Q3G8V5\pink-heart-outline-clipart-atexglat4[1].png">
            <a:extLst>
              <a:ext uri="{FF2B5EF4-FFF2-40B4-BE49-F238E27FC236}">
                <a16:creationId xmlns:a16="http://schemas.microsoft.com/office/drawing/2014/main" id="{34B015AE-5911-42E8-928D-0700C54B34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333409">
            <a:off x="3249613" y="3106738"/>
            <a:ext cx="12604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 descr="C:\Users\morrison\AppData\Local\Microsoft\Windows\Temporary Internet Files\Content.IE5\93Q3G8V5\pink-heart-outline-clipart-atexglat4[1].png">
            <a:extLst>
              <a:ext uri="{FF2B5EF4-FFF2-40B4-BE49-F238E27FC236}">
                <a16:creationId xmlns:a16="http://schemas.microsoft.com/office/drawing/2014/main" id="{C5193B97-6421-4A95-A5B7-06BB4D2737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853984">
            <a:off x="4970463" y="2986088"/>
            <a:ext cx="12604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 descr="C:\Users\morrison\AppData\Local\Microsoft\Windows\Temporary Internet Files\Content.IE5\93Q3G8V5\pink-heart-outline-clipart-atexglat4[1].png">
            <a:extLst>
              <a:ext uri="{FF2B5EF4-FFF2-40B4-BE49-F238E27FC236}">
                <a16:creationId xmlns:a16="http://schemas.microsoft.com/office/drawing/2014/main" id="{011C517F-5669-406B-B7CB-C330FDB7AB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003183">
            <a:off x="4171950" y="3295650"/>
            <a:ext cx="12604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itle 1">
            <a:extLst>
              <a:ext uri="{FF2B5EF4-FFF2-40B4-BE49-F238E27FC236}">
                <a16:creationId xmlns:a16="http://schemas.microsoft.com/office/drawing/2014/main" id="{AD22A0FA-0183-4EA7-8B2F-8909C01DD764}"/>
              </a:ext>
            </a:extLst>
          </p:cNvPr>
          <p:cNvSpPr>
            <a:spLocks noGrp="1"/>
          </p:cNvSpPr>
          <p:nvPr>
            <p:ph type="title"/>
          </p:nvPr>
        </p:nvSpPr>
        <p:spPr>
          <a:xfrm>
            <a:off x="457200" y="49213"/>
            <a:ext cx="8229600" cy="650875"/>
          </a:xfrm>
          <a:solidFill>
            <a:schemeClr val="accent3">
              <a:lumMod val="60000"/>
              <a:lumOff val="40000"/>
              <a:alpha val="59000"/>
            </a:schemeClr>
          </a:solidFill>
        </p:spPr>
        <p:txBody>
          <a:bodyPr/>
          <a:lstStyle/>
          <a:p>
            <a:pPr>
              <a:defRPr/>
            </a:pPr>
            <a:r>
              <a:rPr lang="en-US" altLang="en-US" sz="3200" dirty="0"/>
              <a:t>Cardiac Diseases with a Heritable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250"/>
                                  </p:stCondLst>
                                  <p:childTnLst>
                                    <p:set>
                                      <p:cBhvr>
                                        <p:cTn id="6" dur="1" fill="hold">
                                          <p:stCondLst>
                                            <p:cond delay="0"/>
                                          </p:stCondLst>
                                        </p:cTn>
                                        <p:tgtEl>
                                          <p:spTgt spid="88064"/>
                                        </p:tgtEl>
                                        <p:attrNameLst>
                                          <p:attrName>style.visibility</p:attrName>
                                        </p:attrNameLst>
                                      </p:cBhvr>
                                      <p:to>
                                        <p:strVal val="visible"/>
                                      </p:to>
                                    </p:set>
                                    <p:animEffect transition="in" filter="fade">
                                      <p:cBhvr>
                                        <p:cTn id="7" dur="500"/>
                                        <p:tgtEl>
                                          <p:spTgt spid="88064"/>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nodeType="afterGroup">
                            <p:stCondLst>
                              <p:cond delay="75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nodeType="afterGroup">
                            <p:stCondLst>
                              <p:cond delay="1250"/>
                            </p:stCondLst>
                            <p:childTnLst>
                              <p:par>
                                <p:cTn id="19" presetID="10" presetClass="entr" presetSubtype="0" fill="hold" nodeType="afterEffect">
                                  <p:stCondLst>
                                    <p:cond delay="0"/>
                                  </p:stCondLst>
                                  <p:childTnLst>
                                    <p:set>
                                      <p:cBhvr>
                                        <p:cTn id="20" dur="1" fill="hold">
                                          <p:stCondLst>
                                            <p:cond delay="0"/>
                                          </p:stCondLst>
                                        </p:cTn>
                                        <p:tgtEl>
                                          <p:spTgt spid="88069"/>
                                        </p:tgtEl>
                                        <p:attrNameLst>
                                          <p:attrName>style.visibility</p:attrName>
                                        </p:attrNameLst>
                                      </p:cBhvr>
                                      <p:to>
                                        <p:strVal val="visible"/>
                                      </p:to>
                                    </p:set>
                                    <p:animEffect transition="in" filter="fade">
                                      <p:cBhvr>
                                        <p:cTn id="21" dur="500"/>
                                        <p:tgtEl>
                                          <p:spTgt spid="88069"/>
                                        </p:tgtEl>
                                      </p:cBhvr>
                                    </p:animEffect>
                                  </p:childTnLst>
                                </p:cTn>
                              </p:par>
                              <p:par>
                                <p:cTn id="22" presetID="10"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par>
                          <p:cTn id="25" fill="hold" nodeType="afterGroup">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nodeType="afterGroup">
                            <p:stCondLst>
                              <p:cond delay="2250"/>
                            </p:stCondLst>
                            <p:childTnLst>
                              <p:par>
                                <p:cTn id="33" presetID="10" presetClass="entr" presetSubtype="0" fill="hold" nodeType="afterEffect">
                                  <p:stCondLst>
                                    <p:cond delay="0"/>
                                  </p:stCondLst>
                                  <p:childTnLst>
                                    <p:set>
                                      <p:cBhvr>
                                        <p:cTn id="34" dur="1" fill="hold">
                                          <p:stCondLst>
                                            <p:cond delay="0"/>
                                          </p:stCondLst>
                                        </p:cTn>
                                        <p:tgtEl>
                                          <p:spTgt spid="88068"/>
                                        </p:tgtEl>
                                        <p:attrNameLst>
                                          <p:attrName>style.visibility</p:attrName>
                                        </p:attrNameLst>
                                      </p:cBhvr>
                                      <p:to>
                                        <p:strVal val="visible"/>
                                      </p:to>
                                    </p:set>
                                    <p:animEffect transition="in" filter="fade">
                                      <p:cBhvr>
                                        <p:cTn id="35" dur="500"/>
                                        <p:tgtEl>
                                          <p:spTgt spid="88068"/>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nodeType="afterGroup">
                            <p:stCondLst>
                              <p:cond delay="275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nodeType="afterGroup">
                            <p:stCondLst>
                              <p:cond delay="3250"/>
                            </p:stCondLst>
                            <p:childTnLst>
                              <p:par>
                                <p:cTn id="47" presetID="10" presetClass="entr" presetSubtype="0" fill="hold" nodeType="afterEffect">
                                  <p:stCondLst>
                                    <p:cond delay="0"/>
                                  </p:stCondLst>
                                  <p:childTnLst>
                                    <p:set>
                                      <p:cBhvr>
                                        <p:cTn id="48" dur="1" fill="hold">
                                          <p:stCondLst>
                                            <p:cond delay="0"/>
                                          </p:stCondLst>
                                        </p:cTn>
                                        <p:tgtEl>
                                          <p:spTgt spid="88065"/>
                                        </p:tgtEl>
                                        <p:attrNameLst>
                                          <p:attrName>style.visibility</p:attrName>
                                        </p:attrNameLst>
                                      </p:cBhvr>
                                      <p:to>
                                        <p:strVal val="visible"/>
                                      </p:to>
                                    </p:set>
                                    <p:animEffect transition="in" filter="fade">
                                      <p:cBhvr>
                                        <p:cTn id="49" dur="500"/>
                                        <p:tgtEl>
                                          <p:spTgt spid="88065"/>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nodeType="afterGroup">
                            <p:stCondLst>
                              <p:cond delay="375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nodeType="withEffect">
                                  <p:stCondLst>
                                    <p:cond delay="0"/>
                                  </p:stCondLst>
                                  <p:childTnLst>
                                    <p:set>
                                      <p:cBhvr>
                                        <p:cTn id="58" dur="1" fill="hold">
                                          <p:stCondLst>
                                            <p:cond delay="0"/>
                                          </p:stCondLst>
                                        </p:cTn>
                                        <p:tgtEl>
                                          <p:spTgt spid="88067"/>
                                        </p:tgtEl>
                                        <p:attrNameLst>
                                          <p:attrName>style.visibility</p:attrName>
                                        </p:attrNameLst>
                                      </p:cBhvr>
                                      <p:to>
                                        <p:strVal val="visible"/>
                                      </p:to>
                                    </p:set>
                                    <p:animEffect transition="in" filter="fade">
                                      <p:cBhvr>
                                        <p:cTn id="59"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4B166D-C1DF-4845-88ED-E9803A3FE321}"/>
              </a:ext>
            </a:extLst>
          </p:cNvPr>
          <p:cNvSpPr/>
          <p:nvPr/>
        </p:nvSpPr>
        <p:spPr>
          <a:xfrm>
            <a:off x="0" y="0"/>
            <a:ext cx="9144000" cy="5143500"/>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pic>
        <p:nvPicPr>
          <p:cNvPr id="8" name="Picture 7" descr="Description: euan graph HCM FH.jpg">
            <a:extLst>
              <a:ext uri="{FF2B5EF4-FFF2-40B4-BE49-F238E27FC236}">
                <a16:creationId xmlns:a16="http://schemas.microsoft.com/office/drawing/2014/main" id="{59F47E32-B4D5-4C70-BBC1-10A1F765EE26}"/>
              </a:ext>
            </a:extLst>
          </p:cNvPr>
          <p:cNvPicPr>
            <a:picLocks noChangeAspect="1" noChangeArrowheads="1"/>
          </p:cNvPicPr>
          <p:nvPr/>
        </p:nvPicPr>
        <p:blipFill>
          <a:blip r:embed="rId4"/>
          <a:srcRect/>
          <a:stretch>
            <a:fillRect/>
          </a:stretch>
        </p:blipFill>
        <p:spPr bwMode="auto">
          <a:xfrm>
            <a:off x="2195513" y="915988"/>
            <a:ext cx="4754562" cy="3643312"/>
          </a:xfrm>
          <a:prstGeom prst="rect">
            <a:avLst/>
          </a:prstGeom>
          <a:ln>
            <a:noFill/>
          </a:ln>
          <a:effectLst>
            <a:outerShdw blurRad="292100" dist="139700" dir="2700000" algn="tl" rotWithShape="0">
              <a:srgbClr val="333333">
                <a:alpha val="65000"/>
              </a:srgbClr>
            </a:outerShdw>
          </a:effectLst>
        </p:spPr>
      </p:pic>
      <p:sp>
        <p:nvSpPr>
          <p:cNvPr id="9" name="TextBox 6">
            <a:extLst>
              <a:ext uri="{FF2B5EF4-FFF2-40B4-BE49-F238E27FC236}">
                <a16:creationId xmlns:a16="http://schemas.microsoft.com/office/drawing/2014/main" id="{1AB124D2-799C-4583-9C94-A04D1A636592}"/>
              </a:ext>
            </a:extLst>
          </p:cNvPr>
          <p:cNvSpPr txBox="1">
            <a:spLocks noChangeArrowheads="1"/>
          </p:cNvSpPr>
          <p:nvPr/>
        </p:nvSpPr>
        <p:spPr bwMode="auto">
          <a:xfrm>
            <a:off x="5624513" y="4679950"/>
            <a:ext cx="3506787" cy="460375"/>
          </a:xfrm>
          <a:prstGeom prst="rect">
            <a:avLst/>
          </a:prstGeom>
          <a:noFill/>
          <a:ln>
            <a:noFill/>
          </a:ln>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fontAlgn="auto">
              <a:spcBef>
                <a:spcPts val="0"/>
              </a:spcBef>
              <a:spcAft>
                <a:spcPts val="0"/>
              </a:spcAft>
              <a:defRPr/>
            </a:pPr>
            <a:r>
              <a:rPr lang="en-US" altLang="en-US" sz="1200" kern="0" dirty="0">
                <a:solidFill>
                  <a:srgbClr val="000000"/>
                </a:solidFill>
                <a:latin typeface="+mn-lt"/>
                <a:cs typeface="+mn-cs"/>
              </a:rPr>
              <a:t>Slide by Euan Ashley, MD</a:t>
            </a:r>
          </a:p>
          <a:p>
            <a:pPr fontAlgn="auto">
              <a:spcBef>
                <a:spcPts val="0"/>
              </a:spcBef>
              <a:spcAft>
                <a:spcPts val="0"/>
              </a:spcAft>
              <a:defRPr/>
            </a:pPr>
            <a:r>
              <a:rPr lang="en-US" altLang="en-US" sz="1200" kern="0" dirty="0">
                <a:solidFill>
                  <a:srgbClr val="000000"/>
                </a:solidFill>
                <a:latin typeface="+mn-lt"/>
                <a:cs typeface="+mn-cs"/>
              </a:rPr>
              <a:t>Stanford Center for Inherited Cardiovascular Disease</a:t>
            </a:r>
          </a:p>
        </p:txBody>
      </p:sp>
      <p:sp>
        <p:nvSpPr>
          <p:cNvPr id="7" name="Title 1">
            <a:extLst>
              <a:ext uri="{FF2B5EF4-FFF2-40B4-BE49-F238E27FC236}">
                <a16:creationId xmlns:a16="http://schemas.microsoft.com/office/drawing/2014/main" id="{4D4E556D-85F1-4949-897F-E0270C8E0099}"/>
              </a:ext>
            </a:extLst>
          </p:cNvPr>
          <p:cNvSpPr>
            <a:spLocks noGrp="1"/>
          </p:cNvSpPr>
          <p:nvPr>
            <p:ph type="title"/>
          </p:nvPr>
        </p:nvSpPr>
        <p:spPr>
          <a:xfrm>
            <a:off x="457200" y="49213"/>
            <a:ext cx="8229600" cy="650875"/>
          </a:xfrm>
          <a:solidFill>
            <a:schemeClr val="accent3">
              <a:lumMod val="60000"/>
              <a:lumOff val="40000"/>
              <a:alpha val="59000"/>
            </a:schemeClr>
          </a:solidFill>
        </p:spPr>
        <p:txBody>
          <a:bodyPr/>
          <a:lstStyle/>
          <a:p>
            <a:pPr>
              <a:defRPr/>
            </a:pPr>
            <a:r>
              <a:rPr lang="en-US" altLang="en-US" sz="3200" dirty="0"/>
              <a:t>Cardiac Diseases with a Heritable Component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114E0F-F4F8-483D-B9A2-7A78A4A7D080}"/>
              </a:ext>
            </a:extLst>
          </p:cNvPr>
          <p:cNvSpPr/>
          <p:nvPr/>
        </p:nvSpPr>
        <p:spPr>
          <a:xfrm>
            <a:off x="0" y="0"/>
            <a:ext cx="9144000" cy="5143500"/>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itle 1">
            <a:extLst>
              <a:ext uri="{FF2B5EF4-FFF2-40B4-BE49-F238E27FC236}">
                <a16:creationId xmlns:a16="http://schemas.microsoft.com/office/drawing/2014/main" id="{F24CAB0C-3D16-4C49-8313-8EA6A5EB14A9}"/>
              </a:ext>
            </a:extLst>
          </p:cNvPr>
          <p:cNvSpPr txBox="1">
            <a:spLocks/>
          </p:cNvSpPr>
          <p:nvPr/>
        </p:nvSpPr>
        <p:spPr bwMode="auto">
          <a:xfrm>
            <a:off x="590550" y="1347788"/>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Sudden death &lt; 40 years, including SIDS</a:t>
            </a:r>
            <a:endParaRPr lang="en-US" altLang="ja-JP" sz="3200" dirty="0"/>
          </a:p>
        </p:txBody>
      </p:sp>
      <p:pic>
        <p:nvPicPr>
          <p:cNvPr id="17" name="Graphic 16" descr="Research">
            <a:extLst>
              <a:ext uri="{FF2B5EF4-FFF2-40B4-BE49-F238E27FC236}">
                <a16:creationId xmlns:a16="http://schemas.microsoft.com/office/drawing/2014/main" id="{C89E421A-E2F7-4499-B056-87475AC3C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347788"/>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itle 1">
            <a:extLst>
              <a:ext uri="{FF2B5EF4-FFF2-40B4-BE49-F238E27FC236}">
                <a16:creationId xmlns:a16="http://schemas.microsoft.com/office/drawing/2014/main" id="{34D7DFC4-EA74-4D2C-9181-6B95B8300C19}"/>
              </a:ext>
            </a:extLst>
          </p:cNvPr>
          <p:cNvSpPr>
            <a:spLocks noGrp="1"/>
          </p:cNvSpPr>
          <p:nvPr>
            <p:ph type="title"/>
          </p:nvPr>
        </p:nvSpPr>
        <p:spPr>
          <a:xfrm>
            <a:off x="457200" y="206375"/>
            <a:ext cx="8507413" cy="857250"/>
          </a:xfrm>
        </p:spPr>
        <p:txBody>
          <a:bodyPr/>
          <a:lstStyle/>
          <a:p>
            <a:pPr algn="l"/>
            <a:r>
              <a:rPr lang="en-CA" altLang="en-US" sz="3600"/>
              <a:t>Common cardiac presentations and family histories to be aware of:</a:t>
            </a:r>
          </a:p>
        </p:txBody>
      </p:sp>
      <p:grpSp>
        <p:nvGrpSpPr>
          <p:cNvPr id="15" name="Group 14">
            <a:extLst>
              <a:ext uri="{FF2B5EF4-FFF2-40B4-BE49-F238E27FC236}">
                <a16:creationId xmlns:a16="http://schemas.microsoft.com/office/drawing/2014/main" id="{A4A13990-6FBF-43F1-9717-FCA31D5DFA6F}"/>
              </a:ext>
            </a:extLst>
          </p:cNvPr>
          <p:cNvGrpSpPr>
            <a:grpSpLocks/>
          </p:cNvGrpSpPr>
          <p:nvPr/>
        </p:nvGrpSpPr>
        <p:grpSpPr bwMode="auto">
          <a:xfrm>
            <a:off x="457200" y="4144963"/>
            <a:ext cx="8512175" cy="855662"/>
            <a:chOff x="457200" y="4144232"/>
            <a:chExt cx="8512645" cy="856272"/>
          </a:xfrm>
        </p:grpSpPr>
        <p:sp>
          <p:nvSpPr>
            <p:cNvPr id="21" name="Rectangle: Rounded Corners 20">
              <a:extLst>
                <a:ext uri="{FF2B5EF4-FFF2-40B4-BE49-F238E27FC236}">
                  <a16:creationId xmlns:a16="http://schemas.microsoft.com/office/drawing/2014/main" id="{62DD403E-F11C-4B47-85F7-C1DFCA9D7FF7}"/>
                </a:ext>
              </a:extLst>
            </p:cNvPr>
            <p:cNvSpPr/>
            <p:nvPr/>
          </p:nvSpPr>
          <p:spPr>
            <a:xfrm>
              <a:off x="466726" y="4144232"/>
              <a:ext cx="8503119" cy="8562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CA" sz="2800" dirty="0">
                  <a:solidFill>
                    <a:schemeClr val="tx1">
                      <a:lumMod val="95000"/>
                      <a:lumOff val="5000"/>
                    </a:schemeClr>
                  </a:solidFill>
                </a:rPr>
                <a:t>Inherited arrhythmia or cardiomyopathy</a:t>
              </a:r>
            </a:p>
          </p:txBody>
        </p:sp>
        <p:pic>
          <p:nvPicPr>
            <p:cNvPr id="24584" name="Graphic 21" descr="Heart with pulse">
              <a:extLst>
                <a:ext uri="{FF2B5EF4-FFF2-40B4-BE49-F238E27FC236}">
                  <a16:creationId xmlns:a16="http://schemas.microsoft.com/office/drawing/2014/main" id="{638C4409-A83A-44E9-AA80-69E7630595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217309"/>
              <a:ext cx="796969" cy="6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1EE43-86BE-4D8D-AC5E-F8EB7946882B}"/>
              </a:ext>
            </a:extLst>
          </p:cNvPr>
          <p:cNvSpPr/>
          <p:nvPr/>
        </p:nvSpPr>
        <p:spPr>
          <a:xfrm>
            <a:off x="0" y="0"/>
            <a:ext cx="9144000" cy="5143500"/>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itle 1">
            <a:extLst>
              <a:ext uri="{FF2B5EF4-FFF2-40B4-BE49-F238E27FC236}">
                <a16:creationId xmlns:a16="http://schemas.microsoft.com/office/drawing/2014/main" id="{CEAFBB3A-044E-478B-A934-BF41DB3D7C90}"/>
              </a:ext>
            </a:extLst>
          </p:cNvPr>
          <p:cNvSpPr txBox="1">
            <a:spLocks/>
          </p:cNvSpPr>
          <p:nvPr/>
        </p:nvSpPr>
        <p:spPr bwMode="auto">
          <a:xfrm>
            <a:off x="590550" y="1347788"/>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Sudden death &lt; 40 years, including SIDS</a:t>
            </a:r>
            <a:endParaRPr lang="en-US" altLang="ja-JP" sz="3200" dirty="0"/>
          </a:p>
        </p:txBody>
      </p:sp>
      <p:pic>
        <p:nvPicPr>
          <p:cNvPr id="26628" name="Graphic 16" descr="Research">
            <a:extLst>
              <a:ext uri="{FF2B5EF4-FFF2-40B4-BE49-F238E27FC236}">
                <a16:creationId xmlns:a16="http://schemas.microsoft.com/office/drawing/2014/main" id="{AB5AB72A-4FDE-4A75-A9D0-88EA31D948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1344613"/>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a:extLst>
              <a:ext uri="{FF2B5EF4-FFF2-40B4-BE49-F238E27FC236}">
                <a16:creationId xmlns:a16="http://schemas.microsoft.com/office/drawing/2014/main" id="{7920BA56-1CE9-4F23-81AD-A2F1C586D3FA}"/>
              </a:ext>
            </a:extLst>
          </p:cNvPr>
          <p:cNvSpPr txBox="1">
            <a:spLocks/>
          </p:cNvSpPr>
          <p:nvPr/>
        </p:nvSpPr>
        <p:spPr bwMode="auto">
          <a:xfrm>
            <a:off x="590550" y="2066925"/>
            <a:ext cx="8208963" cy="8286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2800" dirty="0"/>
              <a:t>Syncope or pre-syncope with exercise,</a:t>
            </a:r>
            <a:r>
              <a:rPr lang="en-US" sz="2800" dirty="0"/>
              <a:t> intense emotional, stressful, or startling events</a:t>
            </a:r>
            <a:endParaRPr lang="en-US" altLang="en-US" sz="2800" dirty="0"/>
          </a:p>
        </p:txBody>
      </p:sp>
      <p:pic>
        <p:nvPicPr>
          <p:cNvPr id="19" name="Graphic 18" descr="Research">
            <a:extLst>
              <a:ext uri="{FF2B5EF4-FFF2-40B4-BE49-F238E27FC236}">
                <a16:creationId xmlns:a16="http://schemas.microsoft.com/office/drawing/2014/main" id="{971B511E-D15A-4278-9C4A-6B9C27EE8C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19812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itle 1">
            <a:extLst>
              <a:ext uri="{FF2B5EF4-FFF2-40B4-BE49-F238E27FC236}">
                <a16:creationId xmlns:a16="http://schemas.microsoft.com/office/drawing/2014/main" id="{2F04552D-050C-4C18-9304-5DEBE141ECA9}"/>
              </a:ext>
            </a:extLst>
          </p:cNvPr>
          <p:cNvSpPr>
            <a:spLocks noGrp="1"/>
          </p:cNvSpPr>
          <p:nvPr>
            <p:ph type="title"/>
          </p:nvPr>
        </p:nvSpPr>
        <p:spPr>
          <a:xfrm>
            <a:off x="457200" y="206375"/>
            <a:ext cx="8507413" cy="857250"/>
          </a:xfrm>
        </p:spPr>
        <p:txBody>
          <a:bodyPr/>
          <a:lstStyle/>
          <a:p>
            <a:pPr algn="l"/>
            <a:r>
              <a:rPr lang="en-CA" altLang="en-US" sz="3600"/>
              <a:t>Common cardiac presentations and family histories to be aware of:</a:t>
            </a:r>
          </a:p>
        </p:txBody>
      </p:sp>
      <p:grpSp>
        <p:nvGrpSpPr>
          <p:cNvPr id="14" name="Group 13">
            <a:extLst>
              <a:ext uri="{FF2B5EF4-FFF2-40B4-BE49-F238E27FC236}">
                <a16:creationId xmlns:a16="http://schemas.microsoft.com/office/drawing/2014/main" id="{1F0BDB89-D1AF-4C5F-BB07-0104CDBE2BAE}"/>
              </a:ext>
            </a:extLst>
          </p:cNvPr>
          <p:cNvGrpSpPr>
            <a:grpSpLocks/>
          </p:cNvGrpSpPr>
          <p:nvPr/>
        </p:nvGrpSpPr>
        <p:grpSpPr bwMode="auto">
          <a:xfrm>
            <a:off x="457200" y="4144963"/>
            <a:ext cx="8512175" cy="855662"/>
            <a:chOff x="457200" y="4144232"/>
            <a:chExt cx="8512645" cy="856272"/>
          </a:xfrm>
        </p:grpSpPr>
        <p:sp>
          <p:nvSpPr>
            <p:cNvPr id="15" name="Rectangle: Rounded Corners 14">
              <a:extLst>
                <a:ext uri="{FF2B5EF4-FFF2-40B4-BE49-F238E27FC236}">
                  <a16:creationId xmlns:a16="http://schemas.microsoft.com/office/drawing/2014/main" id="{CE8E1C4E-B722-4FFE-AB37-EAACFC615583}"/>
                </a:ext>
              </a:extLst>
            </p:cNvPr>
            <p:cNvSpPr/>
            <p:nvPr/>
          </p:nvSpPr>
          <p:spPr>
            <a:xfrm>
              <a:off x="466726" y="4144232"/>
              <a:ext cx="8503119" cy="8562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2400" dirty="0">
                  <a:solidFill>
                    <a:schemeClr val="tx1"/>
                  </a:solidFill>
                </a:rPr>
                <a:t>Inherited arrhythmia e.g. catecholaminergic polymorphic ventricular tachycardia (CPVT) </a:t>
              </a:r>
              <a:endParaRPr lang="en-CA" sz="2400" dirty="0">
                <a:solidFill>
                  <a:schemeClr val="tx1"/>
                </a:solidFill>
              </a:endParaRPr>
            </a:p>
          </p:txBody>
        </p:sp>
        <p:pic>
          <p:nvPicPr>
            <p:cNvPr id="26634" name="Graphic 20" descr="Heart with pulse">
              <a:extLst>
                <a:ext uri="{FF2B5EF4-FFF2-40B4-BE49-F238E27FC236}">
                  <a16:creationId xmlns:a16="http://schemas.microsoft.com/office/drawing/2014/main" id="{A14FDDB8-0BF7-4AF6-814B-293040B1CF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217309"/>
              <a:ext cx="796969" cy="6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nodeType="afterGroup">
                            <p:stCondLst>
                              <p:cond delay="75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B80CCBE-2491-41BB-AA0B-DE86C7DD6DB2}"/>
              </a:ext>
            </a:extLst>
          </p:cNvPr>
          <p:cNvSpPr/>
          <p:nvPr/>
        </p:nvSpPr>
        <p:spPr>
          <a:xfrm>
            <a:off x="0" y="0"/>
            <a:ext cx="9144000" cy="5143500"/>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675" name="Title 1">
            <a:extLst>
              <a:ext uri="{FF2B5EF4-FFF2-40B4-BE49-F238E27FC236}">
                <a16:creationId xmlns:a16="http://schemas.microsoft.com/office/drawing/2014/main" id="{BDDCBAC2-E93F-4836-BA77-856AE9122009}"/>
              </a:ext>
            </a:extLst>
          </p:cNvPr>
          <p:cNvSpPr>
            <a:spLocks noGrp="1"/>
          </p:cNvSpPr>
          <p:nvPr>
            <p:ph type="title"/>
          </p:nvPr>
        </p:nvSpPr>
        <p:spPr>
          <a:xfrm>
            <a:off x="457200" y="206375"/>
            <a:ext cx="8507413" cy="857250"/>
          </a:xfrm>
        </p:spPr>
        <p:txBody>
          <a:bodyPr/>
          <a:lstStyle/>
          <a:p>
            <a:pPr algn="l"/>
            <a:r>
              <a:rPr lang="en-CA" altLang="en-US" sz="3600"/>
              <a:t>Common cardiac presentations and family histories to be aware of:</a:t>
            </a:r>
          </a:p>
        </p:txBody>
      </p:sp>
      <p:sp>
        <p:nvSpPr>
          <p:cNvPr id="6" name="Title 1">
            <a:extLst>
              <a:ext uri="{FF2B5EF4-FFF2-40B4-BE49-F238E27FC236}">
                <a16:creationId xmlns:a16="http://schemas.microsoft.com/office/drawing/2014/main" id="{59D3D6EE-2F3A-4D53-BFD2-0B2F88B7BF35}"/>
              </a:ext>
            </a:extLst>
          </p:cNvPr>
          <p:cNvSpPr txBox="1">
            <a:spLocks/>
          </p:cNvSpPr>
          <p:nvPr/>
        </p:nvSpPr>
        <p:spPr bwMode="auto">
          <a:xfrm>
            <a:off x="590550" y="1347788"/>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Sudden death &lt; 40 years, including SIDS</a:t>
            </a:r>
            <a:endParaRPr lang="en-US" altLang="ja-JP" sz="3200" dirty="0"/>
          </a:p>
        </p:txBody>
      </p:sp>
      <p:sp>
        <p:nvSpPr>
          <p:cNvPr id="8" name="Title 1">
            <a:extLst>
              <a:ext uri="{FF2B5EF4-FFF2-40B4-BE49-F238E27FC236}">
                <a16:creationId xmlns:a16="http://schemas.microsoft.com/office/drawing/2014/main" id="{109A5951-61F5-451F-9728-EE432B5F085D}"/>
              </a:ext>
            </a:extLst>
          </p:cNvPr>
          <p:cNvSpPr txBox="1">
            <a:spLocks/>
          </p:cNvSpPr>
          <p:nvPr/>
        </p:nvSpPr>
        <p:spPr bwMode="auto">
          <a:xfrm>
            <a:off x="590550" y="2932113"/>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Seizures/Drowning/Unexplained single MVA</a:t>
            </a:r>
          </a:p>
        </p:txBody>
      </p:sp>
      <p:pic>
        <p:nvPicPr>
          <p:cNvPr id="28678" name="Graphic 3" descr="Research">
            <a:extLst>
              <a:ext uri="{FF2B5EF4-FFF2-40B4-BE49-F238E27FC236}">
                <a16:creationId xmlns:a16="http://schemas.microsoft.com/office/drawing/2014/main" id="{C00C62A6-BCD9-41C3-A1E9-8CCF5902B8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1344613"/>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Research">
            <a:extLst>
              <a:ext uri="{FF2B5EF4-FFF2-40B4-BE49-F238E27FC236}">
                <a16:creationId xmlns:a16="http://schemas.microsoft.com/office/drawing/2014/main" id="{2C2EC065-9F6E-4DB4-86F7-2A1CDF48E3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2859088"/>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5359A0A9-0B46-48A2-8FA5-419BB0E0BCD1}"/>
              </a:ext>
            </a:extLst>
          </p:cNvPr>
          <p:cNvSpPr txBox="1">
            <a:spLocks/>
          </p:cNvSpPr>
          <p:nvPr/>
        </p:nvSpPr>
        <p:spPr bwMode="auto">
          <a:xfrm>
            <a:off x="590550" y="2066925"/>
            <a:ext cx="8208963" cy="8286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2800" dirty="0"/>
              <a:t>Syncope or pre-syncope with exercise,</a:t>
            </a:r>
            <a:r>
              <a:rPr lang="en-US" sz="2800" dirty="0"/>
              <a:t> intense emotional, stressful, or startling events</a:t>
            </a:r>
            <a:endParaRPr lang="en-US" altLang="en-US" sz="2800" dirty="0"/>
          </a:p>
        </p:txBody>
      </p:sp>
      <p:pic>
        <p:nvPicPr>
          <p:cNvPr id="28681" name="Graphic 10" descr="Research">
            <a:extLst>
              <a:ext uri="{FF2B5EF4-FFF2-40B4-BE49-F238E27FC236}">
                <a16:creationId xmlns:a16="http://schemas.microsoft.com/office/drawing/2014/main" id="{42EA0974-C71D-4389-98A0-F657CF0E5E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19812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F49865AE-D33B-4DDB-B797-8E93286D5093}"/>
              </a:ext>
            </a:extLst>
          </p:cNvPr>
          <p:cNvGrpSpPr>
            <a:grpSpLocks/>
          </p:cNvGrpSpPr>
          <p:nvPr/>
        </p:nvGrpSpPr>
        <p:grpSpPr bwMode="auto">
          <a:xfrm>
            <a:off x="457200" y="4144963"/>
            <a:ext cx="8512175" cy="855662"/>
            <a:chOff x="457200" y="4144232"/>
            <a:chExt cx="8512645" cy="856272"/>
          </a:xfrm>
        </p:grpSpPr>
        <p:sp>
          <p:nvSpPr>
            <p:cNvPr id="17" name="Rectangle: Rounded Corners 16">
              <a:extLst>
                <a:ext uri="{FF2B5EF4-FFF2-40B4-BE49-F238E27FC236}">
                  <a16:creationId xmlns:a16="http://schemas.microsoft.com/office/drawing/2014/main" id="{E169BB75-BDE0-4730-887F-75174A9B3A96}"/>
                </a:ext>
              </a:extLst>
            </p:cNvPr>
            <p:cNvSpPr/>
            <p:nvPr/>
          </p:nvSpPr>
          <p:spPr>
            <a:xfrm>
              <a:off x="466726" y="4144232"/>
              <a:ext cx="8503119" cy="8562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CA" sz="2400" dirty="0">
                  <a:solidFill>
                    <a:schemeClr val="tx1">
                      <a:lumMod val="95000"/>
                      <a:lumOff val="5000"/>
                    </a:schemeClr>
                  </a:solidFill>
                </a:rPr>
                <a:t>   Long QT syndrome or another channelopathy e.g. </a:t>
              </a:r>
              <a:r>
                <a:rPr lang="en-CA" sz="2400" dirty="0" err="1">
                  <a:solidFill>
                    <a:schemeClr val="tx1">
                      <a:lumMod val="95000"/>
                      <a:lumOff val="5000"/>
                    </a:schemeClr>
                  </a:solidFill>
                </a:rPr>
                <a:t>Brugada</a:t>
              </a:r>
              <a:r>
                <a:rPr lang="en-CA" sz="2400" dirty="0">
                  <a:solidFill>
                    <a:schemeClr val="tx1">
                      <a:lumMod val="95000"/>
                      <a:lumOff val="5000"/>
                    </a:schemeClr>
                  </a:solidFill>
                </a:rPr>
                <a:t> syndrome</a:t>
              </a:r>
            </a:p>
          </p:txBody>
        </p:sp>
        <p:pic>
          <p:nvPicPr>
            <p:cNvPr id="28684" name="Graphic 20" descr="Heart with pulse">
              <a:extLst>
                <a:ext uri="{FF2B5EF4-FFF2-40B4-BE49-F238E27FC236}">
                  <a16:creationId xmlns:a16="http://schemas.microsoft.com/office/drawing/2014/main" id="{F31CF981-6C83-43E4-AF7D-2F64B67AA60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217309"/>
              <a:ext cx="796969" cy="6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nodeType="afterGroup">
                            <p:stCondLst>
                              <p:cond delay="75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C886E6-8358-41E4-8BDC-248E297C738F}"/>
              </a:ext>
            </a:extLst>
          </p:cNvPr>
          <p:cNvSpPr/>
          <p:nvPr/>
        </p:nvSpPr>
        <p:spPr>
          <a:xfrm>
            <a:off x="0" y="0"/>
            <a:ext cx="9144000" cy="5143500"/>
          </a:xfrm>
          <a:prstGeom prst="rect">
            <a:avLst/>
          </a:prstGeom>
          <a:blipFill dpi="0" rotWithShape="1">
            <a:blip r:embed="rId3">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23" name="Title 1">
            <a:extLst>
              <a:ext uri="{FF2B5EF4-FFF2-40B4-BE49-F238E27FC236}">
                <a16:creationId xmlns:a16="http://schemas.microsoft.com/office/drawing/2014/main" id="{7BC7A7C4-F028-40A0-8999-B1080A419D3A}"/>
              </a:ext>
            </a:extLst>
          </p:cNvPr>
          <p:cNvSpPr>
            <a:spLocks noGrp="1"/>
          </p:cNvSpPr>
          <p:nvPr>
            <p:ph type="title"/>
          </p:nvPr>
        </p:nvSpPr>
        <p:spPr>
          <a:xfrm>
            <a:off x="457200" y="206375"/>
            <a:ext cx="8507413" cy="857250"/>
          </a:xfrm>
        </p:spPr>
        <p:txBody>
          <a:bodyPr/>
          <a:lstStyle/>
          <a:p>
            <a:pPr algn="l"/>
            <a:r>
              <a:rPr lang="en-CA" altLang="en-US" sz="3600"/>
              <a:t>Common cardiac presentations and family histories to be aware of:</a:t>
            </a:r>
          </a:p>
        </p:txBody>
      </p:sp>
      <p:sp>
        <p:nvSpPr>
          <p:cNvPr id="6" name="Title 1">
            <a:extLst>
              <a:ext uri="{FF2B5EF4-FFF2-40B4-BE49-F238E27FC236}">
                <a16:creationId xmlns:a16="http://schemas.microsoft.com/office/drawing/2014/main" id="{D9131749-C4E4-4CFB-8A83-D97C41A73728}"/>
              </a:ext>
            </a:extLst>
          </p:cNvPr>
          <p:cNvSpPr txBox="1">
            <a:spLocks/>
          </p:cNvSpPr>
          <p:nvPr/>
        </p:nvSpPr>
        <p:spPr bwMode="auto">
          <a:xfrm>
            <a:off x="590550" y="1347788"/>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Sudden death &lt; 40 years, including SIDS</a:t>
            </a:r>
            <a:endParaRPr lang="en-US" altLang="ja-JP" sz="3200" dirty="0"/>
          </a:p>
        </p:txBody>
      </p:sp>
      <p:sp>
        <p:nvSpPr>
          <p:cNvPr id="8" name="Title 1">
            <a:extLst>
              <a:ext uri="{FF2B5EF4-FFF2-40B4-BE49-F238E27FC236}">
                <a16:creationId xmlns:a16="http://schemas.microsoft.com/office/drawing/2014/main" id="{FF58914E-8478-4A22-B476-BBDF3854CB15}"/>
              </a:ext>
            </a:extLst>
          </p:cNvPr>
          <p:cNvSpPr txBox="1">
            <a:spLocks/>
          </p:cNvSpPr>
          <p:nvPr/>
        </p:nvSpPr>
        <p:spPr bwMode="auto">
          <a:xfrm>
            <a:off x="590550" y="2932113"/>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Seizures/Drowning/Unexplained single MVA</a:t>
            </a:r>
          </a:p>
        </p:txBody>
      </p:sp>
      <p:sp>
        <p:nvSpPr>
          <p:cNvPr id="9" name="Title 1">
            <a:extLst>
              <a:ext uri="{FF2B5EF4-FFF2-40B4-BE49-F238E27FC236}">
                <a16:creationId xmlns:a16="http://schemas.microsoft.com/office/drawing/2014/main" id="{02A11DFB-F0C7-4FF2-B386-623A1022237E}"/>
              </a:ext>
            </a:extLst>
          </p:cNvPr>
          <p:cNvSpPr txBox="1">
            <a:spLocks/>
          </p:cNvSpPr>
          <p:nvPr/>
        </p:nvSpPr>
        <p:spPr bwMode="auto">
          <a:xfrm>
            <a:off x="590550" y="3649663"/>
            <a:ext cx="8229600" cy="6508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3200" dirty="0"/>
              <a:t>Cardiac Device (ICD, pacemaker) at young age</a:t>
            </a:r>
          </a:p>
        </p:txBody>
      </p:sp>
      <p:pic>
        <p:nvPicPr>
          <p:cNvPr id="30727" name="Graphic 3" descr="Research">
            <a:extLst>
              <a:ext uri="{FF2B5EF4-FFF2-40B4-BE49-F238E27FC236}">
                <a16:creationId xmlns:a16="http://schemas.microsoft.com/office/drawing/2014/main" id="{F6D9CBB2-10C6-4C0C-BAF7-A77FB4956D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1344613"/>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Graphic 11" descr="Research">
            <a:extLst>
              <a:ext uri="{FF2B5EF4-FFF2-40B4-BE49-F238E27FC236}">
                <a16:creationId xmlns:a16="http://schemas.microsoft.com/office/drawing/2014/main" id="{A0486DFB-2C14-472D-810C-4E2F5B8A3F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2859088"/>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12" descr="Research">
            <a:extLst>
              <a:ext uri="{FF2B5EF4-FFF2-40B4-BE49-F238E27FC236}">
                <a16:creationId xmlns:a16="http://schemas.microsoft.com/office/drawing/2014/main" id="{DE302B38-6768-4C1D-B701-E4C64DE3A8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36830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38089ECB-7CED-4F55-A324-26F4F8FFD318}"/>
              </a:ext>
            </a:extLst>
          </p:cNvPr>
          <p:cNvSpPr txBox="1">
            <a:spLocks/>
          </p:cNvSpPr>
          <p:nvPr/>
        </p:nvSpPr>
        <p:spPr bwMode="auto">
          <a:xfrm>
            <a:off x="590550" y="2066925"/>
            <a:ext cx="8208963" cy="828675"/>
          </a:xfrm>
          <a:prstGeom prst="rect">
            <a:avLst/>
          </a:prstGeom>
          <a:solidFill>
            <a:schemeClr val="accent3">
              <a:lumMod val="60000"/>
              <a:lumOff val="40000"/>
              <a:alpha val="59000"/>
            </a:schemeClr>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lnSpc>
                <a:spcPct val="110000"/>
              </a:lnSpc>
              <a:spcAft>
                <a:spcPts val="0"/>
              </a:spcAft>
              <a:defRPr/>
            </a:pPr>
            <a:r>
              <a:rPr lang="en-US" altLang="en-US" sz="2800" dirty="0"/>
              <a:t>Syncope or pre-syncope with exercise,</a:t>
            </a:r>
            <a:r>
              <a:rPr lang="en-US" sz="2800" dirty="0"/>
              <a:t> intense emotional, stressful, or startling events</a:t>
            </a:r>
            <a:endParaRPr lang="en-US" altLang="en-US" sz="2800" dirty="0"/>
          </a:p>
        </p:txBody>
      </p:sp>
      <p:pic>
        <p:nvPicPr>
          <p:cNvPr id="30731" name="Graphic 10" descr="Research">
            <a:extLst>
              <a:ext uri="{FF2B5EF4-FFF2-40B4-BE49-F238E27FC236}">
                <a16:creationId xmlns:a16="http://schemas.microsoft.com/office/drawing/2014/main" id="{AF4A3F3F-3B7E-4BD7-8168-77A546E989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38" y="1981200"/>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44A5A0F1-3B9B-430E-9D5D-F945F9D917FC}"/>
              </a:ext>
            </a:extLst>
          </p:cNvPr>
          <p:cNvGrpSpPr>
            <a:grpSpLocks/>
          </p:cNvGrpSpPr>
          <p:nvPr/>
        </p:nvGrpSpPr>
        <p:grpSpPr bwMode="auto">
          <a:xfrm>
            <a:off x="457200" y="4333875"/>
            <a:ext cx="8512175" cy="666750"/>
            <a:chOff x="457200" y="4144232"/>
            <a:chExt cx="8512645" cy="856272"/>
          </a:xfrm>
        </p:grpSpPr>
        <p:sp>
          <p:nvSpPr>
            <p:cNvPr id="18" name="Rectangle: Rounded Corners 17">
              <a:extLst>
                <a:ext uri="{FF2B5EF4-FFF2-40B4-BE49-F238E27FC236}">
                  <a16:creationId xmlns:a16="http://schemas.microsoft.com/office/drawing/2014/main" id="{1EB6107B-5DD4-47FE-B73B-B9C630027C91}"/>
                </a:ext>
              </a:extLst>
            </p:cNvPr>
            <p:cNvSpPr/>
            <p:nvPr/>
          </p:nvSpPr>
          <p:spPr>
            <a:xfrm>
              <a:off x="466726" y="4144232"/>
              <a:ext cx="8503119" cy="856272"/>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CA" sz="2800" dirty="0">
                  <a:solidFill>
                    <a:schemeClr val="tx1">
                      <a:lumMod val="95000"/>
                      <a:lumOff val="5000"/>
                    </a:schemeClr>
                  </a:solidFill>
                </a:rPr>
                <a:t>Cardiomyopathy</a:t>
              </a:r>
            </a:p>
          </p:txBody>
        </p:sp>
        <p:pic>
          <p:nvPicPr>
            <p:cNvPr id="30734" name="Graphic 18" descr="Heart with pulse">
              <a:extLst>
                <a:ext uri="{FF2B5EF4-FFF2-40B4-BE49-F238E27FC236}">
                  <a16:creationId xmlns:a16="http://schemas.microsoft.com/office/drawing/2014/main" id="{9D8CD2B6-4C4C-47C1-B6EB-178D018C9F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217627"/>
              <a:ext cx="658849" cy="65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nodeType="afterGroup">
                            <p:stCondLst>
                              <p:cond delay="75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18212</TotalTime>
  <Words>2013</Words>
  <Application>Microsoft Office PowerPoint</Application>
  <PresentationFormat>On-screen Show (16:9)</PresentationFormat>
  <Paragraphs>274</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Disclaimer</vt:lpstr>
      <vt:lpstr>Cardiogenomics: genetics and the heart</vt:lpstr>
      <vt:lpstr>Objectives</vt:lpstr>
      <vt:lpstr>Cardiac Diseases with a Heritable Component</vt:lpstr>
      <vt:lpstr>Cardiac Diseases with a Heritable Component</vt:lpstr>
      <vt:lpstr>Common cardiac presentations and family histories to be aware of:</vt:lpstr>
      <vt:lpstr>Common cardiac presentations and family histories to be aware of:</vt:lpstr>
      <vt:lpstr>Common cardiac presentations and family histories to be aware of:</vt:lpstr>
      <vt:lpstr>Common cardiac presentations and family histories to be aware of:</vt:lpstr>
      <vt:lpstr>Common cardiac presentations and family histories to be aware of:</vt:lpstr>
      <vt:lpstr>PowerPoint Presentation</vt:lpstr>
      <vt:lpstr>Case 1</vt:lpstr>
      <vt:lpstr>Hypertrophic cardiomyopathy</vt:lpstr>
      <vt:lpstr>Hypertrophic cardiomyopathy</vt:lpstr>
      <vt:lpstr>PowerPoint Presentation</vt:lpstr>
      <vt:lpstr>Case 2</vt:lpstr>
      <vt:lpstr>PowerPoint Presentation</vt:lpstr>
      <vt:lpstr>PowerPoint Presentation</vt:lpstr>
      <vt:lpstr>Familial hypercholesterolemia (FH)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history tool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Genetic Screening: Common misconceptions and practice tips</dc:title>
  <dc:creator>Shawna</dc:creator>
  <cp:lastModifiedBy>Shawna</cp:lastModifiedBy>
  <cp:revision>144</cp:revision>
  <dcterms:created xsi:type="dcterms:W3CDTF">2019-10-18T15:08:26Z</dcterms:created>
  <dcterms:modified xsi:type="dcterms:W3CDTF">2020-10-19T16:19:04Z</dcterms:modified>
</cp:coreProperties>
</file>