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995" r:id="rId2"/>
    <p:sldId id="996" r:id="rId3"/>
    <p:sldId id="997" r:id="rId4"/>
    <p:sldId id="998" r:id="rId5"/>
    <p:sldId id="999" r:id="rId6"/>
  </p:sldIdLst>
  <p:sldSz cx="9144000" cy="6858000" type="screen4x3"/>
  <p:notesSz cx="68580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33CC33"/>
    <a:srgbClr val="0025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86703" autoAdjust="0"/>
  </p:normalViewPr>
  <p:slideViewPr>
    <p:cSldViewPr>
      <p:cViewPr varScale="1">
        <p:scale>
          <a:sx n="66" d="100"/>
          <a:sy n="66" d="100"/>
        </p:scale>
        <p:origin x="276" y="6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0" d="100"/>
        <a:sy n="60" d="100"/>
      </p:scale>
      <p:origin x="0" y="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cs typeface="Arial" charset="0"/>
              </a:defRPr>
            </a:lvl1pPr>
          </a:lstStyle>
          <a:p>
            <a:pPr>
              <a:defRPr/>
            </a:pPr>
            <a:fld id="{BF3E175E-B455-4BD5-99D6-BAB1EDBA821E}" type="datetime1">
              <a:rPr lang="en-CA" altLang="en-US"/>
              <a:pPr>
                <a:defRPr/>
              </a:pPr>
              <a:t>2023-01-24</a:t>
            </a:fld>
            <a:endParaRPr lang="en-CA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  <a:cs typeface="Arial" charset="0"/>
              </a:defRPr>
            </a:lvl1pPr>
          </a:lstStyle>
          <a:p>
            <a:pPr>
              <a:defRPr/>
            </a:pPr>
            <a:fld id="{AC2F8098-65B2-46AC-AF68-36DF0D0D64D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26616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8F039AC4-B8CD-4D27-BF3F-861827DAC49A}" type="slidenum">
              <a:rPr lang="en-CA" altLang="en-US" smtClean="0"/>
              <a:pPr eaLnBrk="1" hangingPunct="1"/>
              <a:t>1</a:t>
            </a:fld>
            <a:endParaRPr lang="en-CA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155575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717925"/>
            <a:ext cx="5791200" cy="5422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</a:pPr>
            <a:r>
              <a:rPr lang="en-CA" sz="1200" dirty="0"/>
              <a:t>For example:</a:t>
            </a: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8463CA80-22A8-47D7-9DBC-A8A6C213F3A6}" type="slidenum">
              <a:rPr lang="en-CA" altLang="en-US" smtClean="0"/>
              <a:pPr eaLnBrk="1" hangingPunct="1"/>
              <a:t>2</a:t>
            </a:fld>
            <a:endParaRPr lang="en-CA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155575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717925"/>
            <a:ext cx="5791200" cy="5422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</a:pPr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F5D6AF1-7C72-48E4-BEAF-91BBEB623C18}" type="slidenum">
              <a:rPr lang="en-CA" altLang="en-US" smtClean="0"/>
              <a:pPr eaLnBrk="1" hangingPunct="1"/>
              <a:t>3</a:t>
            </a:fld>
            <a:endParaRPr lang="en-CA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155575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717925"/>
            <a:ext cx="5791200" cy="5422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</a:pPr>
            <a:endParaRPr lang="en-US" altLang="en-US" dirty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CCMG/CPS https://www.ccmg-ccgm.org/documents/Policies_etc/Pos_Statements/PosStmt_EPP_PedGenTest_Jan2003.pdf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ASHG/ACMH/APS</a:t>
            </a:r>
            <a:r>
              <a:rPr lang="en-CA" baseline="0" dirty="0"/>
              <a:t> </a:t>
            </a:r>
            <a:r>
              <a:rPr lang="en-CA" dirty="0"/>
              <a:t>http://www.ashg.org/education/infographics.shtml#pediatric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F8098-65B2-46AC-AF68-36DF0D0D64D8}" type="slidenum">
              <a:rPr lang="en-CA" altLang="en-US" smtClean="0"/>
              <a:pPr>
                <a:defRPr/>
              </a:pPr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05610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Added Jan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2F8098-65B2-46AC-AF68-36DF0D0D64D8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0283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5638800"/>
            <a:ext cx="130651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0" y="5768975"/>
            <a:ext cx="28130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8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6324600"/>
            <a:ext cx="5486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6242050"/>
            <a:ext cx="587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defRPr>
                <a:latin typeface="+mn-lt"/>
              </a:defRPr>
            </a:lvl1pPr>
            <a:lvl2pPr>
              <a:buClr>
                <a:srgbClr val="FF0000"/>
              </a:buClr>
              <a:defRPr>
                <a:latin typeface="+mn-lt"/>
              </a:defRPr>
            </a:lvl2pPr>
            <a:lvl3pPr>
              <a:buClr>
                <a:srgbClr val="FF0000"/>
              </a:buClr>
              <a:defRPr>
                <a:latin typeface="+mn-lt"/>
              </a:defRPr>
            </a:lvl3pPr>
            <a:lvl4pPr>
              <a:buClr>
                <a:srgbClr val="FF0000"/>
              </a:buClr>
              <a:defRPr>
                <a:latin typeface="+mn-lt"/>
              </a:defRPr>
            </a:lvl4pPr>
            <a:lvl5pPr>
              <a:buClr>
                <a:srgbClr val="FF0000"/>
              </a:buCl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6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6324600"/>
            <a:ext cx="54864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0" y="6242050"/>
            <a:ext cx="5873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defRPr sz="2800"/>
            </a:lvl1pPr>
            <a:lvl2pPr>
              <a:buClr>
                <a:srgbClr val="FF0000"/>
              </a:buClr>
              <a:defRPr sz="2400"/>
            </a:lvl2pPr>
            <a:lvl3pPr>
              <a:buClr>
                <a:srgbClr val="FF0000"/>
              </a:buClr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FF0000"/>
              </a:buClr>
              <a:defRPr sz="2800"/>
            </a:lvl1pPr>
            <a:lvl2pPr>
              <a:buClr>
                <a:srgbClr val="FF0000"/>
              </a:buClr>
              <a:defRPr sz="2400"/>
            </a:lvl2pPr>
            <a:lvl3pPr>
              <a:buClr>
                <a:srgbClr val="FF0000"/>
              </a:buClr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885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" charset="0"/>
                <a:cs typeface="Arial" charset="0"/>
              </a:defRPr>
            </a:lvl1pPr>
          </a:lstStyle>
          <a:p>
            <a:pPr>
              <a:defRPr/>
            </a:pPr>
            <a:fld id="{DF2BF27F-9C0F-4AA1-A858-3076215F382D}" type="datetime1">
              <a:rPr lang="en-CA" altLang="en-US"/>
              <a:pPr>
                <a:defRPr/>
              </a:pPr>
              <a:t>2023-01-24</a:t>
            </a:fld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" charset="0"/>
                <a:cs typeface="Arial" charset="0"/>
              </a:defRPr>
            </a:lvl1pPr>
          </a:lstStyle>
          <a:p>
            <a:pPr>
              <a:defRPr/>
            </a:pPr>
            <a:fld id="{CDFC7FCD-CC8B-4ED1-8C61-EE61FAA9A8B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fp.ca/content/68/9/643.lo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ea typeface="ＭＳ Ｐゴシック" pitchFamily="34" charset="-128"/>
              </a:rPr>
              <a:t>General benefits, risk and limitations of genetic testing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87462" y="1916832"/>
            <a:ext cx="8280400" cy="11525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CA" sz="2200" dirty="0"/>
              <a:t>The perceived benefits and limitations of genetic testing may vary with an individual’s personal and family experience with a particular condition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87462" y="3236510"/>
            <a:ext cx="8280400" cy="1368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114300" indent="-114300"/>
            <a:r>
              <a:rPr lang="en-CA" sz="2000" dirty="0"/>
              <a:t>For example, the perspective of an individual who has lost a loved one to a hereditary condition contrasts significantly with the perspective of an otherwise healthy individual whose possible diagnosis was incidentally identified</a:t>
            </a:r>
            <a:endParaRPr lang="en-US" altLang="en-US" sz="2000" dirty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3275856" y="5764658"/>
            <a:ext cx="1944216" cy="864096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277166" y="5373216"/>
            <a:ext cx="8615314" cy="79328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63600" y="6269310"/>
            <a:ext cx="2268538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Benefits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08625" y="6269310"/>
            <a:ext cx="2266950" cy="4000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Risks</a:t>
            </a:r>
          </a:p>
        </p:txBody>
      </p:sp>
    </p:spTree>
    <p:extLst>
      <p:ext uri="{BB962C8B-B14F-4D97-AF65-F5344CB8AC3E}">
        <p14:creationId xmlns:p14="http://schemas.microsoft.com/office/powerpoint/2010/main" val="33674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>
            <a:off x="3275856" y="5764658"/>
            <a:ext cx="1944216" cy="864096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77166" y="5373216"/>
            <a:ext cx="8615314" cy="79328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63600" y="6269310"/>
            <a:ext cx="2268538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Benefits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31538" y="1916832"/>
            <a:ext cx="6724838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CA" sz="2200" dirty="0"/>
              <a:t>Clarification of risk status </a:t>
            </a:r>
            <a:r>
              <a:rPr lang="en-CA" sz="2200" b="1" dirty="0"/>
              <a:t>OR</a:t>
            </a:r>
            <a:r>
              <a:rPr lang="en-CA" sz="2200" dirty="0"/>
              <a:t> confirmation of diagnosis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60629" y="3613086"/>
            <a:ext cx="4066657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CA" sz="2200" dirty="0"/>
              <a:t>Assistance with life planning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8625" y="6269310"/>
            <a:ext cx="2266950" cy="4000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Risks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92710" y="4149080"/>
            <a:ext cx="6358581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CA" sz="2200" dirty="0"/>
              <a:t>Reassurance for those with true negative results, for themselves and their offspring</a:t>
            </a:r>
          </a:p>
        </p:txBody>
      </p:sp>
      <p:sp>
        <p:nvSpPr>
          <p:cNvPr id="11" name="Rectangle 2"/>
          <p:cNvSpPr txBox="1">
            <a:spLocks noRot="1" noChangeArrowheads="1"/>
          </p:cNvSpPr>
          <p:nvPr/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1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pitchFamily="-1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CA" altLang="en-US" sz="3600" dirty="0">
                <a:ea typeface="ＭＳ Ｐゴシック" pitchFamily="34" charset="-128"/>
              </a:rPr>
              <a:t>General benefits of genetic testing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91665" y="2492896"/>
            <a:ext cx="5204585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altLang="en-US" sz="2200" dirty="0"/>
              <a:t>Clinical intervention may improve outcome</a:t>
            </a:r>
            <a:endParaRPr lang="en-CA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1771747" y="5014337"/>
            <a:ext cx="5600507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8288" indent="-268288" eaLnBrk="1" hangingPunct="1"/>
            <a:r>
              <a:rPr lang="en-CA" altLang="en-US" sz="2200" dirty="0"/>
              <a:t>Avoidance of unnecessary clinical interventions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25878" y="3068960"/>
            <a:ext cx="4936159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altLang="en-US" sz="2200" dirty="0"/>
              <a:t>Family members at risk can be identified</a:t>
            </a:r>
          </a:p>
        </p:txBody>
      </p:sp>
    </p:spTree>
    <p:extLst>
      <p:ext uri="{BB962C8B-B14F-4D97-AF65-F5344CB8AC3E}">
        <p14:creationId xmlns:p14="http://schemas.microsoft.com/office/powerpoint/2010/main" val="220856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sz="3600" dirty="0">
                <a:ea typeface="ＭＳ Ｐゴシック" pitchFamily="34" charset="-128"/>
              </a:rPr>
              <a:t>General risks and limitations of genetic testing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33202" y="1269921"/>
            <a:ext cx="4508898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hangingPunct="0">
              <a:defRPr/>
            </a:pPr>
            <a:r>
              <a:rPr lang="en-CA" sz="2200" dirty="0"/>
              <a:t>Adverse psychological reaction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3552" y="3543399"/>
            <a:ext cx="1598278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hangingPunct="0">
              <a:defRPr/>
            </a:pPr>
            <a:r>
              <a:rPr lang="en-CA" sz="2200" dirty="0"/>
              <a:t>Uncertainty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99992" y="2278033"/>
            <a:ext cx="3744000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CA" altLang="en-US" sz="2200" dirty="0"/>
              <a:t>Insurance/job discrimination</a:t>
            </a:r>
          </a:p>
        </p:txBody>
      </p:sp>
      <p:sp>
        <p:nvSpPr>
          <p:cNvPr id="13" name="Isosceles Triangle 12"/>
          <p:cNvSpPr/>
          <p:nvPr/>
        </p:nvSpPr>
        <p:spPr>
          <a:xfrm>
            <a:off x="3275856" y="5764658"/>
            <a:ext cx="1944216" cy="864096"/>
          </a:xfrm>
          <a:prstGeom prst="triangl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8" name="Straight Connector 17"/>
          <p:cNvCxnSpPr/>
          <p:nvPr/>
        </p:nvCxnSpPr>
        <p:spPr>
          <a:xfrm>
            <a:off x="277166" y="5157192"/>
            <a:ext cx="8435034" cy="1112118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63600" y="6269310"/>
            <a:ext cx="2268538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Benefits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08625" y="6269310"/>
            <a:ext cx="2266950" cy="4000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CA" altLang="en-US" sz="2000" b="1" dirty="0">
                <a:solidFill>
                  <a:schemeClr val="tx1"/>
                </a:solidFill>
              </a:rPr>
              <a:t>Potential Risks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15928" y="2278033"/>
            <a:ext cx="2808000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altLang="en-US" sz="2200" dirty="0"/>
              <a:t>Confidentiality issues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08625" y="5409264"/>
            <a:ext cx="3528000" cy="39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hangingPunct="0">
              <a:defRPr/>
            </a:pPr>
            <a:r>
              <a:rPr lang="en-CA" sz="2000" dirty="0"/>
              <a:t>Variant of uncertain significance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40247" y="4374593"/>
            <a:ext cx="5968257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/>
              <a:t>Uninformative test result (negative results can neither confirm nor rule out a diagnosis in the absence of a known familial mutation)</a:t>
            </a:r>
            <a:endParaRPr lang="en-CA" alt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131840" y="4005104"/>
            <a:ext cx="4320000" cy="3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sz="2000" dirty="0"/>
              <a:t>If/when one might develop the disorder</a:t>
            </a:r>
            <a:endParaRPr lang="en-CA" alt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2376192" y="2924992"/>
            <a:ext cx="3924000" cy="432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2200" dirty="0"/>
              <a:t>Complacent attitude to health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24128" y="1732746"/>
            <a:ext cx="1548497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hangingPunct="0">
              <a:defRPr/>
            </a:pPr>
            <a:r>
              <a:rPr lang="en-CA" sz="2000" dirty="0"/>
              <a:t>Survivor guilt</a:t>
            </a:r>
          </a:p>
        </p:txBody>
      </p:sp>
    </p:spTree>
    <p:extLst>
      <p:ext uri="{BB962C8B-B14F-4D97-AF65-F5344CB8AC3E}">
        <p14:creationId xmlns:p14="http://schemas.microsoft.com/office/powerpoint/2010/main" val="2933385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Genetic testing in children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9612" y="2758134"/>
            <a:ext cx="7452828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CA" sz="2200" dirty="0"/>
              <a:t>The best interests of the child should be the primary consideration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9612" y="3595663"/>
            <a:ext cx="7452828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CA" sz="2200" dirty="0"/>
              <a:t>Timely medical benefit to the child should guide genetic testing e.g. testing for adult-onset conditions should be deferred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581128"/>
            <a:ext cx="3588990" cy="171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C:\Users\Shawna\AppData\Local\Microsoft\Windows\INetCache\IE\DSB6ETXT\320px-Coa_Illustration_Elements_Tool_Key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758134"/>
            <a:ext cx="648072" cy="60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Shawna\AppData\Local\Microsoft\Windows\INetCache\IE\DSB6ETXT\320px-Coa_Illustration_Elements_Tool_Key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3527575"/>
            <a:ext cx="648072" cy="60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0952" y="1412776"/>
            <a:ext cx="842493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200" dirty="0"/>
              <a:t>Informed consent is fundamental to genetic and genomic testing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0952" y="1925672"/>
            <a:ext cx="8424936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2200" dirty="0"/>
              <a:t>Decision to test a child is often made by a surrogate decision maker (e.g. parent, health provider)</a:t>
            </a:r>
          </a:p>
        </p:txBody>
      </p:sp>
    </p:spTree>
    <p:extLst>
      <p:ext uri="{BB962C8B-B14F-4D97-AF65-F5344CB8AC3E}">
        <p14:creationId xmlns:p14="http://schemas.microsoft.com/office/powerpoint/2010/main" val="171811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06DC9FA-B617-7A8B-F9E8-6D4E5E95B2FC}"/>
              </a:ext>
            </a:extLst>
          </p:cNvPr>
          <p:cNvSpPr txBox="1"/>
          <p:nvPr/>
        </p:nvSpPr>
        <p:spPr>
          <a:xfrm>
            <a:off x="323528" y="853743"/>
            <a:ext cx="8496944" cy="5150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2400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Insurance:</a:t>
            </a: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There is protection for Canadians under the Genetic Non-Discrimination Act (GNA) passed in May 2017. Some key points of the law are that GNA prohibits: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Discrimination based on genomic characteristics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Providers of goods and services (including insurance) from: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requesting or requiring a genomic test 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requesting or requiring the disclosure of genomic test results either past or future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regulated employers from using genomic test results in decisions about hiring, firing, job assignments, or promotions 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Canadians considering genomic testing, particularly asymptomatic individuals or persons who have the potential to receive secondary findings, need not perceive discrimination as a negative consequence of such genomic testing.  Note that many insurance companies do ask about conditions and diseases in relatives, and individuals may need to disclose a medical diagnosis e.g. cancer or Huntington disease, but not their genomic test results. A recent commentary in </a:t>
            </a:r>
            <a:r>
              <a:rPr lang="en-CA" sz="1600" u="sng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Canadian Family Physician</a:t>
            </a:r>
            <a:r>
              <a:rPr lang="en-CA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discusses GNA and the implications for healthcare.  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323158"/>
      </p:ext>
    </p:extLst>
  </p:cSld>
  <p:clrMapOvr>
    <a:masterClrMapping/>
  </p:clrMapOvr>
</p:sld>
</file>

<file path=ppt/theme/theme1.xml><?xml version="1.0" encoding="utf-8"?>
<a:theme xmlns:a="http://schemas.openxmlformats.org/drawingml/2006/main" name="2015 FMF  - Untangling the helix - Nov 2015 - FINAL-2JC_9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FMF  - Untangling the helix - Nov 2015 - FINAL-2JC_94</Template>
  <TotalTime>7933</TotalTime>
  <Words>482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Symbol</vt:lpstr>
      <vt:lpstr>Times New Roman</vt:lpstr>
      <vt:lpstr>Verdana</vt:lpstr>
      <vt:lpstr>2015 FMF  - Untangling the helix - Nov 2015 - FINAL-2JC_94</vt:lpstr>
      <vt:lpstr>General benefits, risk and limitations of genetic testing</vt:lpstr>
      <vt:lpstr>PowerPoint Presentation</vt:lpstr>
      <vt:lpstr>General risks and limitations of genetic testing</vt:lpstr>
      <vt:lpstr>Genetic testing in children</vt:lpstr>
      <vt:lpstr>PowerPoint Presentation</vt:lpstr>
    </vt:vector>
  </TitlesOfParts>
  <Company>CHEO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Untangling the helix 2015:  Genomics for primary care providers</dc:title>
  <dc:creator>Shawna</dc:creator>
  <cp:lastModifiedBy>Shawna M</cp:lastModifiedBy>
  <cp:revision>113</cp:revision>
  <cp:lastPrinted>2012-11-29T17:24:10Z</cp:lastPrinted>
  <dcterms:created xsi:type="dcterms:W3CDTF">2015-11-06T17:02:31Z</dcterms:created>
  <dcterms:modified xsi:type="dcterms:W3CDTF">2023-01-24T18:00:45Z</dcterms:modified>
</cp:coreProperties>
</file>