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927" r:id="rId2"/>
    <p:sldId id="1202" r:id="rId3"/>
    <p:sldId id="1226" r:id="rId4"/>
    <p:sldId id="1203" r:id="rId5"/>
    <p:sldId id="1204" r:id="rId6"/>
    <p:sldId id="1205" r:id="rId7"/>
    <p:sldId id="1206" r:id="rId8"/>
    <p:sldId id="1207" r:id="rId9"/>
    <p:sldId id="1208" r:id="rId10"/>
    <p:sldId id="1209" r:id="rId11"/>
    <p:sldId id="1211" r:id="rId12"/>
    <p:sldId id="1212" r:id="rId13"/>
    <p:sldId id="1213" r:id="rId14"/>
    <p:sldId id="1214" r:id="rId15"/>
    <p:sldId id="1215" r:id="rId16"/>
    <p:sldId id="1216" r:id="rId17"/>
    <p:sldId id="1217" r:id="rId18"/>
    <p:sldId id="1218" r:id="rId19"/>
    <p:sldId id="1220" r:id="rId20"/>
    <p:sldId id="1232" r:id="rId21"/>
  </p:sldIdLst>
  <p:sldSz cx="9144000" cy="6858000" type="screen4x3"/>
  <p:notesSz cx="6858000" cy="9296400"/>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oll, Dr. June" initials="JCC" lastIdx="3" clrIdx="0"/>
  <p:cmAuthor id="1" name="Shawna" initials="SM"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A50021"/>
    <a:srgbClr val="33CC33"/>
    <a:srgbClr val="0025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67115" autoAdjust="0"/>
  </p:normalViewPr>
  <p:slideViewPr>
    <p:cSldViewPr>
      <p:cViewPr varScale="1">
        <p:scale>
          <a:sx n="56" d="100"/>
          <a:sy n="56" d="100"/>
        </p:scale>
        <p:origin x="2322" y="78"/>
      </p:cViewPr>
      <p:guideLst>
        <p:guide orient="horz" pos="2160"/>
        <p:guide pos="2880"/>
      </p:guideLst>
    </p:cSldViewPr>
  </p:slideViewPr>
  <p:notesTextViewPr>
    <p:cViewPr>
      <p:scale>
        <a:sx n="75" d="100"/>
        <a:sy n="75" d="100"/>
      </p:scale>
      <p:origin x="0" y="0"/>
    </p:cViewPr>
  </p:notesTextViewPr>
  <p:sorterViewPr>
    <p:cViewPr>
      <p:scale>
        <a:sx n="60" d="100"/>
        <a:sy n="60" d="100"/>
      </p:scale>
      <p:origin x="0" y="-5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cs typeface="Arial" charset="0"/>
              </a:defRPr>
            </a:lvl1pPr>
          </a:lstStyle>
          <a:p>
            <a:pPr>
              <a:defRPr/>
            </a:pPr>
            <a:fld id="{F7D4A7DC-34BA-465A-A863-25B54A68B660}" type="datetime1">
              <a:rPr lang="en-CA" altLang="en-US"/>
              <a:pPr>
                <a:defRPr/>
              </a:pPr>
              <a:t>2020-10-19</a:t>
            </a:fld>
            <a:endParaRPr lang="en-CA" alt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cs typeface="Arial" charset="0"/>
              </a:defRPr>
            </a:lvl1pPr>
          </a:lstStyle>
          <a:p>
            <a:pPr>
              <a:defRPr/>
            </a:pPr>
            <a:fld id="{B7230257-3046-4F3A-A7C0-67159B34E902}" type="slidenum">
              <a:rPr lang="en-CA" altLang="en-US"/>
              <a:pPr>
                <a:defRPr/>
              </a:pPr>
              <a:t>‹#›</a:t>
            </a:fld>
            <a:endParaRPr lang="en-CA" altLang="en-US"/>
          </a:p>
        </p:txBody>
      </p:sp>
    </p:spTree>
    <p:extLst>
      <p:ext uri="{BB962C8B-B14F-4D97-AF65-F5344CB8AC3E}">
        <p14:creationId xmlns:p14="http://schemas.microsoft.com/office/powerpoint/2010/main" val="22204573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ＭＳ Ｐゴシック" pitchFamily="-1"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AU" sz="1200" kern="1200" dirty="0">
                <a:solidFill>
                  <a:schemeClr val="tx1"/>
                </a:solidFill>
                <a:effectLst/>
                <a:latin typeface="+mn-lt"/>
                <a:ea typeface="ＭＳ Ｐゴシック" pitchFamily="-1" charset="-128"/>
                <a:cs typeface="+mn-cs"/>
              </a:rPr>
              <a:t>Cascade screening of family members by genetic testing for the familial gene mutation or LDL-C levels allows for early identification and treatment of at-risk individuals, with statins as first-line treatment. </a:t>
            </a:r>
          </a:p>
          <a:p>
            <a:endParaRPr lang="en-US"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4</a:t>
            </a:fld>
            <a:endParaRPr lang="en-CA" altLang="en-US"/>
          </a:p>
        </p:txBody>
      </p:sp>
    </p:spTree>
    <p:extLst>
      <p:ext uri="{BB962C8B-B14F-4D97-AF65-F5344CB8AC3E}">
        <p14:creationId xmlns:p14="http://schemas.microsoft.com/office/powerpoint/2010/main" val="2620780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1200" kern="1200" dirty="0">
                <a:solidFill>
                  <a:schemeClr val="tx1"/>
                </a:solidFill>
                <a:effectLst/>
                <a:latin typeface="+mn-lt"/>
                <a:ea typeface="ＭＳ Ｐゴシック" pitchFamily="-1" charset="-128"/>
                <a:cs typeface="+mn-cs"/>
              </a:rPr>
              <a:t>When an individual is classified on the basis of the Simon Broome Registry about 60% with a definite FH diagnosis and about 30% with a possible FH diagnosis have identifiable mutations in an FH-causing gene</a:t>
            </a:r>
            <a:r>
              <a:rPr lang="en-AU" sz="1200" kern="1200" baseline="30000" dirty="0">
                <a:solidFill>
                  <a:schemeClr val="tx1"/>
                </a:solidFill>
                <a:effectLst/>
                <a:latin typeface="+mn-lt"/>
                <a:ea typeface="ＭＳ Ｐゴシック" pitchFamily="-1" charset="-128"/>
                <a:cs typeface="+mn-cs"/>
              </a:rPr>
              <a:t>11</a:t>
            </a:r>
            <a:r>
              <a:rPr lang="en-AU" sz="1200" kern="1200" dirty="0">
                <a:solidFill>
                  <a:schemeClr val="tx1"/>
                </a:solidFill>
                <a:effectLst/>
                <a:latin typeface="+mn-lt"/>
                <a:ea typeface="ＭＳ Ｐゴシック" pitchFamily="-1" charset="-128"/>
                <a:cs typeface="+mn-cs"/>
              </a:rPr>
              <a:t>.  </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1200" kern="1200" dirty="0">
                <a:solidFill>
                  <a:schemeClr val="tx1"/>
                </a:solidFill>
                <a:effectLst/>
                <a:latin typeface="+mn-lt"/>
                <a:ea typeface="ＭＳ Ｐゴシック" pitchFamily="-1" charset="-128"/>
                <a:cs typeface="+mn-cs"/>
              </a:rPr>
              <a:t>When an individual is classified on the basis of the Dutch Lipid Clinic Network Criteria about 70% with a definite FH diagnosis, about 29% with a probable FH diagnosis, and about 11% with a possible FH diagnosis have an identifiable mutation in an FH-causing gene</a:t>
            </a:r>
            <a:r>
              <a:rPr lang="en-AU" sz="1200" kern="1200" baseline="30000" dirty="0">
                <a:solidFill>
                  <a:schemeClr val="tx1"/>
                </a:solidFill>
                <a:effectLst/>
                <a:latin typeface="+mn-lt"/>
                <a:ea typeface="ＭＳ Ｐゴシック" pitchFamily="-1" charset="-128"/>
                <a:cs typeface="+mn-cs"/>
              </a:rPr>
              <a:t>11</a:t>
            </a:r>
            <a:r>
              <a:rPr lang="en-AU" sz="1200" kern="1200" dirty="0">
                <a:solidFill>
                  <a:schemeClr val="tx1"/>
                </a:solidFill>
                <a:effectLst/>
                <a:latin typeface="+mn-lt"/>
                <a:ea typeface="ＭＳ Ｐゴシック" pitchFamily="-1" charset="-128"/>
                <a:cs typeface="+mn-cs"/>
              </a:rPr>
              <a:t>.  </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1200" kern="1200" dirty="0">
                <a:solidFill>
                  <a:schemeClr val="tx1"/>
                </a:solidFill>
                <a:effectLst/>
                <a:latin typeface="+mn-lt"/>
                <a:ea typeface="ＭＳ Ｐゴシック" pitchFamily="-1" charset="-128"/>
                <a:cs typeface="+mn-cs"/>
              </a:rPr>
              <a:t>Evidence suggests that in most of the individuals with a negative result (~80%) hypercholesterolemia is the result of multiple small effect LDL-C raising alleles</a:t>
            </a:r>
            <a:r>
              <a:rPr lang="en-AU" sz="1200" kern="1200" baseline="30000" dirty="0">
                <a:solidFill>
                  <a:schemeClr val="tx1"/>
                </a:solidFill>
                <a:effectLst/>
                <a:latin typeface="+mn-lt"/>
                <a:ea typeface="ＭＳ Ｐゴシック" pitchFamily="-1" charset="-128"/>
                <a:cs typeface="+mn-cs"/>
              </a:rPr>
              <a:t>12</a:t>
            </a:r>
            <a:r>
              <a:rPr lang="en-AU" sz="1200" kern="1200" dirty="0">
                <a:solidFill>
                  <a:schemeClr val="tx1"/>
                </a:solidFill>
                <a:effectLst/>
                <a:latin typeface="+mn-lt"/>
                <a:ea typeface="ＭＳ Ｐゴシック" pitchFamily="-1" charset="-128"/>
                <a:cs typeface="+mn-cs"/>
              </a:rPr>
              <a:t>.  </a:t>
            </a:r>
            <a:endParaRPr lang="en-CA" sz="1200" kern="1200" dirty="0">
              <a:solidFill>
                <a:schemeClr val="tx1"/>
              </a:solidFill>
              <a:effectLst/>
              <a:latin typeface="+mn-lt"/>
              <a:ea typeface="ＭＳ Ｐゴシック" pitchFamily="-1" charset="-128"/>
              <a:cs typeface="+mn-cs"/>
            </a:endParaRPr>
          </a:p>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14</a:t>
            </a:fld>
            <a:endParaRPr lang="en-CA" altLang="en-US"/>
          </a:p>
        </p:txBody>
      </p:sp>
    </p:spTree>
    <p:extLst>
      <p:ext uri="{BB962C8B-B14F-4D97-AF65-F5344CB8AC3E}">
        <p14:creationId xmlns:p14="http://schemas.microsoft.com/office/powerpoint/2010/main" val="4015845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1200" kern="1200" dirty="0">
                <a:solidFill>
                  <a:schemeClr val="tx1"/>
                </a:solidFill>
                <a:effectLst/>
                <a:latin typeface="+mn-lt"/>
                <a:ea typeface="ＭＳ Ｐゴシック" pitchFamily="-1" charset="-128"/>
                <a:cs typeface="+mn-cs"/>
              </a:rPr>
              <a:t>When an individual is classified on the basis of the Simon Broome Registry about 60% with a definite FH diagnosis and about 30% with a possible FH diagnosis have identifiable mutations in an FH-causing gene</a:t>
            </a:r>
            <a:r>
              <a:rPr lang="en-AU" sz="1200" kern="1200" baseline="30000" dirty="0">
                <a:solidFill>
                  <a:schemeClr val="tx1"/>
                </a:solidFill>
                <a:effectLst/>
                <a:latin typeface="+mn-lt"/>
                <a:ea typeface="ＭＳ Ｐゴシック" pitchFamily="-1" charset="-128"/>
                <a:cs typeface="+mn-cs"/>
              </a:rPr>
              <a:t>11</a:t>
            </a:r>
            <a:r>
              <a:rPr lang="en-AU" sz="1200" kern="1200" dirty="0">
                <a:solidFill>
                  <a:schemeClr val="tx1"/>
                </a:solidFill>
                <a:effectLst/>
                <a:latin typeface="+mn-lt"/>
                <a:ea typeface="ＭＳ Ｐゴシック" pitchFamily="-1" charset="-128"/>
                <a:cs typeface="+mn-cs"/>
              </a:rPr>
              <a:t>.  </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AU" sz="1200" kern="1200" dirty="0">
              <a:solidFill>
                <a:schemeClr val="tx1"/>
              </a:solidFill>
              <a:effectLst/>
              <a:latin typeface="+mn-lt"/>
              <a:ea typeface="ＭＳ Ｐゴシック" pitchFamily="-1" charset="-128"/>
              <a:cs typeface="+mn-cs"/>
            </a:endParaRP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AU" sz="1200" kern="1200" dirty="0">
                <a:solidFill>
                  <a:schemeClr val="tx1"/>
                </a:solidFill>
                <a:effectLst/>
                <a:latin typeface="+mn-lt"/>
                <a:ea typeface="ＭＳ Ｐゴシック" pitchFamily="-1" charset="-128"/>
                <a:cs typeface="+mn-cs"/>
              </a:rPr>
              <a:t>Evidence suggests that in most of the individuals with a negative result (~80%) hypercholesterolemia is the result of multiple small effect LDL-C raising alleles</a:t>
            </a:r>
            <a:r>
              <a:rPr lang="en-AU" sz="1200" kern="1200" baseline="30000" dirty="0">
                <a:solidFill>
                  <a:schemeClr val="tx1"/>
                </a:solidFill>
                <a:effectLst/>
                <a:latin typeface="+mn-lt"/>
                <a:ea typeface="ＭＳ Ｐゴシック" pitchFamily="-1" charset="-128"/>
                <a:cs typeface="+mn-cs"/>
              </a:rPr>
              <a:t>12</a:t>
            </a:r>
            <a:r>
              <a:rPr lang="en-AU" sz="1200" kern="1200" dirty="0">
                <a:solidFill>
                  <a:schemeClr val="tx1"/>
                </a:solidFill>
                <a:effectLst/>
                <a:latin typeface="+mn-lt"/>
                <a:ea typeface="ＭＳ Ｐゴシック" pitchFamily="-1" charset="-128"/>
                <a:cs typeface="+mn-cs"/>
              </a:rPr>
              <a:t>.  </a:t>
            </a:r>
            <a:endParaRPr lang="en-CA" sz="1200" kern="1200" dirty="0">
              <a:solidFill>
                <a:schemeClr val="tx1"/>
              </a:solidFill>
              <a:effectLst/>
              <a:latin typeface="+mn-lt"/>
              <a:ea typeface="ＭＳ Ｐゴシック" pitchFamily="-1" charset="-128"/>
              <a:cs typeface="+mn-cs"/>
            </a:endParaRPr>
          </a:p>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15</a:t>
            </a:fld>
            <a:endParaRPr lang="en-CA" altLang="en-US"/>
          </a:p>
        </p:txBody>
      </p:sp>
    </p:spTree>
    <p:extLst>
      <p:ext uri="{BB962C8B-B14F-4D97-AF65-F5344CB8AC3E}">
        <p14:creationId xmlns:p14="http://schemas.microsoft.com/office/powerpoint/2010/main" val="4015845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100" kern="1200" dirty="0">
                <a:solidFill>
                  <a:schemeClr val="tx1"/>
                </a:solidFill>
                <a:effectLst/>
                <a:latin typeface="+mn-lt"/>
                <a:ea typeface="ＭＳ Ｐゴシック" pitchFamily="-1" charset="-128"/>
                <a:cs typeface="+mn-cs"/>
              </a:rPr>
              <a:t>The use of high-dose statins alone is usually sufficient to achieve LDL-C reduction, however, some individuals with FH will require combination and/or emerging therapy to obtain optimal LDL-C. Specialist referral is recommended</a:t>
            </a:r>
          </a:p>
          <a:p>
            <a:endParaRPr lang="en-AU" sz="1100" kern="1200" dirty="0">
              <a:solidFill>
                <a:schemeClr val="tx1"/>
              </a:solidFill>
              <a:effectLst/>
              <a:latin typeface="+mn-lt"/>
              <a:ea typeface="ＭＳ Ｐゴシック" pitchFamily="-1" charset="-128"/>
              <a:cs typeface="+mn-cs"/>
            </a:endParaRPr>
          </a:p>
          <a:p>
            <a:r>
              <a:rPr lang="en-US" sz="1100" b="0" i="0" u="none" strike="noStrike" kern="1200" baseline="0" dirty="0">
                <a:solidFill>
                  <a:schemeClr val="tx1"/>
                </a:solidFill>
                <a:latin typeface="+mn-lt"/>
                <a:ea typeface="ＭＳ Ｐゴシック" pitchFamily="-1" charset="-128"/>
                <a:cs typeface="+mn-cs"/>
              </a:rPr>
              <a:t>In patients with heterozygous FH, moderate- to high-intensity statin therapy lowered the risk for CAD and mortality by 44%. </a:t>
            </a:r>
            <a:r>
              <a:rPr lang="en-US" sz="1100" b="0" i="0" u="none" strike="noStrike" kern="1200" baseline="0" dirty="0" err="1">
                <a:solidFill>
                  <a:schemeClr val="tx1"/>
                </a:solidFill>
                <a:latin typeface="+mn-lt"/>
                <a:ea typeface="ＭＳ Ｐゴシック" pitchFamily="-1" charset="-128"/>
                <a:cs typeface="+mn-cs"/>
              </a:rPr>
              <a:t>Besseling</a:t>
            </a:r>
            <a:r>
              <a:rPr lang="en-US" sz="1100" b="0" i="0" u="none" strike="noStrike" kern="1200" baseline="0" dirty="0">
                <a:solidFill>
                  <a:schemeClr val="tx1"/>
                </a:solidFill>
                <a:latin typeface="+mn-lt"/>
                <a:ea typeface="ＭＳ Ｐゴシック" pitchFamily="-1" charset="-128"/>
                <a:cs typeface="+mn-cs"/>
              </a:rPr>
              <a:t> JACC  2016 68:(3)</a:t>
            </a:r>
          </a:p>
          <a:p>
            <a:endParaRPr lang="en-US" sz="1100" b="0" i="0" u="none" strike="noStrike" kern="1200" baseline="0" dirty="0">
              <a:solidFill>
                <a:schemeClr val="tx1"/>
              </a:solidFill>
              <a:latin typeface="+mn-lt"/>
              <a:ea typeface="ＭＳ Ｐゴシック" pitchFamily="-1" charset="-128"/>
              <a:cs typeface="+mn-cs"/>
            </a:endParaRPr>
          </a:p>
          <a:p>
            <a:r>
              <a:rPr lang="en-US" sz="1100" b="0" i="0" u="none" strike="noStrike" kern="1200" baseline="0" dirty="0">
                <a:solidFill>
                  <a:schemeClr val="tx1"/>
                </a:solidFill>
                <a:latin typeface="+mn-lt"/>
                <a:ea typeface="ＭＳ Ｐゴシック" pitchFamily="-1" charset="-128"/>
                <a:cs typeface="+mn-cs"/>
              </a:rPr>
              <a:t>Anderson 2016 CCS Lipid Guidelines </a:t>
            </a:r>
          </a:p>
          <a:p>
            <a:pPr marL="171450" indent="-171450">
              <a:buFont typeface="Arial" panose="020B0604020202020204" pitchFamily="34" charset="0"/>
              <a:buChar char="•"/>
            </a:pPr>
            <a:r>
              <a:rPr lang="en-US" sz="1100" b="1" i="1" u="none" strike="noStrike" kern="1200" baseline="0" dirty="0">
                <a:solidFill>
                  <a:schemeClr val="tx1"/>
                </a:solidFill>
                <a:latin typeface="+mn-lt"/>
                <a:ea typeface="ＭＳ Ｐゴシック" pitchFamily="-1" charset="-128"/>
                <a:cs typeface="+mn-cs"/>
              </a:rPr>
              <a:t>Ezetimibe</a:t>
            </a:r>
            <a:r>
              <a:rPr lang="en-US" sz="1100" b="0" i="1" u="none" strike="noStrike" kern="1200" baseline="0" dirty="0">
                <a:solidFill>
                  <a:schemeClr val="tx1"/>
                </a:solidFill>
                <a:latin typeface="+mn-lt"/>
                <a:ea typeface="ＭＳ Ｐゴシック" pitchFamily="-1" charset="-128"/>
                <a:cs typeface="+mn-cs"/>
              </a:rPr>
              <a:t> </a:t>
            </a:r>
            <a:r>
              <a:rPr lang="en-US" sz="1100" b="0" i="0" u="none" strike="noStrike" kern="1200" baseline="0" dirty="0">
                <a:solidFill>
                  <a:schemeClr val="tx1"/>
                </a:solidFill>
                <a:latin typeface="+mn-lt"/>
                <a:ea typeface="ＭＳ Ｐゴシック" pitchFamily="-1" charset="-128"/>
                <a:cs typeface="+mn-cs"/>
              </a:rPr>
              <a:t>resulted in a significant (albeit relatively small) reduction in clinical events</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routine use of </a:t>
            </a:r>
            <a:r>
              <a:rPr lang="en-US" sz="1100" b="1" i="1" u="none" strike="noStrike" kern="1200" baseline="0" dirty="0">
                <a:solidFill>
                  <a:schemeClr val="tx1"/>
                </a:solidFill>
                <a:latin typeface="+mn-lt"/>
                <a:ea typeface="ＭＳ Ｐゴシック" pitchFamily="-1" charset="-128"/>
                <a:cs typeface="+mn-cs"/>
              </a:rPr>
              <a:t>niacin</a:t>
            </a:r>
            <a:r>
              <a:rPr lang="en-US" sz="1100" b="0" i="0" u="none" strike="noStrike" kern="1200" baseline="0" dirty="0">
                <a:solidFill>
                  <a:schemeClr val="tx1"/>
                </a:solidFill>
                <a:latin typeface="+mn-lt"/>
                <a:ea typeface="ＭＳ Ｐゴシック" pitchFamily="-1" charset="-128"/>
                <a:cs typeface="+mn-cs"/>
              </a:rPr>
              <a:t>, added to statin therapy for CV prevention in patients who have achieved lipid targets, cannot be recommended in light of recent clinical trials. Use in subjects who do  not achieve appropriate LDL-C levels despite statins could be considered</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clinicians may consider </a:t>
            </a:r>
            <a:r>
              <a:rPr lang="en-US" sz="1100" b="1" i="1" u="none" strike="noStrike" kern="1200" baseline="0" dirty="0" err="1">
                <a:solidFill>
                  <a:schemeClr val="tx1"/>
                </a:solidFill>
                <a:latin typeface="+mn-lt"/>
                <a:ea typeface="ＭＳ Ｐゴシック" pitchFamily="-1" charset="-128"/>
                <a:cs typeface="+mn-cs"/>
              </a:rPr>
              <a:t>fenofibrate</a:t>
            </a:r>
            <a:r>
              <a:rPr lang="en-US" sz="1100" b="1" i="1" u="none" strike="noStrike" kern="1200" baseline="0" dirty="0">
                <a:solidFill>
                  <a:schemeClr val="tx1"/>
                </a:solidFill>
                <a:latin typeface="+mn-lt"/>
                <a:ea typeface="ＭＳ Ｐゴシック" pitchFamily="-1" charset="-128"/>
                <a:cs typeface="+mn-cs"/>
              </a:rPr>
              <a:t> </a:t>
            </a:r>
            <a:r>
              <a:rPr lang="en-US" sz="1100" b="0" i="0" u="none" strike="noStrike" kern="1200" baseline="0" dirty="0">
                <a:solidFill>
                  <a:schemeClr val="tx1"/>
                </a:solidFill>
                <a:latin typeface="+mn-lt"/>
                <a:ea typeface="ＭＳ Ｐゴシック" pitchFamily="-1" charset="-128"/>
                <a:cs typeface="+mn-cs"/>
              </a:rPr>
              <a:t>in high-risk patients with residual high TG/low HDL, recognizing that the potential for benefit on CVD is based on pooled sub-group analysis, and far from definitive</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Bay be reasonable to consider adding a </a:t>
            </a:r>
            <a:r>
              <a:rPr lang="en-US" sz="1100" b="1" i="1" u="none" strike="noStrike" kern="1200" baseline="0" dirty="0">
                <a:solidFill>
                  <a:schemeClr val="tx1"/>
                </a:solidFill>
                <a:latin typeface="+mn-lt"/>
                <a:ea typeface="ＭＳ Ｐゴシック" pitchFamily="-1" charset="-128"/>
                <a:cs typeface="+mn-cs"/>
              </a:rPr>
              <a:t>bile acid </a:t>
            </a:r>
            <a:r>
              <a:rPr lang="en-US" sz="1100" b="1" i="1" u="none" strike="noStrike" kern="1200" baseline="0" dirty="0" err="1">
                <a:solidFill>
                  <a:schemeClr val="tx1"/>
                </a:solidFill>
                <a:latin typeface="+mn-lt"/>
                <a:ea typeface="ＭＳ Ｐゴシック" pitchFamily="-1" charset="-128"/>
                <a:cs typeface="+mn-cs"/>
              </a:rPr>
              <a:t>sequesterants</a:t>
            </a:r>
            <a:r>
              <a:rPr lang="en-US" sz="1100" b="1" i="1" u="none" strike="noStrike" kern="1200" baseline="0" dirty="0">
                <a:solidFill>
                  <a:schemeClr val="tx1"/>
                </a:solidFill>
                <a:latin typeface="+mn-lt"/>
                <a:ea typeface="ＭＳ Ｐゴシック" pitchFamily="-1" charset="-128"/>
                <a:cs typeface="+mn-cs"/>
              </a:rPr>
              <a:t>  </a:t>
            </a:r>
            <a:r>
              <a:rPr lang="en-US" sz="1100" b="0" i="0" u="none" strike="noStrike" kern="1200" baseline="0" dirty="0">
                <a:solidFill>
                  <a:schemeClr val="tx1"/>
                </a:solidFill>
                <a:latin typeface="+mn-lt"/>
                <a:ea typeface="ＭＳ Ｐゴシック" pitchFamily="-1" charset="-128"/>
                <a:cs typeface="+mn-cs"/>
              </a:rPr>
              <a:t>e.g. Cholestyramine to maximally tolerated statin therapy +/- ezetimibe in high risk patients who are unable to achieve LDL-C targets.</a:t>
            </a:r>
          </a:p>
          <a:p>
            <a:pPr marL="0" indent="0">
              <a:buFont typeface="Arial" panose="020B0604020202020204" pitchFamily="34" charset="0"/>
              <a:buNone/>
            </a:pPr>
            <a:endParaRPr lang="en-US" sz="1100" b="0" i="0" u="none" strike="noStrike" kern="1200" baseline="0" dirty="0">
              <a:solidFill>
                <a:schemeClr val="tx1"/>
              </a:solidFill>
              <a:latin typeface="+mn-lt"/>
              <a:ea typeface="ＭＳ Ｐゴシック" pitchFamily="-1" charset="-128"/>
              <a:cs typeface="+mn-cs"/>
            </a:endParaRPr>
          </a:p>
          <a:p>
            <a:r>
              <a:rPr lang="en-US" sz="1100" b="0" i="0" u="none" strike="noStrike" kern="1200" baseline="0" dirty="0">
                <a:solidFill>
                  <a:schemeClr val="tx1"/>
                </a:solidFill>
                <a:latin typeface="+mn-lt"/>
                <a:ea typeface="ＭＳ Ｐゴシック" pitchFamily="-1" charset="-128"/>
                <a:cs typeface="+mn-cs"/>
              </a:rPr>
              <a:t>1. We recommend ezetimibe as second-line therapy to lower LDL-C in patients with clinical cardiovascular disease if targets are not reached on maximally tolerated statin therapy. (Strong Recommendation, High Quality evidence)</a:t>
            </a:r>
          </a:p>
          <a:p>
            <a:r>
              <a:rPr lang="en-US" sz="1100" b="0" i="0" u="none" strike="noStrike" kern="1200" baseline="0" dirty="0">
                <a:solidFill>
                  <a:schemeClr val="tx1"/>
                </a:solidFill>
                <a:latin typeface="+mn-lt"/>
                <a:ea typeface="ＭＳ Ｐゴシック" pitchFamily="-1" charset="-128"/>
                <a:cs typeface="+mn-cs"/>
              </a:rPr>
              <a:t>2. We recommend that niacin not be added to statin therapy for CVD prevention in patients who have achieved LDL-C targets. (Strong Recommendation, High Quality Evidence)</a:t>
            </a:r>
          </a:p>
          <a:p>
            <a:r>
              <a:rPr lang="en-US" sz="1100" b="0" i="0" u="none" strike="noStrike" kern="1200" baseline="0" dirty="0">
                <a:solidFill>
                  <a:schemeClr val="tx1"/>
                </a:solidFill>
                <a:latin typeface="+mn-lt"/>
                <a:ea typeface="ＭＳ Ｐゴシック" pitchFamily="-1" charset="-128"/>
                <a:cs typeface="+mn-cs"/>
              </a:rPr>
              <a:t>3. We recommend that fibrates not be added to statin therapy for CVD event prevention in patients who have achieved LDL-C targets (Strong recommendation, High Quality evidence).</a:t>
            </a:r>
          </a:p>
          <a:p>
            <a:endParaRPr lang="en-US" sz="1100" b="0" i="0" u="none" strike="noStrike" kern="1200" baseline="0" dirty="0">
              <a:solidFill>
                <a:schemeClr val="tx1"/>
              </a:solidFill>
              <a:latin typeface="+mn-lt"/>
              <a:ea typeface="ＭＳ Ｐゴシック" pitchFamily="-1" charset="-128"/>
              <a:cs typeface="+mn-cs"/>
            </a:endParaRPr>
          </a:p>
          <a:p>
            <a:r>
              <a:rPr lang="en-US" sz="1100" b="0" i="0" u="none" strike="noStrike" kern="1200" baseline="0" dirty="0" err="1">
                <a:solidFill>
                  <a:schemeClr val="tx1"/>
                </a:solidFill>
                <a:latin typeface="+mn-lt"/>
                <a:ea typeface="ＭＳ Ｐゴシック" pitchFamily="-1" charset="-128"/>
                <a:cs typeface="+mn-cs"/>
              </a:rPr>
              <a:t>Bouharie</a:t>
            </a:r>
            <a:r>
              <a:rPr lang="en-US" sz="1100" b="0" i="0" u="none" strike="noStrike" kern="1200" baseline="0" dirty="0">
                <a:solidFill>
                  <a:schemeClr val="tx1"/>
                </a:solidFill>
                <a:latin typeface="+mn-lt"/>
                <a:ea typeface="ＭＳ Ｐゴシック" pitchFamily="-1" charset="-128"/>
                <a:cs typeface="+mn-cs"/>
              </a:rPr>
              <a:t> 2015 CARDIO CLIN </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LDL apheresis is an important treatment modality for homozygous FH patients and for heterozygous patients who have not met treatment goals despite optimal tolerated medical therapy. Apheresis is generally done every 1 to 2 weeks, with each session taking about 3 hours and removing greater than 60% of Apo-B-containing lipoproteins</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The most promising new therapeutic approach for FH involves monoclonal antibodies to PCSK9. PCSK9 increases LDL-C by binding to the epidermal growth factor-like repeat A domain of the LDLR, causing LDL-receptor degradation, thus reducing the amount of LDL cleared from the plasma.7 Gain-of-function mutations of PCSK9 result in elevation of LDL, whereas loss-of-function mutations lead to life-long low LDL levels and are associated with decreased risk of cardiovascular disease.50 </a:t>
            </a:r>
          </a:p>
          <a:p>
            <a:pPr marL="171450" indent="-171450">
              <a:buFont typeface="Arial" panose="020B0604020202020204" pitchFamily="34" charset="0"/>
              <a:buChar char="•"/>
            </a:pPr>
            <a:r>
              <a:rPr lang="en-US" sz="1100" b="0" i="0" u="none" strike="noStrike" kern="1200" baseline="0" dirty="0">
                <a:solidFill>
                  <a:schemeClr val="tx1"/>
                </a:solidFill>
                <a:latin typeface="+mn-lt"/>
                <a:ea typeface="ＭＳ Ｐゴシック" pitchFamily="-1" charset="-128"/>
                <a:cs typeface="+mn-cs"/>
              </a:rPr>
              <a:t>Given by subcutaneous injection once every 2 to 4 weeks,  monoclonal antibodies that inhibit the binding of PCSK9 to LDLRs have produced 40% to 70% reductions of LDL-C in a variety of clinical situations, including FH.51–55 Cardiovascular outcomes trials with several of these antibodies are in progress</a:t>
            </a:r>
          </a:p>
          <a:p>
            <a:endParaRPr lang="en-US" sz="1200" b="0" i="0" u="none" strike="noStrike" kern="1200" baseline="0" dirty="0">
              <a:solidFill>
                <a:schemeClr val="tx1"/>
              </a:solidFill>
              <a:latin typeface="+mn-lt"/>
              <a:ea typeface="ＭＳ Ｐゴシック" pitchFamily="-1" charset="-128"/>
              <a:cs typeface="+mn-cs"/>
            </a:endParaRPr>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16</a:t>
            </a:fld>
            <a:endParaRPr lang="en-CA" altLang="en-US"/>
          </a:p>
        </p:txBody>
      </p:sp>
    </p:spTree>
    <p:extLst>
      <p:ext uri="{BB962C8B-B14F-4D97-AF65-F5344CB8AC3E}">
        <p14:creationId xmlns:p14="http://schemas.microsoft.com/office/powerpoint/2010/main" val="3739564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18</a:t>
            </a:fld>
            <a:endParaRPr lang="en-CA" altLang="en-US"/>
          </a:p>
        </p:txBody>
      </p:sp>
    </p:spTree>
    <p:extLst>
      <p:ext uri="{BB962C8B-B14F-4D97-AF65-F5344CB8AC3E}">
        <p14:creationId xmlns:p14="http://schemas.microsoft.com/office/powerpoint/2010/main" val="363880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19</a:t>
            </a:fld>
            <a:endParaRPr lang="en-CA" altLang="en-US"/>
          </a:p>
        </p:txBody>
      </p:sp>
    </p:spTree>
    <p:extLst>
      <p:ext uri="{BB962C8B-B14F-4D97-AF65-F5344CB8AC3E}">
        <p14:creationId xmlns:p14="http://schemas.microsoft.com/office/powerpoint/2010/main" val="363880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20</a:t>
            </a:fld>
            <a:endParaRPr lang="en-CA" altLang="en-US"/>
          </a:p>
        </p:txBody>
      </p:sp>
    </p:spTree>
    <p:extLst>
      <p:ext uri="{BB962C8B-B14F-4D97-AF65-F5344CB8AC3E}">
        <p14:creationId xmlns:p14="http://schemas.microsoft.com/office/powerpoint/2010/main" val="2620780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6</a:t>
            </a:fld>
            <a:endParaRPr lang="en-CA" altLang="en-US"/>
          </a:p>
        </p:txBody>
      </p:sp>
    </p:spTree>
    <p:extLst>
      <p:ext uri="{BB962C8B-B14F-4D97-AF65-F5344CB8AC3E}">
        <p14:creationId xmlns:p14="http://schemas.microsoft.com/office/powerpoint/2010/main" val="363880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7</a:t>
            </a:fld>
            <a:endParaRPr lang="en-CA" altLang="en-US"/>
          </a:p>
        </p:txBody>
      </p:sp>
    </p:spTree>
    <p:extLst>
      <p:ext uri="{BB962C8B-B14F-4D97-AF65-F5344CB8AC3E}">
        <p14:creationId xmlns:p14="http://schemas.microsoft.com/office/powerpoint/2010/main" val="2825077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sz="1200" dirty="0"/>
              <a:t>Over 900 different mutations have been identified in</a:t>
            </a:r>
            <a:r>
              <a:rPr lang="en-AU" sz="1200" baseline="0" dirty="0"/>
              <a:t> LDR</a:t>
            </a:r>
            <a:endParaRPr lang="en-CA" sz="1200" dirty="0">
              <a:effectLst/>
            </a:endParaRPr>
          </a:p>
          <a:p>
            <a:endParaRPr lang="en-CA" altLang="en-US" dirty="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75A7C9D-2791-4FED-B221-9B3D9635B84B}" type="slidenum">
              <a:rPr lang="en-CA" altLang="en-US" smtClean="0"/>
              <a:pPr eaLnBrk="1" hangingPunct="1"/>
              <a:t>8</a:t>
            </a:fld>
            <a:endParaRPr lang="en-CA"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9</a:t>
            </a:fld>
            <a:endParaRPr lang="en-CA" altLang="en-US"/>
          </a:p>
        </p:txBody>
      </p:sp>
    </p:spTree>
    <p:extLst>
      <p:ext uri="{BB962C8B-B14F-4D97-AF65-F5344CB8AC3E}">
        <p14:creationId xmlns:p14="http://schemas.microsoft.com/office/powerpoint/2010/main" val="1996602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AU" sz="2000" dirty="0"/>
              <a:t>Exclusion of secondary causes of elevated LDL-C, e.g. obstructive liver disease, hypothyroidism, nephrotic syndrome, anorexia nervosa</a:t>
            </a:r>
            <a:endParaRPr lang="en-CA" sz="2000" dirty="0"/>
          </a:p>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10</a:t>
            </a:fld>
            <a:endParaRPr lang="en-CA" altLang="en-US"/>
          </a:p>
        </p:txBody>
      </p:sp>
    </p:spTree>
    <p:extLst>
      <p:ext uri="{BB962C8B-B14F-4D97-AF65-F5344CB8AC3E}">
        <p14:creationId xmlns:p14="http://schemas.microsoft.com/office/powerpoint/2010/main" val="1622288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kern="1200" dirty="0">
                <a:solidFill>
                  <a:schemeClr val="tx1"/>
                </a:solidFill>
                <a:effectLst/>
                <a:latin typeface="+mn-lt"/>
                <a:ea typeface="ＭＳ Ｐゴシック" pitchFamily="-1" charset="-128"/>
                <a:cs typeface="+mn-cs"/>
              </a:rPr>
              <a:t>While there are no Canadian-specific FH diagnostic criteria, the Canadian Cardiovascular Society (CCS) recommends using those published by the Dutch Lipid Clinic Network</a:t>
            </a:r>
          </a:p>
          <a:p>
            <a:pPr marL="171450" indent="-171450">
              <a:buFont typeface="Arial" panose="020B0604020202020204" pitchFamily="34" charset="0"/>
              <a:buChar char="•"/>
            </a:pPr>
            <a:r>
              <a:rPr lang="en-AU" sz="1200" kern="1200" dirty="0">
                <a:solidFill>
                  <a:schemeClr val="tx1"/>
                </a:solidFill>
                <a:effectLst/>
                <a:latin typeface="+mn-lt"/>
                <a:ea typeface="ＭＳ Ｐゴシック" pitchFamily="-1" charset="-128"/>
                <a:cs typeface="+mn-cs"/>
              </a:rPr>
              <a:t>Alternatively, criteria from the Simon Broome Registry can be used, and include lower thresholds for children with suspected FH</a:t>
            </a:r>
          </a:p>
          <a:p>
            <a:pPr marL="171450" indent="-171450">
              <a:buFont typeface="Arial" panose="020B0604020202020204" pitchFamily="34" charset="0"/>
              <a:buChar char="•"/>
            </a:pPr>
            <a:r>
              <a:rPr lang="en-AU" sz="1200" kern="1200" dirty="0">
                <a:solidFill>
                  <a:schemeClr val="tx1"/>
                </a:solidFill>
                <a:effectLst/>
                <a:latin typeface="+mn-lt"/>
                <a:ea typeface="ＭＳ Ｐゴシック" pitchFamily="-1" charset="-128"/>
                <a:cs typeface="+mn-cs"/>
              </a:rPr>
              <a:t>Both sets of diagnostic criteria are internationally accepted and used for diagnosis of FH, although neither is designed to diagnose </a:t>
            </a:r>
            <a:r>
              <a:rPr lang="en-AU" sz="1200" kern="1200" dirty="0" err="1">
                <a:solidFill>
                  <a:schemeClr val="tx1"/>
                </a:solidFill>
                <a:effectLst/>
                <a:latin typeface="+mn-lt"/>
                <a:ea typeface="ＭＳ Ｐゴシック" pitchFamily="-1" charset="-128"/>
                <a:cs typeface="+mn-cs"/>
              </a:rPr>
              <a:t>HoFH</a:t>
            </a:r>
            <a:r>
              <a:rPr lang="en-AU" sz="1200" kern="1200" dirty="0">
                <a:solidFill>
                  <a:schemeClr val="tx1"/>
                </a:solidFill>
                <a:effectLst/>
                <a:latin typeface="+mn-lt"/>
                <a:ea typeface="ＭＳ Ｐゴシック" pitchFamily="-1" charset="-128"/>
                <a:cs typeface="+mn-cs"/>
              </a:rPr>
              <a:t>; </a:t>
            </a:r>
          </a:p>
          <a:p>
            <a:pPr marL="171450" indent="-171450">
              <a:buFont typeface="Arial" panose="020B0604020202020204" pitchFamily="34" charset="0"/>
              <a:buChar char="•"/>
            </a:pPr>
            <a:r>
              <a:rPr lang="en-AU" sz="1200" kern="1200" dirty="0">
                <a:solidFill>
                  <a:schemeClr val="tx1"/>
                </a:solidFill>
                <a:effectLst/>
                <a:latin typeface="+mn-lt"/>
                <a:ea typeface="ＭＳ Ｐゴシック" pitchFamily="-1" charset="-128"/>
                <a:cs typeface="+mn-cs"/>
              </a:rPr>
              <a:t>in this case, other criteria have been suggested</a:t>
            </a:r>
          </a:p>
          <a:p>
            <a:pPr marL="171450" indent="-171450">
              <a:buFont typeface="Arial" panose="020B0604020202020204" pitchFamily="34" charset="0"/>
              <a:buChar char="•"/>
            </a:pPr>
            <a:r>
              <a:rPr lang="en-AU" sz="1200" kern="1200" dirty="0">
                <a:solidFill>
                  <a:schemeClr val="tx1"/>
                </a:solidFill>
                <a:effectLst/>
                <a:latin typeface="+mn-lt"/>
                <a:ea typeface="ＭＳ Ｐゴシック" pitchFamily="-1" charset="-128"/>
                <a:cs typeface="+mn-cs"/>
              </a:rPr>
              <a:t>They have comparable utility for diagnosing </a:t>
            </a:r>
            <a:r>
              <a:rPr lang="en-AU" sz="1200" kern="1200" dirty="0" err="1">
                <a:solidFill>
                  <a:schemeClr val="tx1"/>
                </a:solidFill>
                <a:effectLst/>
                <a:latin typeface="+mn-lt"/>
                <a:ea typeface="ＭＳ Ｐゴシック" pitchFamily="-1" charset="-128"/>
                <a:cs typeface="+mn-cs"/>
              </a:rPr>
              <a:t>HeFH</a:t>
            </a:r>
            <a:r>
              <a:rPr lang="en-AU" sz="1200" kern="1200" dirty="0">
                <a:solidFill>
                  <a:schemeClr val="tx1"/>
                </a:solidFill>
                <a:effectLst/>
                <a:latin typeface="+mn-lt"/>
                <a:ea typeface="ＭＳ Ｐゴシック" pitchFamily="-1" charset="-128"/>
                <a:cs typeface="+mn-cs"/>
              </a:rPr>
              <a:t> in adults</a:t>
            </a:r>
            <a:endParaRPr lang="en-CA" sz="1200" kern="1200" dirty="0">
              <a:solidFill>
                <a:schemeClr val="tx1"/>
              </a:solidFill>
              <a:effectLst/>
              <a:latin typeface="+mn-lt"/>
              <a:ea typeface="ＭＳ Ｐゴシック" pitchFamily="-1" charset="-128"/>
              <a:cs typeface="+mn-cs"/>
            </a:endParaRPr>
          </a:p>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11</a:t>
            </a:fld>
            <a:endParaRPr lang="en-CA" altLang="en-US"/>
          </a:p>
        </p:txBody>
      </p:sp>
    </p:spTree>
    <p:extLst>
      <p:ext uri="{BB962C8B-B14F-4D97-AF65-F5344CB8AC3E}">
        <p14:creationId xmlns:p14="http://schemas.microsoft.com/office/powerpoint/2010/main" val="64087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Anderson 2016</a:t>
            </a:r>
            <a:r>
              <a:rPr lang="en-CA" baseline="0" dirty="0"/>
              <a:t> CCS recommendations:</a:t>
            </a:r>
          </a:p>
          <a:p>
            <a:pPr marL="171450" indent="-171450">
              <a:buFont typeface="Arial" panose="020B0604020202020204" pitchFamily="34" charset="0"/>
              <a:buChar char="•"/>
            </a:pPr>
            <a:r>
              <a:rPr lang="en-CA" dirty="0"/>
              <a:t>In contrast to changes seen in triglycerides following a large oral fat load, triglyceride and low density lipoprotein cholesterol (LDL-C) levels change relatively little after normal meals in the</a:t>
            </a:r>
            <a:r>
              <a:rPr lang="en-CA" baseline="0" dirty="0"/>
              <a:t> </a:t>
            </a:r>
            <a:r>
              <a:rPr lang="en-CA" dirty="0"/>
              <a:t>majority of the population.</a:t>
            </a:r>
          </a:p>
          <a:p>
            <a:pPr marL="171450" indent="-171450">
              <a:buFont typeface="Arial" panose="020B0604020202020204" pitchFamily="34" charset="0"/>
              <a:buChar char="•"/>
            </a:pPr>
            <a:r>
              <a:rPr lang="en-CA" dirty="0"/>
              <a:t>Compared to fasting lipid values, there will be minimal change with non HDL-C, a slight decrease in LDL-C and small increase in triglyceride concentrations when individuals do not fast. </a:t>
            </a:r>
          </a:p>
          <a:p>
            <a:pPr marL="0" indent="0">
              <a:buFont typeface="Arial" panose="020B0604020202020204" pitchFamily="34" charset="0"/>
              <a:buNone/>
            </a:pPr>
            <a:endParaRPr lang="en-CA" dirty="0"/>
          </a:p>
          <a:p>
            <a:pPr marL="171450" indent="-171450">
              <a:buFont typeface="Arial" panose="020B0604020202020204" pitchFamily="34" charset="0"/>
              <a:buChar char="•"/>
            </a:pPr>
            <a:r>
              <a:rPr lang="en-CA" dirty="0"/>
              <a:t>We recommend non-fasting lipid and lipoprotein testing which can be performed in adults in whom screening is indicated as part of a comprehensive risk assessment to reduce CVD events (Strong Recommendation, High Quality Evidence). </a:t>
            </a:r>
          </a:p>
          <a:p>
            <a:pPr marL="171450" indent="-171450">
              <a:buFont typeface="Arial" panose="020B0604020202020204" pitchFamily="34" charset="0"/>
              <a:buChar char="•"/>
            </a:pPr>
            <a:r>
              <a:rPr lang="en-CA" dirty="0"/>
              <a:t>We suggest that for individuals with a history of triglyceride levels &gt; 4.5 </a:t>
            </a:r>
            <a:r>
              <a:rPr lang="en-CA" dirty="0" err="1"/>
              <a:t>mmol</a:t>
            </a:r>
            <a:r>
              <a:rPr lang="en-CA" dirty="0"/>
              <a:t>/L that  lipid and lipoprotein levels be measured fasting (Conditional Recommendation, Low </a:t>
            </a:r>
          </a:p>
          <a:p>
            <a:pPr marL="171450" indent="-171450">
              <a:buFont typeface="Arial" panose="020B0604020202020204" pitchFamily="34" charset="0"/>
              <a:buChar char="•"/>
            </a:pPr>
            <a:r>
              <a:rPr lang="en-CA" dirty="0"/>
              <a:t>Quality Evidence). </a:t>
            </a:r>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12</a:t>
            </a:fld>
            <a:endParaRPr lang="en-CA" altLang="en-US"/>
          </a:p>
        </p:txBody>
      </p:sp>
    </p:spTree>
    <p:extLst>
      <p:ext uri="{BB962C8B-B14F-4D97-AF65-F5344CB8AC3E}">
        <p14:creationId xmlns:p14="http://schemas.microsoft.com/office/powerpoint/2010/main" val="3354424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mn-lt"/>
                <a:ea typeface="ＭＳ Ｐゴシック" pitchFamily="-1" charset="-128"/>
                <a:cs typeface="+mn-cs"/>
              </a:rPr>
              <a:t>On average, cascade screening identifies 8 new cases of FH for every </a:t>
            </a:r>
            <a:r>
              <a:rPr lang="en-US" sz="1200" b="0" i="0" u="none" strike="noStrike" kern="1200" baseline="0" dirty="0" err="1">
                <a:solidFill>
                  <a:schemeClr val="tx1"/>
                </a:solidFill>
                <a:latin typeface="+mn-lt"/>
                <a:ea typeface="ＭＳ Ｐゴシック" pitchFamily="-1" charset="-128"/>
                <a:cs typeface="+mn-cs"/>
              </a:rPr>
              <a:t>proband</a:t>
            </a:r>
            <a:r>
              <a:rPr lang="en-US" sz="1200" b="0" i="0" u="none" strike="noStrike" kern="1200" baseline="0" dirty="0">
                <a:solidFill>
                  <a:schemeClr val="tx1"/>
                </a:solidFill>
                <a:latin typeface="+mn-lt"/>
                <a:ea typeface="ＭＳ Ｐゴシック" pitchFamily="-1" charset="-128"/>
                <a:cs typeface="+mn-cs"/>
              </a:rPr>
              <a:t>. Turgeon 2016 CFP</a:t>
            </a:r>
            <a:endParaRPr lang="en-CA" dirty="0"/>
          </a:p>
          <a:p>
            <a:endParaRPr lang="en-CA" dirty="0"/>
          </a:p>
        </p:txBody>
      </p:sp>
      <p:sp>
        <p:nvSpPr>
          <p:cNvPr id="4" name="Slide Number Placeholder 3"/>
          <p:cNvSpPr>
            <a:spLocks noGrp="1"/>
          </p:cNvSpPr>
          <p:nvPr>
            <p:ph type="sldNum" sz="quarter" idx="10"/>
          </p:nvPr>
        </p:nvSpPr>
        <p:spPr/>
        <p:txBody>
          <a:bodyPr/>
          <a:lstStyle/>
          <a:p>
            <a:pPr>
              <a:defRPr/>
            </a:pPr>
            <a:fld id="{AC2F8098-65B2-46AC-AF68-36DF0D0D64D8}" type="slidenum">
              <a:rPr lang="en-CA" altLang="en-US" smtClean="0"/>
              <a:pPr>
                <a:defRPr/>
              </a:pPr>
              <a:t>13</a:t>
            </a:fld>
            <a:endParaRPr lang="en-CA" altLang="en-US"/>
          </a:p>
        </p:txBody>
      </p:sp>
    </p:spTree>
    <p:extLst>
      <p:ext uri="{BB962C8B-B14F-4D97-AF65-F5344CB8AC3E}">
        <p14:creationId xmlns:p14="http://schemas.microsoft.com/office/powerpoint/2010/main" val="4219223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1288" y="5638800"/>
            <a:ext cx="130651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54750" y="5768975"/>
            <a:ext cx="28130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latin typeface="+mj-lt"/>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90586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6324600"/>
            <a:ext cx="5486400" cy="533400"/>
          </a:xfrm>
          <a:prstGeom prst="rect">
            <a:avLst/>
          </a:prstGeom>
          <a:solidFill>
            <a:schemeClr val="bg1">
              <a:lumMod val="85000"/>
            </a:schemeClr>
          </a:solidFill>
          <a:ln>
            <a:noFill/>
          </a:ln>
          <a:effectLst/>
        </p:spPr>
        <p:txBody>
          <a:bodyPr/>
          <a:lstStyle/>
          <a:p>
            <a:pPr fontAlgn="auto">
              <a:spcBef>
                <a:spcPts val="0"/>
              </a:spcBef>
              <a:spcAft>
                <a:spcPts val="0"/>
              </a:spcAft>
              <a:defRPr/>
            </a:pPr>
            <a:endParaRPr lang="en-US">
              <a:latin typeface="+mn-lt"/>
              <a:cs typeface="+mn-cs"/>
            </a:endParaRPr>
          </a:p>
        </p:txBody>
      </p:sp>
      <p:pic>
        <p:nvPicPr>
          <p:cNvPr id="5"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521700" y="6242050"/>
            <a:ext cx="5873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atin typeface="+mj-lt"/>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rgbClr val="FF0000"/>
              </a:buClr>
              <a:defRPr>
                <a:latin typeface="+mn-lt"/>
              </a:defRPr>
            </a:lvl1pPr>
            <a:lvl2pPr>
              <a:buClr>
                <a:srgbClr val="FF0000"/>
              </a:buClr>
              <a:defRPr>
                <a:latin typeface="+mn-lt"/>
              </a:defRPr>
            </a:lvl2pPr>
            <a:lvl3pPr>
              <a:buClr>
                <a:srgbClr val="FF0000"/>
              </a:buClr>
              <a:defRPr>
                <a:latin typeface="+mn-lt"/>
              </a:defRPr>
            </a:lvl3pPr>
            <a:lvl4pPr>
              <a:buClr>
                <a:srgbClr val="FF0000"/>
              </a:buClr>
              <a:defRPr>
                <a:latin typeface="+mn-lt"/>
              </a:defRPr>
            </a:lvl4pPr>
            <a:lvl5pPr>
              <a:buClr>
                <a:srgbClr val="FF0000"/>
              </a:buCl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2919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userDrawn="1"/>
        </p:nvSpPr>
        <p:spPr bwMode="auto">
          <a:xfrm>
            <a:off x="0" y="6324600"/>
            <a:ext cx="5486400" cy="533400"/>
          </a:xfrm>
          <a:prstGeom prst="rect">
            <a:avLst/>
          </a:prstGeom>
          <a:solidFill>
            <a:schemeClr val="bg1">
              <a:lumMod val="85000"/>
            </a:schemeClr>
          </a:solidFill>
          <a:ln>
            <a:noFill/>
          </a:ln>
          <a:effectLst/>
        </p:spPr>
        <p:txBody>
          <a:bodyPr/>
          <a:lstStyle/>
          <a:p>
            <a:pPr fontAlgn="auto">
              <a:spcBef>
                <a:spcPts val="0"/>
              </a:spcBef>
              <a:spcAft>
                <a:spcPts val="0"/>
              </a:spcAft>
              <a:defRPr/>
            </a:pPr>
            <a:endParaRPr lang="en-US">
              <a:latin typeface="+mn-lt"/>
              <a:cs typeface="+mn-cs"/>
            </a:endParaRPr>
          </a:p>
        </p:txBody>
      </p:sp>
      <p:pic>
        <p:nvPicPr>
          <p:cNvPr id="6"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521700" y="6242050"/>
            <a:ext cx="5873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buClr>
                <a:srgbClr val="FF0000"/>
              </a:buClr>
              <a:defRPr sz="2800"/>
            </a:lvl1pPr>
            <a:lvl2pPr>
              <a:buClr>
                <a:srgbClr val="FF0000"/>
              </a:buClr>
              <a:defRPr sz="2400"/>
            </a:lvl2pPr>
            <a:lvl3pPr>
              <a:buClr>
                <a:srgbClr val="FF0000"/>
              </a:buClr>
              <a:defRPr sz="2000"/>
            </a:lvl3pPr>
            <a:lvl4pPr>
              <a:buClr>
                <a:srgbClr val="FF0000"/>
              </a:buClr>
              <a:defRPr sz="1800"/>
            </a:lvl4pPr>
            <a:lvl5pPr>
              <a:buClr>
                <a:srgbClr val="FF0000"/>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buClr>
                <a:srgbClr val="FF0000"/>
              </a:buClr>
              <a:defRPr sz="2800"/>
            </a:lvl1pPr>
            <a:lvl2pPr>
              <a:buClr>
                <a:srgbClr val="FF0000"/>
              </a:buClr>
              <a:defRPr sz="2400"/>
            </a:lvl2pPr>
            <a:lvl3pPr>
              <a:buClr>
                <a:srgbClr val="FF0000"/>
              </a:buClr>
              <a:defRPr sz="2000"/>
            </a:lvl3pPr>
            <a:lvl4pPr>
              <a:buClr>
                <a:srgbClr val="FF0000"/>
              </a:buClr>
              <a:defRPr sz="1800"/>
            </a:lvl4pPr>
            <a:lvl5pPr>
              <a:buClr>
                <a:srgbClr val="FF0000"/>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13642617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 charset="0"/>
                <a:cs typeface="Arial" charset="0"/>
              </a:defRPr>
            </a:lvl1pPr>
          </a:lstStyle>
          <a:p>
            <a:pPr>
              <a:defRPr/>
            </a:pPr>
            <a:fld id="{8FD299EB-4FD4-4192-A8E6-F4F1595BE59E}" type="datetime1">
              <a:rPr lang="en-CA" altLang="en-US"/>
              <a:pPr>
                <a:defRPr/>
              </a:pPr>
              <a:t>2020-10-19</a:t>
            </a:fld>
            <a:endParaRPr lang="en-CA"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 charset="0"/>
                <a:cs typeface="Arial" charset="0"/>
              </a:defRPr>
            </a:lvl1pPr>
          </a:lstStyle>
          <a:p>
            <a:pPr>
              <a:defRPr/>
            </a:pPr>
            <a:fld id="{BF6C9096-DF19-4CC5-9A78-D74919292B9F}"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pitchFamily="-1"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1"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pitchFamily="-1"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chpeg.org/index.php?option=com_content&amp;view=article&amp;id=355"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www.nchpeg.org/index.php?option=com_content&amp;view=article&amp;id=355" TargetMode="Externa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www.nchpeg.org/index.php?option=com_content&amp;view=article&amp;id=355"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nchpeg.org/index.php?option=com_content&amp;view=article&amp;id=355"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297240D-709A-4CB4-8768-82E4C4A68D2D}"/>
              </a:ext>
            </a:extLst>
          </p:cNvPr>
          <p:cNvSpPr>
            <a:spLocks noGrp="1"/>
          </p:cNvSpPr>
          <p:nvPr>
            <p:ph type="title"/>
          </p:nvPr>
        </p:nvSpPr>
        <p:spPr/>
        <p:txBody>
          <a:bodyPr/>
          <a:lstStyle/>
          <a:p>
            <a:r>
              <a:rPr lang="en-US" altLang="en-US"/>
              <a:t>Disclaimer</a:t>
            </a:r>
            <a:endParaRPr lang="en-CA" altLang="en-US"/>
          </a:p>
        </p:txBody>
      </p:sp>
      <p:sp>
        <p:nvSpPr>
          <p:cNvPr id="3075" name="Content Placeholder 2">
            <a:extLst>
              <a:ext uri="{FF2B5EF4-FFF2-40B4-BE49-F238E27FC236}">
                <a16:creationId xmlns:a16="http://schemas.microsoft.com/office/drawing/2014/main" id="{81C87A93-E37F-4A20-97D5-B38C8300A6CF}"/>
              </a:ext>
            </a:extLst>
          </p:cNvPr>
          <p:cNvSpPr>
            <a:spLocks noGrp="1"/>
          </p:cNvSpPr>
          <p:nvPr>
            <p:ph idx="1"/>
          </p:nvPr>
        </p:nvSpPr>
        <p:spPr/>
        <p:txBody>
          <a:bodyPr/>
          <a:lstStyle/>
          <a:p>
            <a:r>
              <a:rPr lang="en-AU" altLang="en-US" sz="1800" i="1"/>
              <a:t>This presentation is for educational purposes only and should not be used as a substitute for clinical judgement.  GEC-KO aims to aid the practicing clinician by providing informed opinions regarding genetic services that have been developed in a rigorous and evidence-based manner. Physicians must use their own clinical judgement in addition to published articles and the information presented herein. GEC-KO assumes no responsibility or liability resulting from the use of information contained herein.  </a:t>
            </a:r>
            <a:endParaRPr lang="en-CA" altLang="en-US" sz="1800"/>
          </a:p>
          <a:p>
            <a:endParaRPr lang="en-CA" altLang="en-U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76157274"/>
              </p:ext>
            </p:extLst>
          </p:nvPr>
        </p:nvGraphicFramePr>
        <p:xfrm>
          <a:off x="539552" y="1813168"/>
          <a:ext cx="8229600" cy="2407920"/>
        </p:xfrm>
        <a:graphic>
          <a:graphicData uri="http://schemas.openxmlformats.org/drawingml/2006/table">
            <a:tbl>
              <a:tblPr firstRow="1" bandRow="1">
                <a:tableStyleId>{5FD0F851-EC5A-4D38-B0AD-8093EC10F338}</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endParaRPr lang="en-CA" sz="2800" dirty="0"/>
                    </a:p>
                  </a:txBody>
                  <a:tcPr/>
                </a:tc>
                <a:tc>
                  <a:txBody>
                    <a:bodyPr/>
                    <a:lstStyle/>
                    <a:p>
                      <a:r>
                        <a:rPr lang="en-CA" sz="2800" dirty="0"/>
                        <a:t>Likelihood</a:t>
                      </a:r>
                      <a:r>
                        <a:rPr lang="en-CA" sz="2800" baseline="0" dirty="0"/>
                        <a:t> of FH diagnosis</a:t>
                      </a:r>
                      <a:endParaRPr lang="en-CA" sz="2800" dirty="0"/>
                    </a:p>
                  </a:txBody>
                  <a:tcPr/>
                </a:tc>
                <a:extLst>
                  <a:ext uri="{0D108BD9-81ED-4DB2-BD59-A6C34878D82A}">
                    <a16:rowId xmlns:a16="http://schemas.microsoft.com/office/drawing/2014/main" val="10000"/>
                  </a:ext>
                </a:extLst>
              </a:tr>
              <a:tr h="370840">
                <a:tc>
                  <a:txBody>
                    <a:bodyPr/>
                    <a:lstStyle/>
                    <a:p>
                      <a:r>
                        <a:rPr lang="en-AU" sz="2800" dirty="0"/>
                        <a:t>LDL-C </a:t>
                      </a:r>
                      <a:r>
                        <a:rPr lang="en-CA" sz="2800" dirty="0"/>
                        <a:t>≥</a:t>
                      </a:r>
                      <a:r>
                        <a:rPr lang="en-AU" sz="2800" dirty="0"/>
                        <a:t>5mmol/L </a:t>
                      </a:r>
                      <a:r>
                        <a:rPr lang="en-AU" sz="2800" b="1" dirty="0"/>
                        <a:t>AND</a:t>
                      </a:r>
                      <a:r>
                        <a:rPr lang="en-AU" sz="2800" dirty="0"/>
                        <a:t> at least one other </a:t>
                      </a:r>
                      <a:r>
                        <a:rPr lang="en-AU" sz="2800" dirty="0">
                          <a:solidFill>
                            <a:srgbClr val="FF0000"/>
                          </a:solidFill>
                        </a:rPr>
                        <a:t>red flag</a:t>
                      </a:r>
                      <a:endParaRPr lang="en-CA" sz="2800" dirty="0">
                        <a:solidFill>
                          <a:srgbClr val="FF0000"/>
                        </a:solidFill>
                      </a:endParaRPr>
                    </a:p>
                  </a:txBody>
                  <a:tcPr/>
                </a:tc>
                <a:tc>
                  <a:txBody>
                    <a:bodyPr/>
                    <a:lstStyle/>
                    <a:p>
                      <a:r>
                        <a:rPr lang="en-AU" sz="2800" dirty="0"/>
                        <a:t>Possible</a:t>
                      </a:r>
                      <a:endParaRPr lang="en-CA" sz="28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800" dirty="0"/>
                        <a:t>LDL-C </a:t>
                      </a:r>
                      <a:r>
                        <a:rPr lang="en-CA" sz="2800" dirty="0"/>
                        <a:t>≥</a:t>
                      </a:r>
                      <a:r>
                        <a:rPr lang="en-AU" sz="2800" dirty="0"/>
                        <a:t> 5mmol/L </a:t>
                      </a:r>
                      <a:r>
                        <a:rPr lang="en-AU" sz="2800" b="1" dirty="0"/>
                        <a:t>AND</a:t>
                      </a:r>
                      <a:r>
                        <a:rPr lang="en-AU" sz="2800" dirty="0"/>
                        <a:t> 2 other </a:t>
                      </a:r>
                      <a:r>
                        <a:rPr lang="en-AU" sz="2800" dirty="0">
                          <a:solidFill>
                            <a:srgbClr val="FF0000"/>
                          </a:solidFill>
                        </a:rPr>
                        <a:t>red flags</a:t>
                      </a:r>
                      <a:endParaRPr lang="en-CA" sz="28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2800" dirty="0"/>
                        <a:t>Probable</a:t>
                      </a:r>
                    </a:p>
                  </a:txBody>
                  <a:tcPr/>
                </a:tc>
                <a:extLst>
                  <a:ext uri="{0D108BD9-81ED-4DB2-BD59-A6C34878D82A}">
                    <a16:rowId xmlns:a16="http://schemas.microsoft.com/office/drawing/2014/main" val="10002"/>
                  </a:ext>
                </a:extLst>
              </a:tr>
            </a:tbl>
          </a:graphicData>
        </a:graphic>
      </p:graphicFrame>
      <p:sp>
        <p:nvSpPr>
          <p:cNvPr id="5" name="Title 1"/>
          <p:cNvSpPr>
            <a:spLocks noGrp="1"/>
          </p:cNvSpPr>
          <p:nvPr>
            <p:ph type="title"/>
          </p:nvPr>
        </p:nvSpPr>
        <p:spPr>
          <a:xfrm>
            <a:off x="457200" y="125760"/>
            <a:ext cx="8229600" cy="1143000"/>
          </a:xfrm>
        </p:spPr>
        <p:txBody>
          <a:bodyPr/>
          <a:lstStyle/>
          <a:p>
            <a:r>
              <a:rPr lang="en-AU" sz="3200" dirty="0"/>
              <a:t>Familial hypercholesterolemia </a:t>
            </a:r>
            <a:r>
              <a:rPr lang="en-AU" sz="3200" b="1" i="1" dirty="0">
                <a:solidFill>
                  <a:srgbClr val="FF0000"/>
                </a:solidFill>
              </a:rPr>
              <a:t>Red Flags </a:t>
            </a:r>
            <a:r>
              <a:rPr lang="en-AU" sz="3200" dirty="0"/>
              <a:t>which should prompt referral to lipid specialist</a:t>
            </a:r>
            <a:endParaRPr lang="en-CA" sz="3200" dirty="0"/>
          </a:p>
        </p:txBody>
      </p:sp>
      <p:sp>
        <p:nvSpPr>
          <p:cNvPr id="6" name="TextBox 5"/>
          <p:cNvSpPr txBox="1"/>
          <p:nvPr/>
        </p:nvSpPr>
        <p:spPr>
          <a:xfrm>
            <a:off x="323528" y="4437112"/>
            <a:ext cx="8544204" cy="1815882"/>
          </a:xfrm>
          <a:prstGeom prst="rect">
            <a:avLst/>
          </a:prstGeom>
          <a:solidFill>
            <a:schemeClr val="bg1"/>
          </a:solidFill>
        </p:spPr>
        <p:txBody>
          <a:bodyPr wrap="square" rtlCol="0">
            <a:spAutoFit/>
          </a:bodyPr>
          <a:lstStyle/>
          <a:p>
            <a:pPr marL="533400" indent="-533400">
              <a:buSzPct val="150000"/>
              <a:buBlip>
                <a:blip r:embed="rId3"/>
              </a:buBlip>
            </a:pPr>
            <a:r>
              <a:rPr lang="en-AU" sz="2800" dirty="0"/>
              <a:t>Personal or family history of clinical stigmata of FH </a:t>
            </a:r>
            <a:endParaRPr lang="en-CA" sz="2800" dirty="0"/>
          </a:p>
          <a:p>
            <a:pPr marL="533400" lvl="0" indent="-533400">
              <a:buSzPct val="150000"/>
              <a:buBlip>
                <a:blip r:embed="rId3"/>
              </a:buBlip>
            </a:pPr>
            <a:r>
              <a:rPr lang="en-AU" sz="2800" dirty="0"/>
              <a:t>Personal or family history of premature CVD</a:t>
            </a:r>
            <a:endParaRPr lang="en-CA" sz="2800" dirty="0"/>
          </a:p>
          <a:p>
            <a:pPr marL="533400" lvl="0" indent="-533400">
              <a:buSzPct val="150000"/>
              <a:buBlip>
                <a:blip r:embed="rId3"/>
              </a:buBlip>
            </a:pPr>
            <a:r>
              <a:rPr lang="en-AU" sz="2800" dirty="0"/>
              <a:t>Family history of significant hypercholesterolemia, often requiring treatment</a:t>
            </a:r>
            <a:endParaRPr lang="en-CA" sz="2800" dirty="0"/>
          </a:p>
        </p:txBody>
      </p:sp>
      <p:sp>
        <p:nvSpPr>
          <p:cNvPr id="7" name="Rectangle 6"/>
          <p:cNvSpPr/>
          <p:nvPr/>
        </p:nvSpPr>
        <p:spPr>
          <a:xfrm>
            <a:off x="8100392" y="6093296"/>
            <a:ext cx="971600" cy="6926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27" name="Picture 3" descr="C:\Users\Shawna\AppData\Local\Microsoft\Windows\INetCache\IE\NYLKYIFI\red_fla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7944" y="2772621"/>
            <a:ext cx="296339" cy="29633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Shawna\AppData\Local\Microsoft\Windows\INetCache\IE\NYLKYIFI\red_fla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43808" y="3708725"/>
            <a:ext cx="296339" cy="296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350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CA" sz="3200" dirty="0"/>
              <a:t>Diagnosis of familial hypercholesterolemia</a:t>
            </a:r>
          </a:p>
        </p:txBody>
      </p:sp>
      <p:sp>
        <p:nvSpPr>
          <p:cNvPr id="3" name="Content Placeholder 2"/>
          <p:cNvSpPr>
            <a:spLocks noGrp="1"/>
          </p:cNvSpPr>
          <p:nvPr>
            <p:ph idx="1"/>
          </p:nvPr>
        </p:nvSpPr>
        <p:spPr>
          <a:xfrm>
            <a:off x="107504" y="1268760"/>
            <a:ext cx="4032448" cy="3960440"/>
          </a:xfrm>
          <a:solidFill>
            <a:schemeClr val="bg1">
              <a:lumMod val="85000"/>
            </a:schemeClr>
          </a:solidFill>
        </p:spPr>
        <p:txBody>
          <a:bodyPr/>
          <a:lstStyle/>
          <a:p>
            <a:pPr marL="266700" indent="0">
              <a:buNone/>
            </a:pPr>
            <a:r>
              <a:rPr lang="en-AU" sz="2800" dirty="0"/>
              <a:t>While there are no Canadian-specific FH diagnostic criteria, the Canadian Cardiovascular Society (CCS) recommends using those published by the Dutch Lipid Clinic Network</a:t>
            </a:r>
            <a:endParaRPr lang="en-CA" sz="2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1124744"/>
            <a:ext cx="4874456" cy="5607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70000" y="5446965"/>
            <a:ext cx="3797944" cy="646331"/>
          </a:xfrm>
          <a:prstGeom prst="rect">
            <a:avLst/>
          </a:prstGeom>
          <a:solidFill>
            <a:schemeClr val="tx1">
              <a:lumMod val="95000"/>
              <a:lumOff val="5000"/>
              <a:alpha val="43000"/>
            </a:schemeClr>
          </a:solidFill>
        </p:spPr>
        <p:style>
          <a:lnRef idx="0">
            <a:schemeClr val="dk1"/>
          </a:lnRef>
          <a:fillRef idx="3">
            <a:schemeClr val="dk1"/>
          </a:fillRef>
          <a:effectRef idx="3">
            <a:schemeClr val="dk1"/>
          </a:effectRef>
          <a:fontRef idx="minor">
            <a:schemeClr val="lt1"/>
          </a:fontRef>
        </p:style>
        <p:txBody>
          <a:bodyPr wrap="square" rtlCol="0">
            <a:spAutoFit/>
          </a:bodyPr>
          <a:lstStyle/>
          <a:p>
            <a:r>
              <a:rPr lang="en-CA" dirty="0"/>
              <a:t>Geneticseducation.ca &gt; Point of Care Tools &gt; Familial hypercholesterolemia</a:t>
            </a:r>
          </a:p>
        </p:txBody>
      </p:sp>
    </p:spTree>
    <p:extLst>
      <p:ext uri="{BB962C8B-B14F-4D97-AF65-F5344CB8AC3E}">
        <p14:creationId xmlns:p14="http://schemas.microsoft.com/office/powerpoint/2010/main" val="7989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Family physician role in cascade screening for familial hypercholesterolemia</a:t>
            </a:r>
            <a:endParaRPr lang="en-CA" sz="3200" dirty="0"/>
          </a:p>
        </p:txBody>
      </p:sp>
      <p:sp>
        <p:nvSpPr>
          <p:cNvPr id="3" name="Content Placeholder 2"/>
          <p:cNvSpPr>
            <a:spLocks noGrp="1"/>
          </p:cNvSpPr>
          <p:nvPr>
            <p:ph idx="1"/>
          </p:nvPr>
        </p:nvSpPr>
        <p:spPr>
          <a:xfrm>
            <a:off x="518864" y="1916832"/>
            <a:ext cx="8229600" cy="1152000"/>
          </a:xfrm>
          <a:solidFill>
            <a:schemeClr val="bg1">
              <a:lumMod val="95000"/>
            </a:schemeClr>
          </a:solidFill>
        </p:spPr>
        <p:txBody>
          <a:bodyPr/>
          <a:lstStyle/>
          <a:p>
            <a:pPr>
              <a:buSzPct val="150000"/>
              <a:buBlip>
                <a:blip r:embed="rId3"/>
              </a:buBlip>
            </a:pPr>
            <a:r>
              <a:rPr lang="en-AU" sz="2800" dirty="0"/>
              <a:t> Screen  first-, second- and third-degree relatives of the first individual with a confirmed diagnosis</a:t>
            </a:r>
            <a:endParaRPr lang="en-CA" sz="2800" dirty="0"/>
          </a:p>
        </p:txBody>
      </p:sp>
      <p:sp>
        <p:nvSpPr>
          <p:cNvPr id="5" name="TextBox 4"/>
          <p:cNvSpPr txBox="1"/>
          <p:nvPr/>
        </p:nvSpPr>
        <p:spPr>
          <a:xfrm>
            <a:off x="428016" y="3717032"/>
            <a:ext cx="8424862" cy="461665"/>
          </a:xfrm>
          <a:prstGeom prst="rect">
            <a:avLst/>
          </a:prstGeom>
          <a:solidFill>
            <a:schemeClr val="bg1">
              <a:lumMod val="85000"/>
            </a:schemeClr>
          </a:solidFill>
          <a:ln>
            <a:solidFill>
              <a:schemeClr val="bg1"/>
            </a:solidFill>
          </a:ln>
        </p:spPr>
        <p:txBody>
          <a:bodyPr wrap="square" rtlCol="0">
            <a:spAutoFit/>
          </a:bodyPr>
          <a:lstStyle/>
          <a:p>
            <a:pPr lvl="0"/>
            <a:r>
              <a:rPr lang="en-AU" sz="2400" dirty="0"/>
              <a:t>Screening can be done by:</a:t>
            </a:r>
          </a:p>
        </p:txBody>
      </p:sp>
      <p:sp>
        <p:nvSpPr>
          <p:cNvPr id="6" name="TextBox 5"/>
          <p:cNvSpPr txBox="1"/>
          <p:nvPr/>
        </p:nvSpPr>
        <p:spPr>
          <a:xfrm>
            <a:off x="1500939" y="4869160"/>
            <a:ext cx="735193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pPr lvl="1"/>
            <a:r>
              <a:rPr lang="en-AU" sz="2400" dirty="0"/>
              <a:t>Genetic testing for a known familial gene mutation</a:t>
            </a:r>
          </a:p>
        </p:txBody>
      </p:sp>
      <p:sp>
        <p:nvSpPr>
          <p:cNvPr id="7" name="TextBox 6"/>
          <p:cNvSpPr txBox="1"/>
          <p:nvPr/>
        </p:nvSpPr>
        <p:spPr>
          <a:xfrm>
            <a:off x="1492923" y="4263479"/>
            <a:ext cx="735995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pPr lvl="1"/>
            <a:r>
              <a:rPr lang="en-AU" sz="2400" dirty="0"/>
              <a:t>LDL-C measurements </a:t>
            </a:r>
          </a:p>
        </p:txBody>
      </p:sp>
      <p:sp>
        <p:nvSpPr>
          <p:cNvPr id="10" name="TextBox 9"/>
          <p:cNvSpPr txBox="1"/>
          <p:nvPr/>
        </p:nvSpPr>
        <p:spPr>
          <a:xfrm>
            <a:off x="1492923" y="5406536"/>
            <a:ext cx="735995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pPr lvl="1"/>
            <a:r>
              <a:rPr lang="en-AU" sz="2400" dirty="0"/>
              <a:t>Use of diagnostic criteria</a:t>
            </a:r>
            <a:endParaRPr lang="en-CA" sz="2400" dirty="0"/>
          </a:p>
        </p:txBody>
      </p:sp>
    </p:spTree>
    <p:extLst>
      <p:ext uri="{BB962C8B-B14F-4D97-AF65-F5344CB8AC3E}">
        <p14:creationId xmlns:p14="http://schemas.microsoft.com/office/powerpoint/2010/main" val="2875787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z="3600">
                <a:ea typeface="ＭＳ Ｐゴシック" pitchFamily="34" charset="-128"/>
              </a:rPr>
              <a:t>What do the genetic test results mean?</a:t>
            </a:r>
            <a:endParaRPr lang="en-CA" altLang="en-US" sz="3600">
              <a:ea typeface="ＭＳ Ｐゴシック" pitchFamily="34" charset="-128"/>
            </a:endParaRPr>
          </a:p>
        </p:txBody>
      </p:sp>
      <p:sp>
        <p:nvSpPr>
          <p:cNvPr id="13" name="Rectangle 2"/>
          <p:cNvSpPr txBox="1">
            <a:spLocks noRot="1" noChangeArrowheads="1"/>
          </p:cNvSpPr>
          <p:nvPr/>
        </p:nvSpPr>
        <p:spPr bwMode="auto">
          <a:xfrm>
            <a:off x="625475" y="1295400"/>
            <a:ext cx="8229600" cy="8636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eaLnBrk="0" hangingPunct="0">
              <a:defRPr/>
            </a:pPr>
            <a:r>
              <a:rPr lang="en-US" altLang="en-US" sz="2800" dirty="0"/>
              <a:t>Positive test result: Pathogenic gene mutation found</a:t>
            </a:r>
          </a:p>
        </p:txBody>
      </p:sp>
      <p:sp>
        <p:nvSpPr>
          <p:cNvPr id="14" name="TextBox 13"/>
          <p:cNvSpPr txBox="1"/>
          <p:nvPr/>
        </p:nvSpPr>
        <p:spPr>
          <a:xfrm>
            <a:off x="625475" y="2276475"/>
            <a:ext cx="8229600"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AU" sz="2400" dirty="0">
                <a:solidFill>
                  <a:schemeClr val="tx1"/>
                </a:solidFill>
                <a:ea typeface="ＭＳ Ｐゴシック" pitchFamily="-1" charset="-128"/>
              </a:rPr>
              <a:t>Confers a </a:t>
            </a:r>
            <a:r>
              <a:rPr lang="en-AU" sz="2400" b="1" dirty="0">
                <a:solidFill>
                  <a:schemeClr val="tx1"/>
                </a:solidFill>
                <a:ea typeface="ＭＳ Ｐゴシック" pitchFamily="-1" charset="-128"/>
              </a:rPr>
              <a:t>definite </a:t>
            </a:r>
            <a:r>
              <a:rPr lang="en-AU" sz="2400" dirty="0">
                <a:solidFill>
                  <a:schemeClr val="tx1"/>
                </a:solidFill>
                <a:ea typeface="ＭＳ Ｐゴシック" pitchFamily="-1" charset="-128"/>
              </a:rPr>
              <a:t>diagnosis </a:t>
            </a:r>
            <a:endParaRPr lang="en-CA" sz="2400" dirty="0">
              <a:solidFill>
                <a:schemeClr val="bg1">
                  <a:lumMod val="50000"/>
                </a:schemeClr>
              </a:solidFill>
            </a:endParaRPr>
          </a:p>
        </p:txBody>
      </p:sp>
      <p:sp>
        <p:nvSpPr>
          <p:cNvPr id="15" name="TextBox 14"/>
          <p:cNvSpPr txBox="1"/>
          <p:nvPr/>
        </p:nvSpPr>
        <p:spPr>
          <a:xfrm>
            <a:off x="625475" y="5085184"/>
            <a:ext cx="8229600" cy="83099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AU" sz="2400" dirty="0">
                <a:solidFill>
                  <a:schemeClr val="tx1"/>
                </a:solidFill>
                <a:ea typeface="ＭＳ Ｐゴシック" pitchFamily="-1" charset="-128"/>
              </a:rPr>
              <a:t>Offers the opportunity for cascade screening (1</a:t>
            </a:r>
            <a:r>
              <a:rPr lang="en-AU" sz="2400" baseline="30000" dirty="0">
                <a:solidFill>
                  <a:schemeClr val="tx1"/>
                </a:solidFill>
                <a:ea typeface="ＭＳ Ｐゴシック" pitchFamily="-1" charset="-128"/>
              </a:rPr>
              <a:t>st</a:t>
            </a:r>
            <a:r>
              <a:rPr lang="en-AU" sz="2400" dirty="0">
                <a:solidFill>
                  <a:schemeClr val="tx1"/>
                </a:solidFill>
                <a:ea typeface="ＭＳ Ｐゴシック" pitchFamily="-1" charset="-128"/>
              </a:rPr>
              <a:t>, 2</a:t>
            </a:r>
            <a:r>
              <a:rPr lang="en-AU" sz="2400" baseline="30000" dirty="0">
                <a:solidFill>
                  <a:schemeClr val="tx1"/>
                </a:solidFill>
                <a:ea typeface="ＭＳ Ｐゴシック" pitchFamily="-1" charset="-128"/>
              </a:rPr>
              <a:t>nd</a:t>
            </a:r>
            <a:r>
              <a:rPr lang="en-AU" sz="2400" dirty="0">
                <a:solidFill>
                  <a:schemeClr val="tx1"/>
                </a:solidFill>
                <a:ea typeface="ＭＳ Ｐゴシック" pitchFamily="-1" charset="-128"/>
              </a:rPr>
              <a:t>, 3</a:t>
            </a:r>
            <a:r>
              <a:rPr lang="en-AU" sz="2400" baseline="30000" dirty="0">
                <a:solidFill>
                  <a:schemeClr val="tx1"/>
                </a:solidFill>
                <a:ea typeface="ＭＳ Ｐゴシック" pitchFamily="-1" charset="-128"/>
              </a:rPr>
              <a:t>rd</a:t>
            </a:r>
            <a:r>
              <a:rPr lang="en-AU" sz="2400" dirty="0">
                <a:solidFill>
                  <a:schemeClr val="tx1"/>
                </a:solidFill>
                <a:ea typeface="ＭＳ Ｐゴシック" pitchFamily="-1" charset="-128"/>
              </a:rPr>
              <a:t> degree relatives)</a:t>
            </a:r>
            <a:endParaRPr lang="en-AU" altLang="en-US" sz="2400" dirty="0">
              <a:solidFill>
                <a:schemeClr val="bg1">
                  <a:lumMod val="50000"/>
                </a:schemeClr>
              </a:solidFill>
            </a:endParaRPr>
          </a:p>
        </p:txBody>
      </p:sp>
      <p:sp>
        <p:nvSpPr>
          <p:cNvPr id="7" name="Rectangle 6"/>
          <p:cNvSpPr/>
          <p:nvPr/>
        </p:nvSpPr>
        <p:spPr>
          <a:xfrm>
            <a:off x="1331913" y="3429000"/>
            <a:ext cx="7488237" cy="4680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AU" sz="2000" dirty="0">
                <a:solidFill>
                  <a:schemeClr val="tx1"/>
                </a:solidFill>
                <a:ea typeface="ＭＳ Ｐゴシック" pitchFamily="-1" charset="-128"/>
              </a:rPr>
              <a:t>Individuals with </a:t>
            </a:r>
            <a:r>
              <a:rPr lang="en-AU" sz="2000" dirty="0" err="1">
                <a:solidFill>
                  <a:schemeClr val="tx1"/>
                </a:solidFill>
                <a:ea typeface="ＭＳ Ｐゴシック" pitchFamily="-1" charset="-128"/>
              </a:rPr>
              <a:t>HeFH</a:t>
            </a:r>
            <a:r>
              <a:rPr lang="en-AU" sz="2000" dirty="0">
                <a:solidFill>
                  <a:schemeClr val="tx1"/>
                </a:solidFill>
                <a:ea typeface="ＭＳ Ｐゴシック" pitchFamily="-1" charset="-128"/>
              </a:rPr>
              <a:t> have a 20-fold higher risk of premature CVD</a:t>
            </a:r>
            <a:endParaRPr lang="en-CA" sz="2000" dirty="0">
              <a:solidFill>
                <a:schemeClr val="tx1"/>
              </a:solidFill>
            </a:endParaRPr>
          </a:p>
        </p:txBody>
      </p:sp>
      <p:sp>
        <p:nvSpPr>
          <p:cNvPr id="8" name="Rectangle 7"/>
          <p:cNvSpPr/>
          <p:nvPr/>
        </p:nvSpPr>
        <p:spPr>
          <a:xfrm>
            <a:off x="1331914" y="4005064"/>
            <a:ext cx="7523162" cy="827832"/>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AU" sz="2000" dirty="0">
                <a:solidFill>
                  <a:schemeClr val="tx1"/>
                </a:solidFill>
                <a:ea typeface="ＭＳ Ｐゴシック" pitchFamily="-1" charset="-128"/>
              </a:rPr>
              <a:t>Untreated, a fatal or non-fatal coronary event will occur in about 50% of males by age 50 and about 30% of females by age 60</a:t>
            </a:r>
            <a:endParaRPr lang="en-CA" sz="2000" dirty="0">
              <a:solidFill>
                <a:schemeClr val="tx1"/>
              </a:solidFill>
            </a:endParaRPr>
          </a:p>
        </p:txBody>
      </p:sp>
      <p:sp>
        <p:nvSpPr>
          <p:cNvPr id="9" name="Rectangle 8"/>
          <p:cNvSpPr/>
          <p:nvPr/>
        </p:nvSpPr>
        <p:spPr>
          <a:xfrm>
            <a:off x="1331640" y="2852936"/>
            <a:ext cx="7488237" cy="4680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r>
              <a:rPr lang="en-AU" sz="2000" dirty="0">
                <a:solidFill>
                  <a:schemeClr val="tx1"/>
                </a:solidFill>
                <a:ea typeface="ＭＳ Ｐゴシック" pitchFamily="-1" charset="-128"/>
              </a:rPr>
              <a:t>~100% of individuals will develop hypercholesterolemia</a:t>
            </a:r>
            <a:endParaRPr lang="en-CA" sz="2000" dirty="0"/>
          </a:p>
        </p:txBody>
      </p:sp>
    </p:spTree>
    <p:extLst>
      <p:ext uri="{BB962C8B-B14F-4D97-AF65-F5344CB8AC3E}">
        <p14:creationId xmlns:p14="http://schemas.microsoft.com/office/powerpoint/2010/main" val="252525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anim calcmode="lin" valueType="num">
                                      <p:cBhvr>
                                        <p:cTn id="13" dur="500" fill="hold"/>
                                        <p:tgtEl>
                                          <p:spTgt spid="8"/>
                                        </p:tgtEl>
                                        <p:attrNameLst>
                                          <p:attrName>ppt_x</p:attrName>
                                        </p:attrNameLst>
                                      </p:cBhvr>
                                      <p:tavLst>
                                        <p:tav tm="0">
                                          <p:val>
                                            <p:strVal val="#ppt_x"/>
                                          </p:val>
                                        </p:tav>
                                        <p:tav tm="100000">
                                          <p:val>
                                            <p:strVal val="#ppt_x"/>
                                          </p:val>
                                        </p:tav>
                                      </p:tavLst>
                                    </p:anim>
                                    <p:anim calcmode="lin" valueType="num">
                                      <p:cBhvr>
                                        <p:cTn id="14" dur="5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388424" y="6165304"/>
            <a:ext cx="720080" cy="6926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457200" y="269776"/>
            <a:ext cx="8229600" cy="1143000"/>
          </a:xfrm>
        </p:spPr>
        <p:txBody>
          <a:bodyPr/>
          <a:lstStyle/>
          <a:p>
            <a:pPr eaLnBrk="1" hangingPunct="1"/>
            <a:r>
              <a:rPr lang="en-US" altLang="en-US" sz="3600" dirty="0">
                <a:ea typeface="ＭＳ Ｐゴシック" pitchFamily="34" charset="-128"/>
              </a:rPr>
              <a:t>What do the genetic test results mean?</a:t>
            </a:r>
            <a:endParaRPr lang="en-CA" altLang="en-US" sz="3600" dirty="0">
              <a:ea typeface="ＭＳ Ｐゴシック" pitchFamily="34" charset="-128"/>
            </a:endParaRPr>
          </a:p>
        </p:txBody>
      </p:sp>
      <p:sp>
        <p:nvSpPr>
          <p:cNvPr id="6" name="Rectangle 2"/>
          <p:cNvSpPr txBox="1">
            <a:spLocks noRot="1" noChangeArrowheads="1"/>
          </p:cNvSpPr>
          <p:nvPr/>
        </p:nvSpPr>
        <p:spPr bwMode="auto">
          <a:xfrm>
            <a:off x="467544" y="2276873"/>
            <a:ext cx="8219256" cy="1152128"/>
          </a:xfrm>
          <a:prstGeom prst="rect">
            <a:avLst/>
          </a:prstGeom>
          <a:ln/>
        </p:spPr>
        <p:style>
          <a:lnRef idx="1">
            <a:schemeClr val="accent3"/>
          </a:lnRef>
          <a:fillRef idx="2">
            <a:schemeClr val="accent3"/>
          </a:fillRef>
          <a:effectRef idx="1">
            <a:schemeClr val="accent3"/>
          </a:effectRef>
          <a:fontRef idx="minor">
            <a:schemeClr val="dk1"/>
          </a:fontRef>
        </p:style>
        <p:txBody>
          <a:bodyPr anchor="ctr"/>
          <a:lstStyle>
            <a:lvl1pPr eaLnBrk="0" hangingPunct="0">
              <a:defRPr sz="2400">
                <a:solidFill>
                  <a:schemeClr val="tx1"/>
                </a:solidFill>
                <a:latin typeface="Calibri" pitchFamily="-1" charset="0"/>
                <a:cs typeface="Arial" charset="0"/>
              </a:defRPr>
            </a:lvl1pPr>
            <a:lvl2pPr marL="37931725" indent="-37474525"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57200" eaLnBrk="0" fontAlgn="base" hangingPunct="0">
              <a:spcBef>
                <a:spcPct val="0"/>
              </a:spcBef>
              <a:spcAft>
                <a:spcPct val="0"/>
              </a:spcAft>
              <a:defRPr sz="2400">
                <a:solidFill>
                  <a:schemeClr val="tx1"/>
                </a:solidFill>
                <a:latin typeface="Calibri" pitchFamily="-1" charset="0"/>
                <a:cs typeface="Arial" charset="0"/>
              </a:defRPr>
            </a:lvl6pPr>
            <a:lvl7pPr marL="914400" eaLnBrk="0" fontAlgn="base" hangingPunct="0">
              <a:spcBef>
                <a:spcPct val="0"/>
              </a:spcBef>
              <a:spcAft>
                <a:spcPct val="0"/>
              </a:spcAft>
              <a:defRPr sz="2400">
                <a:solidFill>
                  <a:schemeClr val="tx1"/>
                </a:solidFill>
                <a:latin typeface="Calibri" pitchFamily="-1" charset="0"/>
                <a:cs typeface="Arial" charset="0"/>
              </a:defRPr>
            </a:lvl7pPr>
            <a:lvl8pPr marL="1371600" eaLnBrk="0" fontAlgn="base" hangingPunct="0">
              <a:spcBef>
                <a:spcPct val="0"/>
              </a:spcBef>
              <a:spcAft>
                <a:spcPct val="0"/>
              </a:spcAft>
              <a:defRPr sz="2400">
                <a:solidFill>
                  <a:schemeClr val="tx1"/>
                </a:solidFill>
                <a:latin typeface="Calibri" pitchFamily="-1" charset="0"/>
                <a:cs typeface="Arial" charset="0"/>
              </a:defRPr>
            </a:lvl8pPr>
            <a:lvl9pPr marL="1828800" eaLnBrk="0" fontAlgn="base" hangingPunct="0">
              <a:spcBef>
                <a:spcPct val="0"/>
              </a:spcBef>
              <a:spcAft>
                <a:spcPct val="0"/>
              </a:spcAft>
              <a:defRPr sz="2400">
                <a:solidFill>
                  <a:schemeClr val="tx1"/>
                </a:solidFill>
                <a:latin typeface="Calibri" pitchFamily="-1" charset="0"/>
                <a:cs typeface="Arial" charset="0"/>
              </a:defRPr>
            </a:lvl9pPr>
          </a:lstStyle>
          <a:p>
            <a:pPr algn="ctr">
              <a:defRPr/>
            </a:pPr>
            <a:r>
              <a:rPr lang="en-CA" altLang="en-US" u="sng" dirty="0"/>
              <a:t>Familial </a:t>
            </a:r>
            <a:r>
              <a:rPr lang="en-CA" altLang="en-US" dirty="0"/>
              <a:t>mutation </a:t>
            </a:r>
            <a:r>
              <a:rPr lang="en-CA" altLang="en-US" b="1" dirty="0"/>
              <a:t>not</a:t>
            </a:r>
            <a:r>
              <a:rPr lang="en-CA" altLang="en-US" dirty="0"/>
              <a:t> found</a:t>
            </a:r>
          </a:p>
        </p:txBody>
      </p:sp>
      <p:sp>
        <p:nvSpPr>
          <p:cNvPr id="10" name="Rectangle 2"/>
          <p:cNvSpPr txBox="1">
            <a:spLocks noRot="1" noChangeArrowheads="1"/>
          </p:cNvSpPr>
          <p:nvPr/>
        </p:nvSpPr>
        <p:spPr bwMode="auto">
          <a:xfrm>
            <a:off x="457200" y="1268761"/>
            <a:ext cx="8229600" cy="859536"/>
          </a:xfrm>
          <a:prstGeom prst="rect">
            <a:avLst/>
          </a:prstGeom>
          <a:solidFill>
            <a:srgbClr val="FFFF99"/>
          </a:solidFill>
          <a:ln/>
        </p:spPr>
        <p:style>
          <a:lnRef idx="1">
            <a:schemeClr val="accent6"/>
          </a:lnRef>
          <a:fillRef idx="2">
            <a:schemeClr val="accent6"/>
          </a:fillRef>
          <a:effectRef idx="1">
            <a:schemeClr val="accent6"/>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eaLnBrk="0" hangingPunct="0">
              <a:defRPr/>
            </a:pPr>
            <a:r>
              <a:rPr lang="en-CA" altLang="en-US" sz="2800" dirty="0"/>
              <a:t>Negative test results</a:t>
            </a:r>
          </a:p>
        </p:txBody>
      </p:sp>
      <p:sp>
        <p:nvSpPr>
          <p:cNvPr id="13" name="Rectangle 2"/>
          <p:cNvSpPr txBox="1">
            <a:spLocks noRot="1" noChangeArrowheads="1"/>
          </p:cNvSpPr>
          <p:nvPr/>
        </p:nvSpPr>
        <p:spPr bwMode="auto">
          <a:xfrm>
            <a:off x="467544" y="4437112"/>
            <a:ext cx="8219256" cy="1854160"/>
          </a:xfrm>
          <a:prstGeom prst="rect">
            <a:avLst/>
          </a:prstGeom>
          <a:ln/>
        </p:spPr>
        <p:style>
          <a:lnRef idx="1">
            <a:schemeClr val="accent3"/>
          </a:lnRef>
          <a:fillRef idx="2">
            <a:schemeClr val="accent3"/>
          </a:fillRef>
          <a:effectRef idx="1">
            <a:schemeClr val="accent3"/>
          </a:effectRef>
          <a:fontRef idx="minor">
            <a:schemeClr val="dk1"/>
          </a:fontRef>
        </p:style>
        <p:txBody>
          <a:bodyPr anchor="ctr"/>
          <a:lstStyle>
            <a:lvl1pPr eaLnBrk="0" hangingPunct="0">
              <a:defRPr sz="2400">
                <a:solidFill>
                  <a:schemeClr val="tx1"/>
                </a:solidFill>
                <a:latin typeface="Calibri" pitchFamily="-1" charset="0"/>
                <a:cs typeface="Arial" charset="0"/>
              </a:defRPr>
            </a:lvl1pPr>
            <a:lvl2pPr marL="37931725" indent="-37474525"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57200" eaLnBrk="0" fontAlgn="base" hangingPunct="0">
              <a:spcBef>
                <a:spcPct val="0"/>
              </a:spcBef>
              <a:spcAft>
                <a:spcPct val="0"/>
              </a:spcAft>
              <a:defRPr sz="2400">
                <a:solidFill>
                  <a:schemeClr val="tx1"/>
                </a:solidFill>
                <a:latin typeface="Calibri" pitchFamily="-1" charset="0"/>
                <a:cs typeface="Arial" charset="0"/>
              </a:defRPr>
            </a:lvl6pPr>
            <a:lvl7pPr marL="914400" eaLnBrk="0" fontAlgn="base" hangingPunct="0">
              <a:spcBef>
                <a:spcPct val="0"/>
              </a:spcBef>
              <a:spcAft>
                <a:spcPct val="0"/>
              </a:spcAft>
              <a:defRPr sz="2400">
                <a:solidFill>
                  <a:schemeClr val="tx1"/>
                </a:solidFill>
                <a:latin typeface="Calibri" pitchFamily="-1" charset="0"/>
                <a:cs typeface="Arial" charset="0"/>
              </a:defRPr>
            </a:lvl7pPr>
            <a:lvl8pPr marL="1371600" eaLnBrk="0" fontAlgn="base" hangingPunct="0">
              <a:spcBef>
                <a:spcPct val="0"/>
              </a:spcBef>
              <a:spcAft>
                <a:spcPct val="0"/>
              </a:spcAft>
              <a:defRPr sz="2400">
                <a:solidFill>
                  <a:schemeClr val="tx1"/>
                </a:solidFill>
                <a:latin typeface="Calibri" pitchFamily="-1" charset="0"/>
                <a:cs typeface="Arial" charset="0"/>
              </a:defRPr>
            </a:lvl8pPr>
            <a:lvl9pPr marL="1828800" eaLnBrk="0" fontAlgn="base" hangingPunct="0">
              <a:spcBef>
                <a:spcPct val="0"/>
              </a:spcBef>
              <a:spcAft>
                <a:spcPct val="0"/>
              </a:spcAft>
              <a:defRPr sz="2400">
                <a:solidFill>
                  <a:schemeClr val="tx1"/>
                </a:solidFill>
                <a:latin typeface="Calibri" pitchFamily="-1" charset="0"/>
                <a:cs typeface="Arial" charset="0"/>
              </a:defRPr>
            </a:lvl9pPr>
          </a:lstStyle>
          <a:p>
            <a:pPr algn="ctr">
              <a:defRPr/>
            </a:pPr>
            <a:r>
              <a:rPr lang="en-CA" altLang="en-US" b="1" dirty="0"/>
              <a:t>True negative</a:t>
            </a:r>
          </a:p>
          <a:p>
            <a:pPr algn="ctr">
              <a:defRPr/>
            </a:pPr>
            <a:endParaRPr lang="en-CA" altLang="en-US" b="1" dirty="0"/>
          </a:p>
          <a:p>
            <a:pPr algn="ctr">
              <a:defRPr/>
            </a:pPr>
            <a:r>
              <a:rPr lang="en-CA" altLang="en-US" dirty="0"/>
              <a:t>No further testing indicated</a:t>
            </a:r>
          </a:p>
          <a:p>
            <a:pPr algn="ctr">
              <a:defRPr/>
            </a:pPr>
            <a:r>
              <a:rPr lang="en-CA" altLang="en-US" dirty="0"/>
              <a:t>Reassurance for offspring</a:t>
            </a:r>
          </a:p>
        </p:txBody>
      </p:sp>
      <p:cxnSp>
        <p:nvCxnSpPr>
          <p:cNvPr id="19" name="Straight Arrow Connector 18"/>
          <p:cNvCxnSpPr>
            <a:stCxn id="6" idx="2"/>
            <a:endCxn id="13" idx="0"/>
          </p:cNvCxnSpPr>
          <p:nvPr/>
        </p:nvCxnSpPr>
        <p:spPr>
          <a:xfrm>
            <a:off x="4577172" y="3429001"/>
            <a:ext cx="0" cy="1008111"/>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187078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388424" y="6165304"/>
            <a:ext cx="720080" cy="6926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457200" y="269776"/>
            <a:ext cx="8229600" cy="1143000"/>
          </a:xfrm>
        </p:spPr>
        <p:txBody>
          <a:bodyPr/>
          <a:lstStyle/>
          <a:p>
            <a:pPr eaLnBrk="1" hangingPunct="1"/>
            <a:r>
              <a:rPr lang="en-US" altLang="en-US" sz="3600" dirty="0">
                <a:ea typeface="ＭＳ Ｐゴシック" pitchFamily="34" charset="-128"/>
              </a:rPr>
              <a:t>What do the genetic test results mean?</a:t>
            </a:r>
            <a:endParaRPr lang="en-CA" altLang="en-US" sz="3600" dirty="0">
              <a:ea typeface="ＭＳ Ｐゴシック" pitchFamily="34" charset="-128"/>
            </a:endParaRPr>
          </a:p>
        </p:txBody>
      </p:sp>
      <p:sp>
        <p:nvSpPr>
          <p:cNvPr id="7" name="Rectangle 2"/>
          <p:cNvSpPr txBox="1">
            <a:spLocks noRot="1" noChangeArrowheads="1"/>
          </p:cNvSpPr>
          <p:nvPr/>
        </p:nvSpPr>
        <p:spPr bwMode="auto">
          <a:xfrm>
            <a:off x="457200" y="2348881"/>
            <a:ext cx="8199449" cy="756000"/>
          </a:xfrm>
          <a:prstGeom prst="rect">
            <a:avLst/>
          </a:prstGeom>
          <a:ln/>
        </p:spPr>
        <p:style>
          <a:lnRef idx="1">
            <a:schemeClr val="accent6"/>
          </a:lnRef>
          <a:fillRef idx="2">
            <a:schemeClr val="accent6"/>
          </a:fillRef>
          <a:effectRef idx="1">
            <a:schemeClr val="accent6"/>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eaLnBrk="0" hangingPunct="0">
              <a:defRPr/>
            </a:pPr>
            <a:r>
              <a:rPr lang="en-AU" altLang="en-US" sz="2400" dirty="0"/>
              <a:t>Affected individual, no mutation identified </a:t>
            </a:r>
            <a:r>
              <a:rPr lang="en-AU" altLang="en-US" sz="2400" u="sng" dirty="0"/>
              <a:t>and</a:t>
            </a:r>
            <a:r>
              <a:rPr lang="en-AU" altLang="en-US" sz="2400" dirty="0"/>
              <a:t> no known familial mutation </a:t>
            </a:r>
            <a:endParaRPr lang="en-CA" altLang="en-US" sz="2400" dirty="0"/>
          </a:p>
        </p:txBody>
      </p:sp>
      <p:sp>
        <p:nvSpPr>
          <p:cNvPr id="10" name="Rectangle 2"/>
          <p:cNvSpPr txBox="1">
            <a:spLocks noRot="1" noChangeArrowheads="1"/>
          </p:cNvSpPr>
          <p:nvPr/>
        </p:nvSpPr>
        <p:spPr bwMode="auto">
          <a:xfrm>
            <a:off x="457200" y="1268761"/>
            <a:ext cx="8229600" cy="859536"/>
          </a:xfrm>
          <a:prstGeom prst="rect">
            <a:avLst/>
          </a:prstGeom>
          <a:solidFill>
            <a:srgbClr val="FFFF99"/>
          </a:solidFill>
          <a:ln/>
        </p:spPr>
        <p:style>
          <a:lnRef idx="1">
            <a:schemeClr val="accent6"/>
          </a:lnRef>
          <a:fillRef idx="2">
            <a:schemeClr val="accent6"/>
          </a:fillRef>
          <a:effectRef idx="1">
            <a:schemeClr val="accent6"/>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eaLnBrk="0" hangingPunct="0">
              <a:defRPr/>
            </a:pPr>
            <a:r>
              <a:rPr lang="en-CA" altLang="en-US" sz="2800" dirty="0"/>
              <a:t>Negative test results</a:t>
            </a:r>
          </a:p>
        </p:txBody>
      </p:sp>
      <p:sp>
        <p:nvSpPr>
          <p:cNvPr id="16" name="TextBox 15"/>
          <p:cNvSpPr txBox="1"/>
          <p:nvPr/>
        </p:nvSpPr>
        <p:spPr>
          <a:xfrm>
            <a:off x="457200" y="3452807"/>
            <a:ext cx="8199449"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r>
              <a:rPr lang="en-AU" altLang="en-US" sz="2400" dirty="0">
                <a:solidFill>
                  <a:schemeClr val="tx1"/>
                </a:solidFill>
              </a:rPr>
              <a:t>This result is </a:t>
            </a:r>
            <a:r>
              <a:rPr lang="en-AU" altLang="en-US" sz="2400" b="1" dirty="0">
                <a:solidFill>
                  <a:schemeClr val="tx1"/>
                </a:solidFill>
              </a:rPr>
              <a:t>uninformative</a:t>
            </a:r>
          </a:p>
          <a:p>
            <a:pPr>
              <a:defRPr/>
            </a:pPr>
            <a:r>
              <a:rPr lang="en-AU" sz="2400" dirty="0"/>
              <a:t>For individuals who meet definite, probable or possible FH criteria </a:t>
            </a:r>
            <a:r>
              <a:rPr lang="en-AU" sz="2400" dirty="0">
                <a:sym typeface="Wingdings" panose="05000000000000000000" pitchFamily="2" charset="2"/>
              </a:rPr>
              <a:t> FH diagnosis is</a:t>
            </a:r>
            <a:r>
              <a:rPr lang="en-AU" sz="2400" dirty="0"/>
              <a:t> </a:t>
            </a:r>
            <a:r>
              <a:rPr lang="en-AU" sz="2400" u="sng" dirty="0"/>
              <a:t>not</a:t>
            </a:r>
            <a:r>
              <a:rPr lang="en-AU" sz="2400" dirty="0"/>
              <a:t> ruled out</a:t>
            </a:r>
            <a:endParaRPr lang="en-AU" altLang="en-US" sz="2400" b="1" u="sng" dirty="0">
              <a:solidFill>
                <a:schemeClr val="tx1"/>
              </a:solidFill>
            </a:endParaRPr>
          </a:p>
        </p:txBody>
      </p:sp>
      <p:cxnSp>
        <p:nvCxnSpPr>
          <p:cNvPr id="22" name="Straight Arrow Connector 21"/>
          <p:cNvCxnSpPr>
            <a:stCxn id="7" idx="2"/>
            <a:endCxn id="16" idx="0"/>
          </p:cNvCxnSpPr>
          <p:nvPr/>
        </p:nvCxnSpPr>
        <p:spPr>
          <a:xfrm>
            <a:off x="4556925" y="3104881"/>
            <a:ext cx="0" cy="34792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26602880"/>
              </p:ext>
            </p:extLst>
          </p:nvPr>
        </p:nvGraphicFramePr>
        <p:xfrm>
          <a:off x="457198" y="4783792"/>
          <a:ext cx="8199450" cy="1813560"/>
        </p:xfrm>
        <a:graphic>
          <a:graphicData uri="http://schemas.openxmlformats.org/drawingml/2006/table">
            <a:tbl>
              <a:tblPr firstRow="1" bandRow="1">
                <a:tableStyleId>{93296810-A885-4BE3-A3E7-6D5BEEA58F35}</a:tableStyleId>
              </a:tblPr>
              <a:tblGrid>
                <a:gridCol w="4099725">
                  <a:extLst>
                    <a:ext uri="{9D8B030D-6E8A-4147-A177-3AD203B41FA5}">
                      <a16:colId xmlns:a16="http://schemas.microsoft.com/office/drawing/2014/main" val="20000"/>
                    </a:ext>
                  </a:extLst>
                </a:gridCol>
                <a:gridCol w="4099725">
                  <a:extLst>
                    <a:ext uri="{9D8B030D-6E8A-4147-A177-3AD203B41FA5}">
                      <a16:colId xmlns:a16="http://schemas.microsoft.com/office/drawing/2014/main" val="20001"/>
                    </a:ext>
                  </a:extLst>
                </a:gridCol>
              </a:tblGrid>
              <a:tr h="370840">
                <a:tc>
                  <a:txBody>
                    <a:bodyPr/>
                    <a:lstStyle/>
                    <a:p>
                      <a:r>
                        <a:rPr lang="en-CA" sz="2000" dirty="0">
                          <a:solidFill>
                            <a:schemeClr val="tx1"/>
                          </a:solidFill>
                        </a:rPr>
                        <a:t>Chance of diagnosis based on Dutch Lipid</a:t>
                      </a:r>
                      <a:r>
                        <a:rPr lang="en-CA" sz="2000" baseline="0" dirty="0">
                          <a:solidFill>
                            <a:schemeClr val="tx1"/>
                          </a:solidFill>
                        </a:rPr>
                        <a:t> Network Clinic</a:t>
                      </a:r>
                      <a:endParaRPr lang="en-CA" sz="2000" dirty="0">
                        <a:solidFill>
                          <a:schemeClr val="tx1"/>
                        </a:solidFill>
                      </a:endParaRPr>
                    </a:p>
                  </a:txBody>
                  <a:tcPr/>
                </a:tc>
                <a:tc>
                  <a:txBody>
                    <a:bodyPr/>
                    <a:lstStyle/>
                    <a:p>
                      <a:r>
                        <a:rPr lang="en-CA" sz="2000" dirty="0">
                          <a:solidFill>
                            <a:schemeClr val="tx1"/>
                          </a:solidFill>
                        </a:rPr>
                        <a:t>Chance of finding a gene mutation</a:t>
                      </a:r>
                    </a:p>
                  </a:txBody>
                  <a:tcPr/>
                </a:tc>
                <a:extLst>
                  <a:ext uri="{0D108BD9-81ED-4DB2-BD59-A6C34878D82A}">
                    <a16:rowId xmlns:a16="http://schemas.microsoft.com/office/drawing/2014/main" val="10000"/>
                  </a:ext>
                </a:extLst>
              </a:tr>
              <a:tr h="370840">
                <a:tc>
                  <a:txBody>
                    <a:bodyPr/>
                    <a:lstStyle/>
                    <a:p>
                      <a:pPr algn="r"/>
                      <a:r>
                        <a:rPr lang="en-CA" dirty="0"/>
                        <a:t>Definite</a:t>
                      </a:r>
                    </a:p>
                  </a:txBody>
                  <a:tcPr/>
                </a:tc>
                <a:tc>
                  <a:txBody>
                    <a:bodyPr/>
                    <a:lstStyle/>
                    <a:p>
                      <a:r>
                        <a:rPr lang="en-CA" dirty="0"/>
                        <a:t>70%</a:t>
                      </a:r>
                    </a:p>
                  </a:txBody>
                  <a:tcPr/>
                </a:tc>
                <a:extLst>
                  <a:ext uri="{0D108BD9-81ED-4DB2-BD59-A6C34878D82A}">
                    <a16:rowId xmlns:a16="http://schemas.microsoft.com/office/drawing/2014/main" val="10001"/>
                  </a:ext>
                </a:extLst>
              </a:tr>
              <a:tr h="370840">
                <a:tc>
                  <a:txBody>
                    <a:bodyPr/>
                    <a:lstStyle/>
                    <a:p>
                      <a:pPr algn="r"/>
                      <a:r>
                        <a:rPr lang="en-CA" dirty="0"/>
                        <a:t>Probable</a:t>
                      </a:r>
                    </a:p>
                  </a:txBody>
                  <a:tcPr/>
                </a:tc>
                <a:tc>
                  <a:txBody>
                    <a:bodyPr/>
                    <a:lstStyle/>
                    <a:p>
                      <a:r>
                        <a:rPr lang="en-CA" dirty="0"/>
                        <a:t>29%</a:t>
                      </a:r>
                    </a:p>
                  </a:txBody>
                  <a:tcPr/>
                </a:tc>
                <a:extLst>
                  <a:ext uri="{0D108BD9-81ED-4DB2-BD59-A6C34878D82A}">
                    <a16:rowId xmlns:a16="http://schemas.microsoft.com/office/drawing/2014/main" val="10002"/>
                  </a:ext>
                </a:extLst>
              </a:tr>
              <a:tr h="370840">
                <a:tc>
                  <a:txBody>
                    <a:bodyPr/>
                    <a:lstStyle/>
                    <a:p>
                      <a:pPr algn="r"/>
                      <a:r>
                        <a:rPr lang="en-CA" dirty="0"/>
                        <a:t>Possible</a:t>
                      </a:r>
                    </a:p>
                  </a:txBody>
                  <a:tcPr/>
                </a:tc>
                <a:tc>
                  <a:txBody>
                    <a:bodyPr/>
                    <a:lstStyle/>
                    <a:p>
                      <a:r>
                        <a:rPr lang="en-CA" dirty="0"/>
                        <a:t>11%</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49127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8388424" y="6165304"/>
            <a:ext cx="720080" cy="6926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84"/>
            <a:ext cx="8229600" cy="1143000"/>
          </a:xfrm>
        </p:spPr>
        <p:txBody>
          <a:bodyPr/>
          <a:lstStyle/>
          <a:p>
            <a:r>
              <a:rPr lang="en-AU" sz="3200" dirty="0"/>
              <a:t>Surveillance and Management </a:t>
            </a:r>
            <a:endParaRPr lang="en-CA" sz="3200" dirty="0"/>
          </a:p>
        </p:txBody>
      </p:sp>
      <p:sp>
        <p:nvSpPr>
          <p:cNvPr id="4" name="Rectangle 3"/>
          <p:cNvSpPr/>
          <p:nvPr/>
        </p:nvSpPr>
        <p:spPr>
          <a:xfrm>
            <a:off x="310566" y="1592872"/>
            <a:ext cx="8496300" cy="468000"/>
          </a:xfrm>
          <a:prstGeom prst="rect">
            <a:avLst/>
          </a:prstGeom>
          <a:solidFill>
            <a:schemeClr val="bg1">
              <a:lumMod val="75000"/>
            </a:schemeClr>
          </a:solid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n-AU" sz="2400" b="1" cap="small" dirty="0"/>
              <a:t>Medications and Healthy Lifestyle</a:t>
            </a:r>
            <a:endParaRPr lang="en-CA" sz="2400" dirty="0"/>
          </a:p>
        </p:txBody>
      </p:sp>
      <p:sp>
        <p:nvSpPr>
          <p:cNvPr id="6" name="Rectangle 5"/>
          <p:cNvSpPr/>
          <p:nvPr/>
        </p:nvSpPr>
        <p:spPr>
          <a:xfrm>
            <a:off x="611560" y="2961024"/>
            <a:ext cx="8195006" cy="900024"/>
          </a:xfrm>
          <a:prstGeom prst="rect">
            <a:avLst/>
          </a:prstGeom>
          <a:solidFill>
            <a:schemeClr val="bg1">
              <a:lumMod val="7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AU" sz="2400" dirty="0"/>
              <a:t>Observational studies have shown a dramatic decrease in cardiac events in statin-treated individuals</a:t>
            </a:r>
            <a:endParaRPr lang="en-CA" altLang="en-US" sz="2200" dirty="0"/>
          </a:p>
        </p:txBody>
      </p:sp>
      <p:sp>
        <p:nvSpPr>
          <p:cNvPr id="8" name="Rectangle 7"/>
          <p:cNvSpPr/>
          <p:nvPr/>
        </p:nvSpPr>
        <p:spPr>
          <a:xfrm>
            <a:off x="611560" y="2240944"/>
            <a:ext cx="8195306" cy="576072"/>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AU" sz="2400" dirty="0"/>
              <a:t>Statins are the drug class of choice </a:t>
            </a:r>
            <a:endParaRPr lang="en-CA" altLang="en-US" sz="2200" dirty="0"/>
          </a:p>
        </p:txBody>
      </p:sp>
    </p:spTree>
    <p:extLst>
      <p:ext uri="{BB962C8B-B14F-4D97-AF65-F5344CB8AC3E}">
        <p14:creationId xmlns:p14="http://schemas.microsoft.com/office/powerpoint/2010/main" val="46156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75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CA" altLang="en-US" dirty="0">
                <a:ea typeface="ＭＳ Ｐゴシック" pitchFamily="34" charset="-128"/>
              </a:rPr>
              <a:t>Case 1: Jason</a:t>
            </a:r>
          </a:p>
        </p:txBody>
      </p:sp>
      <p:sp>
        <p:nvSpPr>
          <p:cNvPr id="3" name="TextBox 2"/>
          <p:cNvSpPr txBox="1"/>
          <p:nvPr/>
        </p:nvSpPr>
        <p:spPr>
          <a:xfrm>
            <a:off x="1116013" y="1412875"/>
            <a:ext cx="7240587" cy="461963"/>
          </a:xfrm>
          <a:prstGeom prst="rect">
            <a:avLst/>
          </a:prstGeom>
          <a:solidFill>
            <a:schemeClr val="bg1">
              <a:lumMod val="85000"/>
            </a:schemeClr>
          </a:solidFill>
        </p:spPr>
        <p:txBody>
          <a:bodyPr anchor="ctr">
            <a:spAutoFit/>
          </a:bodyPr>
          <a:lstStyle/>
          <a:p>
            <a:pPr>
              <a:defRPr/>
            </a:pPr>
            <a:r>
              <a:rPr lang="en-CA" altLang="en-US" sz="2400" dirty="0">
                <a:latin typeface="Calibri" pitchFamily="-1" charset="0"/>
              </a:rPr>
              <a:t>A healthy 38-year-old male</a:t>
            </a:r>
          </a:p>
        </p:txBody>
      </p:sp>
      <p:sp>
        <p:nvSpPr>
          <p:cNvPr id="5" name="TextBox 4"/>
          <p:cNvSpPr txBox="1"/>
          <p:nvPr/>
        </p:nvSpPr>
        <p:spPr>
          <a:xfrm>
            <a:off x="1131243" y="1916832"/>
            <a:ext cx="7240587" cy="461962"/>
          </a:xfrm>
          <a:prstGeom prst="rect">
            <a:avLst/>
          </a:prstGeom>
          <a:solidFill>
            <a:schemeClr val="bg1">
              <a:lumMod val="95000"/>
            </a:schemeClr>
          </a:solidFill>
        </p:spPr>
        <p:txBody>
          <a:bodyPr>
            <a:spAutoFit/>
          </a:bodyPr>
          <a:lstStyle/>
          <a:p>
            <a:pPr>
              <a:defRPr/>
            </a:pPr>
            <a:r>
              <a:rPr lang="en-CA" altLang="en-US" sz="2400" dirty="0">
                <a:latin typeface="Calibri" pitchFamily="-1" charset="0"/>
              </a:rPr>
              <a:t>Complaining of bilateral heel pain</a:t>
            </a:r>
          </a:p>
        </p:txBody>
      </p:sp>
      <p:pic>
        <p:nvPicPr>
          <p:cNvPr id="6153" name="Picture 4" descr="https://tse1.mm.bing.net/th?&amp;id=OIP.Mfa2ce8cd4256dd156df1f97c13d42586H0&amp;w=300&amp;h=300&amp;c=0&amp;pid=1.9&amp;rs=0&amp;p=0&amp;r=0"/>
          <p:cNvPicPr>
            <a:picLocks noChangeAspect="1" noChangeArrowheads="1"/>
          </p:cNvPicPr>
          <p:nvPr/>
        </p:nvPicPr>
        <p:blipFill>
          <a:blip r:embed="rId2">
            <a:extLst>
              <a:ext uri="{28A0092B-C50C-407E-A947-70E740481C1C}">
                <a14:useLocalDpi xmlns:a14="http://schemas.microsoft.com/office/drawing/2010/main" val="0"/>
              </a:ext>
            </a:extLst>
          </a:blip>
          <a:srcRect l="34459" r="31084"/>
          <a:stretch>
            <a:fillRect/>
          </a:stretch>
        </p:blipFill>
        <p:spPr bwMode="auto">
          <a:xfrm>
            <a:off x="80963" y="3941763"/>
            <a:ext cx="8191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9"/>
          <p:cNvGrpSpPr/>
          <p:nvPr/>
        </p:nvGrpSpPr>
        <p:grpSpPr>
          <a:xfrm>
            <a:off x="1475657" y="2492896"/>
            <a:ext cx="5589176" cy="3734067"/>
            <a:chOff x="850488" y="1344413"/>
            <a:chExt cx="6313800" cy="3812779"/>
          </a:xfrm>
        </p:grpSpPr>
        <p:sp>
          <p:nvSpPr>
            <p:cNvPr id="11" name="Rectangle 16"/>
            <p:cNvSpPr>
              <a:spLocks noChangeArrowheads="1"/>
            </p:cNvSpPr>
            <p:nvPr/>
          </p:nvSpPr>
          <p:spPr bwMode="auto">
            <a:xfrm>
              <a:off x="1619672" y="4797192"/>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12" name="Rectangle 17"/>
            <p:cNvSpPr>
              <a:spLocks noChangeArrowheads="1"/>
            </p:cNvSpPr>
            <p:nvPr/>
          </p:nvSpPr>
          <p:spPr bwMode="auto">
            <a:xfrm>
              <a:off x="2411760" y="4797192"/>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13" name="Line 20"/>
            <p:cNvSpPr>
              <a:spLocks noChangeShapeType="1"/>
            </p:cNvSpPr>
            <p:nvPr/>
          </p:nvSpPr>
          <p:spPr bwMode="auto">
            <a:xfrm>
              <a:off x="2599644" y="4440229"/>
              <a:ext cx="0" cy="390375"/>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14" name="Line 22"/>
            <p:cNvSpPr>
              <a:spLocks noChangeShapeType="1"/>
            </p:cNvSpPr>
            <p:nvPr/>
          </p:nvSpPr>
          <p:spPr bwMode="auto">
            <a:xfrm>
              <a:off x="3995935" y="3408522"/>
              <a:ext cx="4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15" name="Line 23"/>
            <p:cNvSpPr>
              <a:spLocks noChangeShapeType="1"/>
            </p:cNvSpPr>
            <p:nvPr/>
          </p:nvSpPr>
          <p:spPr bwMode="auto">
            <a:xfrm flipH="1">
              <a:off x="4211959" y="3408523"/>
              <a:ext cx="0" cy="99263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16" name="Line 24"/>
            <p:cNvSpPr>
              <a:spLocks noChangeShapeType="1"/>
            </p:cNvSpPr>
            <p:nvPr/>
          </p:nvSpPr>
          <p:spPr bwMode="auto">
            <a:xfrm>
              <a:off x="1763688" y="2832430"/>
              <a:ext cx="4375278" cy="20506"/>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17" name="Rectangle 25"/>
            <p:cNvSpPr>
              <a:spLocks noChangeArrowheads="1"/>
            </p:cNvSpPr>
            <p:nvPr/>
          </p:nvSpPr>
          <p:spPr bwMode="auto">
            <a:xfrm>
              <a:off x="3384530" y="1564480"/>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18" name="Rectangle 28"/>
            <p:cNvSpPr>
              <a:spLocks noChangeArrowheads="1"/>
            </p:cNvSpPr>
            <p:nvPr/>
          </p:nvSpPr>
          <p:spPr bwMode="auto">
            <a:xfrm>
              <a:off x="6002749" y="3212976"/>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19" name="Rectangle 29"/>
            <p:cNvSpPr>
              <a:spLocks noChangeArrowheads="1"/>
            </p:cNvSpPr>
            <p:nvPr/>
          </p:nvSpPr>
          <p:spPr bwMode="auto">
            <a:xfrm>
              <a:off x="3635935" y="3238075"/>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20" name="Line 32"/>
            <p:cNvSpPr>
              <a:spLocks noChangeShapeType="1"/>
            </p:cNvSpPr>
            <p:nvPr/>
          </p:nvSpPr>
          <p:spPr bwMode="auto">
            <a:xfrm>
              <a:off x="3780080" y="1772816"/>
              <a:ext cx="13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1" name="Line 34"/>
            <p:cNvSpPr>
              <a:spLocks noChangeShapeType="1"/>
            </p:cNvSpPr>
            <p:nvPr/>
          </p:nvSpPr>
          <p:spPr bwMode="auto">
            <a:xfrm>
              <a:off x="6138964" y="2852935"/>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2" name="Line 35"/>
            <p:cNvSpPr>
              <a:spLocks noChangeShapeType="1"/>
            </p:cNvSpPr>
            <p:nvPr/>
          </p:nvSpPr>
          <p:spPr bwMode="auto">
            <a:xfrm flipH="1">
              <a:off x="1763688" y="2842683"/>
              <a:ext cx="35984" cy="349787"/>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3" name="Line 36"/>
            <p:cNvSpPr>
              <a:spLocks noChangeShapeType="1"/>
            </p:cNvSpPr>
            <p:nvPr/>
          </p:nvSpPr>
          <p:spPr bwMode="auto">
            <a:xfrm>
              <a:off x="1763688" y="4391703"/>
              <a:ext cx="0" cy="405489"/>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4" name="Line 41"/>
            <p:cNvSpPr>
              <a:spLocks noChangeShapeType="1"/>
            </p:cNvSpPr>
            <p:nvPr/>
          </p:nvSpPr>
          <p:spPr bwMode="auto">
            <a:xfrm>
              <a:off x="1979712" y="3379196"/>
              <a:ext cx="504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5" name="Line 42"/>
            <p:cNvSpPr>
              <a:spLocks noChangeShapeType="1"/>
            </p:cNvSpPr>
            <p:nvPr/>
          </p:nvSpPr>
          <p:spPr bwMode="auto">
            <a:xfrm>
              <a:off x="2180759" y="3418075"/>
              <a:ext cx="0" cy="1022154"/>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6" name="Line 46"/>
            <p:cNvSpPr>
              <a:spLocks noChangeShapeType="1"/>
            </p:cNvSpPr>
            <p:nvPr/>
          </p:nvSpPr>
          <p:spPr bwMode="auto">
            <a:xfrm>
              <a:off x="4446080" y="1772817"/>
              <a:ext cx="14082" cy="1059613"/>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27" name="Oval 48"/>
            <p:cNvSpPr>
              <a:spLocks noChangeArrowheads="1"/>
            </p:cNvSpPr>
            <p:nvPr/>
          </p:nvSpPr>
          <p:spPr bwMode="auto">
            <a:xfrm>
              <a:off x="2411760" y="3213016"/>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28" name="Oval 49"/>
            <p:cNvSpPr>
              <a:spLocks noChangeArrowheads="1"/>
            </p:cNvSpPr>
            <p:nvPr/>
          </p:nvSpPr>
          <p:spPr bwMode="auto">
            <a:xfrm>
              <a:off x="4428024" y="3212976"/>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29" name="Oval 50"/>
            <p:cNvSpPr>
              <a:spLocks noChangeArrowheads="1"/>
            </p:cNvSpPr>
            <p:nvPr/>
          </p:nvSpPr>
          <p:spPr bwMode="auto">
            <a:xfrm>
              <a:off x="4114244" y="4797192"/>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30" name="Oval 56" descr="Dark horizontal"/>
            <p:cNvSpPr>
              <a:spLocks noChangeArrowheads="1"/>
            </p:cNvSpPr>
            <p:nvPr/>
          </p:nvSpPr>
          <p:spPr bwMode="auto">
            <a:xfrm>
              <a:off x="4850601" y="4797192"/>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31" name="Oval 57" descr="Dark horizontal"/>
            <p:cNvSpPr>
              <a:spLocks noChangeArrowheads="1"/>
            </p:cNvSpPr>
            <p:nvPr/>
          </p:nvSpPr>
          <p:spPr bwMode="auto">
            <a:xfrm>
              <a:off x="5076056" y="1561819"/>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32" name="Line 58"/>
            <p:cNvSpPr>
              <a:spLocks noChangeShapeType="1"/>
            </p:cNvSpPr>
            <p:nvPr/>
          </p:nvSpPr>
          <p:spPr bwMode="auto">
            <a:xfrm>
              <a:off x="4644008" y="2832430"/>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33" name="TextBox 41"/>
            <p:cNvSpPr txBox="1">
              <a:spLocks noChangeArrowheads="1"/>
            </p:cNvSpPr>
            <p:nvPr/>
          </p:nvSpPr>
          <p:spPr bwMode="auto">
            <a:xfrm>
              <a:off x="1835696" y="2915793"/>
              <a:ext cx="763948" cy="345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d.42</a:t>
              </a:r>
            </a:p>
          </p:txBody>
        </p:sp>
        <p:sp>
          <p:nvSpPr>
            <p:cNvPr id="34" name="TextBox 42"/>
            <p:cNvSpPr txBox="1">
              <a:spLocks noChangeArrowheads="1"/>
            </p:cNvSpPr>
            <p:nvPr/>
          </p:nvSpPr>
          <p:spPr bwMode="auto">
            <a:xfrm>
              <a:off x="1257205" y="2015451"/>
              <a:ext cx="2939948" cy="597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0"/>
                </a:spcBef>
                <a:buFontTx/>
                <a:buNone/>
              </a:pPr>
              <a:r>
                <a:rPr lang="en-CA" altLang="en-US" sz="1600" dirty="0"/>
                <a:t>MI @50y</a:t>
              </a:r>
            </a:p>
            <a:p>
              <a:pPr algn="r" eaLnBrk="1" hangingPunct="1">
                <a:spcBef>
                  <a:spcPct val="0"/>
                </a:spcBef>
                <a:buFontTx/>
                <a:buNone/>
              </a:pPr>
              <a:r>
                <a:rPr lang="en-CA" altLang="en-US" sz="1600" dirty="0"/>
                <a:t>Treated for hyperlipidemia</a:t>
              </a:r>
            </a:p>
          </p:txBody>
        </p:sp>
        <p:sp>
          <p:nvSpPr>
            <p:cNvPr id="35" name="TextBox 46"/>
            <p:cNvSpPr txBox="1">
              <a:spLocks noChangeArrowheads="1"/>
            </p:cNvSpPr>
            <p:nvPr/>
          </p:nvSpPr>
          <p:spPr bwMode="auto">
            <a:xfrm>
              <a:off x="5868144" y="3635873"/>
              <a:ext cx="1115670"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Jason</a:t>
              </a:r>
            </a:p>
          </p:txBody>
        </p:sp>
        <p:sp>
          <p:nvSpPr>
            <p:cNvPr id="36" name="Rectangle 28"/>
            <p:cNvSpPr>
              <a:spLocks noChangeArrowheads="1"/>
            </p:cNvSpPr>
            <p:nvPr/>
          </p:nvSpPr>
          <p:spPr bwMode="auto">
            <a:xfrm>
              <a:off x="1619672" y="3212976"/>
              <a:ext cx="360000" cy="36000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37" name="TextBox 41"/>
            <p:cNvSpPr txBox="1">
              <a:spLocks noChangeArrowheads="1"/>
            </p:cNvSpPr>
            <p:nvPr/>
          </p:nvSpPr>
          <p:spPr bwMode="auto">
            <a:xfrm>
              <a:off x="5425696" y="1344413"/>
              <a:ext cx="612071"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64</a:t>
              </a:r>
            </a:p>
          </p:txBody>
        </p:sp>
        <p:sp>
          <p:nvSpPr>
            <p:cNvPr id="38" name="TextBox 42"/>
            <p:cNvSpPr txBox="1">
              <a:spLocks noChangeArrowheads="1"/>
            </p:cNvSpPr>
            <p:nvPr/>
          </p:nvSpPr>
          <p:spPr bwMode="auto">
            <a:xfrm>
              <a:off x="5030601" y="2102003"/>
              <a:ext cx="792694" cy="100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HTN</a:t>
              </a:r>
            </a:p>
            <a:p>
              <a:pPr eaLnBrk="1" hangingPunct="1">
                <a:spcBef>
                  <a:spcPct val="0"/>
                </a:spcBef>
                <a:buFontTx/>
                <a:buNone/>
              </a:pPr>
              <a:r>
                <a:rPr lang="en-CA" altLang="en-US" sz="1600" dirty="0"/>
                <a:t>IDDM</a:t>
              </a:r>
            </a:p>
          </p:txBody>
        </p:sp>
        <p:sp>
          <p:nvSpPr>
            <p:cNvPr id="39" name="Line 18"/>
            <p:cNvSpPr>
              <a:spLocks noChangeShapeType="1"/>
            </p:cNvSpPr>
            <p:nvPr/>
          </p:nvSpPr>
          <p:spPr bwMode="auto">
            <a:xfrm>
              <a:off x="1763688" y="4404266"/>
              <a:ext cx="810842"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0" name="Oval 56" descr="Dark horizontal"/>
            <p:cNvSpPr>
              <a:spLocks noChangeArrowheads="1"/>
            </p:cNvSpPr>
            <p:nvPr/>
          </p:nvSpPr>
          <p:spPr bwMode="auto">
            <a:xfrm>
              <a:off x="3347864" y="4797192"/>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41" name="Line 21"/>
            <p:cNvSpPr>
              <a:spLocks noChangeShapeType="1"/>
            </p:cNvSpPr>
            <p:nvPr/>
          </p:nvSpPr>
          <p:spPr bwMode="auto">
            <a:xfrm>
              <a:off x="3564530" y="4473152"/>
              <a:ext cx="0" cy="324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2" name="Line 21"/>
            <p:cNvSpPr>
              <a:spLocks noChangeShapeType="1"/>
            </p:cNvSpPr>
            <p:nvPr/>
          </p:nvSpPr>
          <p:spPr bwMode="auto">
            <a:xfrm>
              <a:off x="4285263" y="4401152"/>
              <a:ext cx="0" cy="396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3" name="Line 21"/>
            <p:cNvSpPr>
              <a:spLocks noChangeShapeType="1"/>
            </p:cNvSpPr>
            <p:nvPr/>
          </p:nvSpPr>
          <p:spPr bwMode="auto">
            <a:xfrm>
              <a:off x="5030601" y="4437152"/>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4" name="Rectangle 17"/>
            <p:cNvSpPr>
              <a:spLocks noChangeArrowheads="1"/>
            </p:cNvSpPr>
            <p:nvPr/>
          </p:nvSpPr>
          <p:spPr bwMode="auto">
            <a:xfrm>
              <a:off x="5940192" y="4745184"/>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45" name="Line 20"/>
            <p:cNvSpPr>
              <a:spLocks noChangeShapeType="1"/>
            </p:cNvSpPr>
            <p:nvPr/>
          </p:nvSpPr>
          <p:spPr bwMode="auto">
            <a:xfrm>
              <a:off x="6128076" y="4388221"/>
              <a:ext cx="0" cy="390375"/>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6" name="Oval 56" descr="Dark horizontal"/>
            <p:cNvSpPr>
              <a:spLocks noChangeArrowheads="1"/>
            </p:cNvSpPr>
            <p:nvPr/>
          </p:nvSpPr>
          <p:spPr bwMode="auto">
            <a:xfrm>
              <a:off x="6804288" y="4745184"/>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47" name="Line 21"/>
            <p:cNvSpPr>
              <a:spLocks noChangeShapeType="1"/>
            </p:cNvSpPr>
            <p:nvPr/>
          </p:nvSpPr>
          <p:spPr bwMode="auto">
            <a:xfrm>
              <a:off x="6948264" y="4437144"/>
              <a:ext cx="0" cy="288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8" name="Line 18"/>
            <p:cNvSpPr>
              <a:spLocks noChangeShapeType="1"/>
            </p:cNvSpPr>
            <p:nvPr/>
          </p:nvSpPr>
          <p:spPr bwMode="auto">
            <a:xfrm>
              <a:off x="6128076" y="4391703"/>
              <a:ext cx="856212" cy="32846"/>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49" name="Line 18"/>
            <p:cNvSpPr>
              <a:spLocks noChangeShapeType="1"/>
            </p:cNvSpPr>
            <p:nvPr/>
          </p:nvSpPr>
          <p:spPr bwMode="auto">
            <a:xfrm>
              <a:off x="3563887" y="4437111"/>
              <a:ext cx="1512169" cy="3117"/>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50" name="Line 22"/>
            <p:cNvSpPr>
              <a:spLocks noChangeShapeType="1"/>
            </p:cNvSpPr>
            <p:nvPr/>
          </p:nvSpPr>
          <p:spPr bwMode="auto">
            <a:xfrm>
              <a:off x="6372239" y="3438238"/>
              <a:ext cx="4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sp>
          <p:nvSpPr>
            <p:cNvPr id="51" name="Oval 49"/>
            <p:cNvSpPr>
              <a:spLocks noChangeArrowheads="1"/>
            </p:cNvSpPr>
            <p:nvPr/>
          </p:nvSpPr>
          <p:spPr bwMode="auto">
            <a:xfrm>
              <a:off x="6804288" y="3242692"/>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600">
                <a:latin typeface="Garamond" pitchFamily="18" charset="0"/>
              </a:endParaRPr>
            </a:p>
          </p:txBody>
        </p:sp>
        <p:sp>
          <p:nvSpPr>
            <p:cNvPr id="52" name="Line 23"/>
            <p:cNvSpPr>
              <a:spLocks noChangeShapeType="1"/>
            </p:cNvSpPr>
            <p:nvPr/>
          </p:nvSpPr>
          <p:spPr bwMode="auto">
            <a:xfrm flipH="1">
              <a:off x="6588239" y="3431919"/>
              <a:ext cx="0" cy="99263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sz="1600"/>
            </a:p>
          </p:txBody>
        </p:sp>
        <p:cxnSp>
          <p:nvCxnSpPr>
            <p:cNvPr id="53" name="Straight Connector 52"/>
            <p:cNvCxnSpPr/>
            <p:nvPr/>
          </p:nvCxnSpPr>
          <p:spPr>
            <a:xfrm flipV="1">
              <a:off x="1511728" y="3105032"/>
              <a:ext cx="612000" cy="612000"/>
            </a:xfrm>
            <a:prstGeom prst="line">
              <a:avLst/>
            </a:prstGeom>
          </p:spPr>
          <p:style>
            <a:lnRef idx="1">
              <a:schemeClr val="dk1"/>
            </a:lnRef>
            <a:fillRef idx="0">
              <a:schemeClr val="dk1"/>
            </a:fillRef>
            <a:effectRef idx="0">
              <a:schemeClr val="dk1"/>
            </a:effectRef>
            <a:fontRef idx="minor">
              <a:schemeClr val="tx1"/>
            </a:fontRef>
          </p:style>
        </p:cxnSp>
        <p:sp>
          <p:nvSpPr>
            <p:cNvPr id="54" name="TextBox 42"/>
            <p:cNvSpPr txBox="1">
              <a:spLocks noChangeArrowheads="1"/>
            </p:cNvSpPr>
            <p:nvPr/>
          </p:nvSpPr>
          <p:spPr bwMode="auto">
            <a:xfrm>
              <a:off x="850488" y="3598075"/>
              <a:ext cx="1273240"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0"/>
                </a:spcBef>
                <a:buFontTx/>
                <a:buNone/>
              </a:pPr>
              <a:r>
                <a:rPr lang="en-CA" altLang="en-US" sz="1600" dirty="0"/>
                <a:t>MI @42y</a:t>
              </a:r>
            </a:p>
          </p:txBody>
        </p:sp>
        <p:sp>
          <p:nvSpPr>
            <p:cNvPr id="55" name="TextBox 41"/>
            <p:cNvSpPr txBox="1">
              <a:spLocks noChangeArrowheads="1"/>
            </p:cNvSpPr>
            <p:nvPr/>
          </p:nvSpPr>
          <p:spPr bwMode="auto">
            <a:xfrm>
              <a:off x="3707246" y="1349152"/>
              <a:ext cx="612071"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66</a:t>
              </a:r>
            </a:p>
          </p:txBody>
        </p:sp>
        <p:sp>
          <p:nvSpPr>
            <p:cNvPr id="56" name="TextBox 41"/>
            <p:cNvSpPr txBox="1">
              <a:spLocks noChangeArrowheads="1"/>
            </p:cNvSpPr>
            <p:nvPr/>
          </p:nvSpPr>
          <p:spPr bwMode="auto">
            <a:xfrm>
              <a:off x="4770020" y="3039332"/>
              <a:ext cx="612071"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39</a:t>
              </a:r>
            </a:p>
          </p:txBody>
        </p:sp>
        <p:sp>
          <p:nvSpPr>
            <p:cNvPr id="57" name="TextBox 41"/>
            <p:cNvSpPr txBox="1">
              <a:spLocks noChangeArrowheads="1"/>
            </p:cNvSpPr>
            <p:nvPr/>
          </p:nvSpPr>
          <p:spPr bwMode="auto">
            <a:xfrm>
              <a:off x="6282203" y="2987800"/>
              <a:ext cx="612071" cy="41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600" dirty="0"/>
                <a:t>38</a:t>
              </a:r>
            </a:p>
          </p:txBody>
        </p:sp>
        <p:cxnSp>
          <p:nvCxnSpPr>
            <p:cNvPr id="58" name="Straight Arrow Connector 57"/>
            <p:cNvCxnSpPr/>
            <p:nvPr/>
          </p:nvCxnSpPr>
          <p:spPr>
            <a:xfrm flipV="1">
              <a:off x="5741978" y="3573016"/>
              <a:ext cx="198174" cy="30214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59" name="TextBox 58"/>
          <p:cNvSpPr txBox="1"/>
          <p:nvPr/>
        </p:nvSpPr>
        <p:spPr>
          <a:xfrm>
            <a:off x="80963" y="6318250"/>
            <a:ext cx="2762845" cy="369332"/>
          </a:xfrm>
          <a:prstGeom prst="rect">
            <a:avLst/>
          </a:prstGeom>
          <a:noFill/>
        </p:spPr>
        <p:txBody>
          <a:bodyPr wrap="square" rtlCol="0">
            <a:spAutoFit/>
          </a:bodyPr>
          <a:lstStyle/>
          <a:p>
            <a:r>
              <a:rPr lang="en-CA" dirty="0"/>
              <a:t>Case: </a:t>
            </a:r>
            <a:r>
              <a:rPr lang="en-CA" dirty="0">
                <a:hlinkClick r:id="rId3"/>
              </a:rPr>
              <a:t>NCHPEG</a:t>
            </a:r>
            <a:endParaRPr lang="en-CA" dirty="0"/>
          </a:p>
        </p:txBody>
      </p:sp>
    </p:spTree>
    <p:extLst>
      <p:ext uri="{BB962C8B-B14F-4D97-AF65-F5344CB8AC3E}">
        <p14:creationId xmlns:p14="http://schemas.microsoft.com/office/powerpoint/2010/main" val="317210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CA" altLang="en-US" dirty="0">
                <a:ea typeface="ＭＳ Ｐゴシック" pitchFamily="34" charset="-128"/>
              </a:rPr>
              <a:t>Case 1: Jason</a:t>
            </a:r>
          </a:p>
        </p:txBody>
      </p:sp>
      <p:pic>
        <p:nvPicPr>
          <p:cNvPr id="6153" name="Picture 4" descr="https://tse1.mm.bing.net/th?&amp;id=OIP.Mfa2ce8cd4256dd156df1f97c13d42586H0&amp;w=300&amp;h=300&amp;c=0&amp;pid=1.9&amp;rs=0&amp;p=0&amp;r=0"/>
          <p:cNvPicPr>
            <a:picLocks noChangeAspect="1" noChangeArrowheads="1"/>
          </p:cNvPicPr>
          <p:nvPr/>
        </p:nvPicPr>
        <p:blipFill>
          <a:blip r:embed="rId3">
            <a:extLst>
              <a:ext uri="{28A0092B-C50C-407E-A947-70E740481C1C}">
                <a14:useLocalDpi xmlns:a14="http://schemas.microsoft.com/office/drawing/2010/main" val="0"/>
              </a:ext>
            </a:extLst>
          </a:blip>
          <a:srcRect l="34459" r="31084"/>
          <a:stretch>
            <a:fillRect/>
          </a:stretch>
        </p:blipFill>
        <p:spPr bwMode="auto">
          <a:xfrm>
            <a:off x="80963" y="3941763"/>
            <a:ext cx="8191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TextBox 59"/>
          <p:cNvSpPr txBox="1"/>
          <p:nvPr/>
        </p:nvSpPr>
        <p:spPr>
          <a:xfrm>
            <a:off x="971600" y="1268760"/>
            <a:ext cx="7528619" cy="461665"/>
          </a:xfrm>
          <a:prstGeom prst="rect">
            <a:avLst/>
          </a:prstGeom>
          <a:solidFill>
            <a:schemeClr val="bg1">
              <a:lumMod val="85000"/>
            </a:schemeClr>
          </a:solidFill>
        </p:spPr>
        <p:txBody>
          <a:bodyPr wrap="square" anchor="ctr">
            <a:spAutoFit/>
          </a:bodyPr>
          <a:lstStyle/>
          <a:p>
            <a:pPr>
              <a:defRPr/>
            </a:pPr>
            <a:r>
              <a:rPr lang="en-CA" altLang="en-US" sz="2400" dirty="0">
                <a:latin typeface="Calibri" pitchFamily="-1" charset="0"/>
              </a:rPr>
              <a:t>On examination:</a:t>
            </a:r>
          </a:p>
        </p:txBody>
      </p:sp>
      <p:sp>
        <p:nvSpPr>
          <p:cNvPr id="61" name="TextBox 60"/>
          <p:cNvSpPr txBox="1"/>
          <p:nvPr/>
        </p:nvSpPr>
        <p:spPr>
          <a:xfrm>
            <a:off x="1291853" y="1916832"/>
            <a:ext cx="7240587" cy="461962"/>
          </a:xfrm>
          <a:prstGeom prst="rect">
            <a:avLst/>
          </a:prstGeom>
          <a:solidFill>
            <a:schemeClr val="bg1">
              <a:lumMod val="95000"/>
            </a:schemeClr>
          </a:solidFill>
        </p:spPr>
        <p:txBody>
          <a:bodyPr>
            <a:spAutoFit/>
          </a:bodyPr>
          <a:lstStyle/>
          <a:p>
            <a:pPr>
              <a:defRPr/>
            </a:pPr>
            <a:r>
              <a:rPr lang="en-CA" altLang="en-US" sz="2400" dirty="0">
                <a:latin typeface="Calibri" pitchFamily="-1" charset="0"/>
              </a:rPr>
              <a:t>Jason has evidence of xanthoma on hands and feet</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6074" y="2924944"/>
            <a:ext cx="4400422" cy="2583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TextBox 70"/>
          <p:cNvSpPr txBox="1"/>
          <p:nvPr/>
        </p:nvSpPr>
        <p:spPr>
          <a:xfrm>
            <a:off x="233363" y="6237312"/>
            <a:ext cx="3330525" cy="923330"/>
          </a:xfrm>
          <a:prstGeom prst="rect">
            <a:avLst/>
          </a:prstGeom>
          <a:noFill/>
        </p:spPr>
        <p:txBody>
          <a:bodyPr wrap="square" rtlCol="0">
            <a:spAutoFit/>
          </a:bodyPr>
          <a:lstStyle/>
          <a:p>
            <a:r>
              <a:rPr lang="en-CA" dirty="0"/>
              <a:t>Case: </a:t>
            </a:r>
            <a:r>
              <a:rPr lang="en-CA" dirty="0">
                <a:hlinkClick r:id="rId5"/>
              </a:rPr>
              <a:t>NCHPEG</a:t>
            </a:r>
            <a:endParaRPr lang="en-CA" dirty="0"/>
          </a:p>
          <a:p>
            <a:r>
              <a:rPr lang="en-CA" dirty="0"/>
              <a:t>Image: </a:t>
            </a:r>
            <a:r>
              <a:rPr lang="en-CA" dirty="0" err="1"/>
              <a:t>Genest</a:t>
            </a:r>
            <a:r>
              <a:rPr lang="en-CA" dirty="0"/>
              <a:t> Can J Cardio 2014</a:t>
            </a:r>
          </a:p>
          <a:p>
            <a:endParaRPr lang="en-CA" dirty="0"/>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2924944"/>
            <a:ext cx="4004587" cy="2580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descr="C:\Users\Shawna\AppData\Local\Microsoft\Windows\INetCache\IE\89B3XZR3\j0434741[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9632" y="180888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2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CA" altLang="en-US" dirty="0">
                <a:ea typeface="ＭＳ Ｐゴシック" pitchFamily="34" charset="-128"/>
              </a:rPr>
              <a:t>Case 1: Jason</a:t>
            </a:r>
          </a:p>
        </p:txBody>
      </p:sp>
      <p:pic>
        <p:nvPicPr>
          <p:cNvPr id="6153" name="Picture 4" descr="https://tse1.mm.bing.net/th?&amp;id=OIP.Mfa2ce8cd4256dd156df1f97c13d42586H0&amp;w=300&amp;h=300&amp;c=0&amp;pid=1.9&amp;rs=0&amp;p=0&amp;r=0"/>
          <p:cNvPicPr>
            <a:picLocks noChangeAspect="1" noChangeArrowheads="1"/>
          </p:cNvPicPr>
          <p:nvPr/>
        </p:nvPicPr>
        <p:blipFill>
          <a:blip r:embed="rId3">
            <a:extLst>
              <a:ext uri="{28A0092B-C50C-407E-A947-70E740481C1C}">
                <a14:useLocalDpi xmlns:a14="http://schemas.microsoft.com/office/drawing/2010/main" val="0"/>
              </a:ext>
            </a:extLst>
          </a:blip>
          <a:srcRect l="34459" r="31084"/>
          <a:stretch>
            <a:fillRect/>
          </a:stretch>
        </p:blipFill>
        <p:spPr bwMode="auto">
          <a:xfrm>
            <a:off x="80963" y="3941763"/>
            <a:ext cx="8191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TextBox 60"/>
          <p:cNvSpPr txBox="1"/>
          <p:nvPr/>
        </p:nvSpPr>
        <p:spPr>
          <a:xfrm>
            <a:off x="1131243" y="1592736"/>
            <a:ext cx="7240587" cy="461962"/>
          </a:xfrm>
          <a:prstGeom prst="rect">
            <a:avLst/>
          </a:prstGeom>
          <a:solidFill>
            <a:schemeClr val="bg1">
              <a:lumMod val="95000"/>
            </a:schemeClr>
          </a:solidFill>
        </p:spPr>
        <p:txBody>
          <a:bodyPr>
            <a:spAutoFit/>
          </a:bodyPr>
          <a:lstStyle/>
          <a:p>
            <a:pPr>
              <a:defRPr/>
            </a:pPr>
            <a:r>
              <a:rPr lang="en-CA" altLang="en-US" sz="2400" dirty="0">
                <a:latin typeface="Calibri" pitchFamily="-1" charset="0"/>
              </a:rPr>
              <a:t>Jason has evidence of xanthoma on hands and feet</a:t>
            </a:r>
          </a:p>
        </p:txBody>
      </p:sp>
      <p:sp>
        <p:nvSpPr>
          <p:cNvPr id="67" name="TextBox 66"/>
          <p:cNvSpPr txBox="1"/>
          <p:nvPr/>
        </p:nvSpPr>
        <p:spPr>
          <a:xfrm>
            <a:off x="1187624" y="2138885"/>
            <a:ext cx="7240587" cy="461963"/>
          </a:xfrm>
          <a:prstGeom prst="rect">
            <a:avLst/>
          </a:prstGeom>
          <a:solidFill>
            <a:schemeClr val="bg1">
              <a:lumMod val="85000"/>
            </a:schemeClr>
          </a:solidFill>
        </p:spPr>
        <p:txBody>
          <a:bodyPr anchor="ctr">
            <a:spAutoFit/>
          </a:bodyPr>
          <a:lstStyle/>
          <a:p>
            <a:pPr>
              <a:defRPr/>
            </a:pPr>
            <a:r>
              <a:rPr lang="en-CA" altLang="en-US" sz="2400" dirty="0">
                <a:latin typeface="Calibri" pitchFamily="-1" charset="0"/>
              </a:rPr>
              <a:t>Family history of premature CVD</a:t>
            </a:r>
          </a:p>
        </p:txBody>
      </p:sp>
      <p:sp>
        <p:nvSpPr>
          <p:cNvPr id="70" name="TextBox 69"/>
          <p:cNvSpPr txBox="1"/>
          <p:nvPr/>
        </p:nvSpPr>
        <p:spPr>
          <a:xfrm>
            <a:off x="1200200" y="2715247"/>
            <a:ext cx="7240587" cy="461665"/>
          </a:xfrm>
          <a:prstGeom prst="rect">
            <a:avLst/>
          </a:prstGeom>
          <a:solidFill>
            <a:schemeClr val="bg1">
              <a:lumMod val="95000"/>
            </a:schemeClr>
          </a:solidFill>
        </p:spPr>
        <p:txBody>
          <a:bodyPr anchor="ctr">
            <a:spAutoFit/>
          </a:bodyPr>
          <a:lstStyle/>
          <a:p>
            <a:pPr>
              <a:defRPr/>
            </a:pPr>
            <a:r>
              <a:rPr lang="en-AU" sz="2400" dirty="0"/>
              <a:t>Family history of significant hypercholesterolemia</a:t>
            </a:r>
            <a:endParaRPr lang="en-CA" altLang="en-US" sz="2400" dirty="0">
              <a:latin typeface="Calibri" pitchFamily="-1" charset="0"/>
            </a:endParaRPr>
          </a:p>
        </p:txBody>
      </p:sp>
      <p:sp>
        <p:nvSpPr>
          <p:cNvPr id="11" name="TextBox 10"/>
          <p:cNvSpPr txBox="1"/>
          <p:nvPr/>
        </p:nvSpPr>
        <p:spPr>
          <a:xfrm>
            <a:off x="1187624" y="3320928"/>
            <a:ext cx="7240587" cy="461963"/>
          </a:xfrm>
          <a:prstGeom prst="rect">
            <a:avLst/>
          </a:prstGeom>
          <a:solidFill>
            <a:schemeClr val="bg1">
              <a:lumMod val="85000"/>
            </a:schemeClr>
          </a:solidFill>
        </p:spPr>
        <p:txBody>
          <a:bodyPr anchor="ctr">
            <a:spAutoFit/>
          </a:bodyPr>
          <a:lstStyle/>
          <a:p>
            <a:pPr>
              <a:defRPr/>
            </a:pPr>
            <a:r>
              <a:rPr lang="en-CA" altLang="en-US" sz="2400" dirty="0">
                <a:latin typeface="Calibri" pitchFamily="-1" charset="0"/>
              </a:rPr>
              <a:t>LDL-C is ordered.  LDL-C = 6.9mmol/L</a:t>
            </a:r>
          </a:p>
        </p:txBody>
      </p:sp>
      <p:pic>
        <p:nvPicPr>
          <p:cNvPr id="5123" name="Picture 3"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538" y="1484784"/>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538" y="1988840"/>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538" y="2564904"/>
            <a:ext cx="54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538" y="3226271"/>
            <a:ext cx="54000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le 1"/>
          <p:cNvSpPr/>
          <p:nvPr/>
        </p:nvSpPr>
        <p:spPr>
          <a:xfrm>
            <a:off x="1403648" y="4077072"/>
            <a:ext cx="6840000" cy="1800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CA" sz="2400" b="1" dirty="0"/>
              <a:t>Definite diagnosis of familial hypercholesterolemia</a:t>
            </a:r>
          </a:p>
          <a:p>
            <a:pPr marL="342900" indent="-342900">
              <a:buFont typeface="Wingdings" panose="05000000000000000000" pitchFamily="2" charset="2"/>
              <a:buChar char="ü"/>
            </a:pPr>
            <a:r>
              <a:rPr lang="en-CA" sz="2400" dirty="0"/>
              <a:t>Begin statin treatment</a:t>
            </a:r>
          </a:p>
          <a:p>
            <a:pPr marL="342900" indent="-342900">
              <a:buFont typeface="Wingdings" panose="05000000000000000000" pitchFamily="2" charset="2"/>
              <a:buChar char="ü"/>
            </a:pPr>
            <a:r>
              <a:rPr lang="en-CA" sz="2400" dirty="0"/>
              <a:t>Refer to lipid specialist </a:t>
            </a:r>
          </a:p>
          <a:p>
            <a:pPr marL="342900" indent="-342900">
              <a:buFont typeface="Wingdings" panose="05000000000000000000" pitchFamily="2" charset="2"/>
              <a:buChar char="ü"/>
            </a:pPr>
            <a:r>
              <a:rPr lang="en-CA" sz="2400" dirty="0"/>
              <a:t>Screen family members (1</a:t>
            </a:r>
            <a:r>
              <a:rPr lang="en-CA" sz="2400" baseline="30000" dirty="0"/>
              <a:t>st</a:t>
            </a:r>
            <a:r>
              <a:rPr lang="en-CA" sz="2400" dirty="0"/>
              <a:t>, 2</a:t>
            </a:r>
            <a:r>
              <a:rPr lang="en-CA" sz="2400" baseline="30000" dirty="0"/>
              <a:t>nd</a:t>
            </a:r>
            <a:r>
              <a:rPr lang="en-CA" sz="2400" dirty="0"/>
              <a:t>, 3</a:t>
            </a:r>
            <a:r>
              <a:rPr lang="en-CA" sz="2400" baseline="30000" dirty="0"/>
              <a:t>rd</a:t>
            </a:r>
            <a:r>
              <a:rPr lang="en-CA" sz="2400" dirty="0"/>
              <a:t> degree)</a:t>
            </a:r>
          </a:p>
        </p:txBody>
      </p:sp>
    </p:spTree>
    <p:extLst>
      <p:ext uri="{BB962C8B-B14F-4D97-AF65-F5344CB8AC3E}">
        <p14:creationId xmlns:p14="http://schemas.microsoft.com/office/powerpoint/2010/main" val="9286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250"/>
                            </p:stCondLst>
                            <p:childTnLst>
                              <p:par>
                                <p:cTn id="8" presetID="1" presetClass="entr" presetSubtype="0" fill="hold" nodeType="afterEffect">
                                  <p:stCondLst>
                                    <p:cond delay="250"/>
                                  </p:stCondLst>
                                  <p:childTnLst>
                                    <p:set>
                                      <p:cBhvr>
                                        <p:cTn id="9" dur="1" fill="hold">
                                          <p:stCondLst>
                                            <p:cond delay="0"/>
                                          </p:stCondLst>
                                        </p:cTn>
                                        <p:tgtEl>
                                          <p:spTgt spid="1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250"/>
                                  </p:stCondLst>
                                  <p:childTnLst>
                                    <p:set>
                                      <p:cBhvr>
                                        <p:cTn id="12" dur="1" fill="hold">
                                          <p:stCondLst>
                                            <p:cond delay="0"/>
                                          </p:stCondLst>
                                        </p:cTn>
                                        <p:tgtEl>
                                          <p:spTgt spid="16"/>
                                        </p:tgtEl>
                                        <p:attrNameLst>
                                          <p:attrName>style.visibility</p:attrName>
                                        </p:attrNameLst>
                                      </p:cBhvr>
                                      <p:to>
                                        <p:strVal val="visible"/>
                                      </p:to>
                                    </p:set>
                                  </p:childTnLst>
                                </p:cTn>
                              </p:par>
                            </p:childTnLst>
                          </p:cTn>
                        </p:par>
                        <p:par>
                          <p:cTn id="13" fill="hold">
                            <p:stCondLst>
                              <p:cond delay="750"/>
                            </p:stCondLst>
                            <p:childTnLst>
                              <p:par>
                                <p:cTn id="14" presetID="1" presetClass="entr" presetSubtype="0" fill="hold" grpId="0" nodeType="afterEffect">
                                  <p:stCondLst>
                                    <p:cond delay="25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ctrTitle"/>
          </p:nvPr>
        </p:nvSpPr>
        <p:spPr/>
        <p:txBody>
          <a:bodyPr/>
          <a:lstStyle/>
          <a:p>
            <a:pPr eaLnBrk="1" hangingPunct="1"/>
            <a:r>
              <a:rPr lang="en-CA" altLang="en-US" dirty="0">
                <a:ea typeface="ＭＳ Ｐゴシック" pitchFamily="34" charset="-128"/>
              </a:rPr>
              <a:t>Familial Hypercholesterolemia</a:t>
            </a:r>
          </a:p>
        </p:txBody>
      </p:sp>
      <p:sp>
        <p:nvSpPr>
          <p:cNvPr id="3" name="Rectangle 1">
            <a:extLst>
              <a:ext uri="{FF2B5EF4-FFF2-40B4-BE49-F238E27FC236}">
                <a16:creationId xmlns:a16="http://schemas.microsoft.com/office/drawing/2014/main" id="{870A4D7C-3A3A-4CBF-8594-660B67279970}"/>
              </a:ext>
            </a:extLst>
          </p:cNvPr>
          <p:cNvSpPr>
            <a:spLocks noGrp="1" noChangeArrowheads="1"/>
          </p:cNvSpPr>
          <p:nvPr>
            <p:ph type="subTitle" idx="1"/>
          </p:nvPr>
        </p:nvSpPr>
        <p:spPr>
          <a:xfrm>
            <a:off x="867544" y="3429000"/>
            <a:ext cx="7408912" cy="918102"/>
          </a:xfrm>
        </p:spPr>
        <p:txBody>
          <a:bodyPr/>
          <a:lstStyle/>
          <a:p>
            <a:r>
              <a:rPr lang="en-CA" sz="1800" dirty="0">
                <a:solidFill>
                  <a:schemeClr val="tx1">
                    <a:lumMod val="75000"/>
                    <a:lumOff val="25000"/>
                  </a:schemeClr>
                </a:solidFill>
              </a:rPr>
              <a:t>Developed by Ms. Shawna Morrison, Dr. Judith Allanson and Dr. June Carroll (2016)</a:t>
            </a:r>
          </a:p>
          <a:p>
            <a:endParaRPr lang="en-CA" altLang="en-US" sz="1800" dirty="0">
              <a:solidFill>
                <a:schemeClr val="tx1">
                  <a:lumMod val="75000"/>
                  <a:lumOff val="25000"/>
                </a:schemeClr>
              </a:solidFill>
            </a:endParaRPr>
          </a:p>
        </p:txBody>
      </p:sp>
    </p:spTree>
    <p:extLst>
      <p:ext uri="{BB962C8B-B14F-4D97-AF65-F5344CB8AC3E}">
        <p14:creationId xmlns:p14="http://schemas.microsoft.com/office/powerpoint/2010/main" val="3516067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6416" y="6237312"/>
            <a:ext cx="827584" cy="6206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10566" y="1052513"/>
            <a:ext cx="8496300" cy="792162"/>
          </a:xfrm>
          <a:prstGeom prst="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altLang="en-US" sz="2400" dirty="0">
                <a:solidFill>
                  <a:srgbClr val="000000"/>
                </a:solidFill>
              </a:rPr>
              <a:t>Common autosomal dominant disorder resulting in 20x increased risk of cardiovascular disease (CVD) and death </a:t>
            </a:r>
            <a:endParaRPr lang="en-CA" altLang="en-US" sz="2400" dirty="0"/>
          </a:p>
        </p:txBody>
      </p:sp>
      <p:sp>
        <p:nvSpPr>
          <p:cNvPr id="6" name="Rectangle 5"/>
          <p:cNvSpPr/>
          <p:nvPr/>
        </p:nvSpPr>
        <p:spPr>
          <a:xfrm>
            <a:off x="310566" y="3501008"/>
            <a:ext cx="8496300" cy="396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AU" altLang="en-US" sz="2200" dirty="0"/>
              <a:t>Key features:</a:t>
            </a:r>
            <a:endParaRPr lang="en-CA" altLang="en-US" sz="2200" dirty="0"/>
          </a:p>
        </p:txBody>
      </p:sp>
      <p:pic>
        <p:nvPicPr>
          <p:cNvPr id="30724" name="Picture 2" descr="C:\Users\Shawna\AppData\Local\Microsoft\Windows\Temporary Internet Files\Content.IE5\7EALJUYI\MP9004388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0500"/>
            <a:ext cx="12414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Box 8"/>
          <p:cNvSpPr txBox="1">
            <a:spLocks noChangeArrowheads="1"/>
          </p:cNvSpPr>
          <p:nvPr/>
        </p:nvSpPr>
        <p:spPr bwMode="auto">
          <a:xfrm>
            <a:off x="684213" y="354013"/>
            <a:ext cx="1439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600" dirty="0"/>
              <a:t>Pearls</a:t>
            </a:r>
          </a:p>
        </p:txBody>
      </p:sp>
      <p:sp>
        <p:nvSpPr>
          <p:cNvPr id="7" name="Rectangle 6"/>
          <p:cNvSpPr/>
          <p:nvPr/>
        </p:nvSpPr>
        <p:spPr>
          <a:xfrm>
            <a:off x="310566" y="2708722"/>
            <a:ext cx="8496300" cy="684000"/>
          </a:xfrm>
          <a:prstGeom prst="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CA" altLang="en-US" sz="2400" dirty="0"/>
              <a:t>Cascade screening of family members allows for early identification and treatment of at-risk individuals </a:t>
            </a:r>
          </a:p>
        </p:txBody>
      </p:sp>
      <p:sp>
        <p:nvSpPr>
          <p:cNvPr id="9" name="Rectangle 8"/>
          <p:cNvSpPr/>
          <p:nvPr/>
        </p:nvSpPr>
        <p:spPr>
          <a:xfrm>
            <a:off x="310566" y="1916832"/>
            <a:ext cx="8496300" cy="720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CA" altLang="en-US" sz="2400" dirty="0"/>
              <a:t>Early diagnosis and treatment (statin+) can normalize life expectancy</a:t>
            </a:r>
          </a:p>
        </p:txBody>
      </p:sp>
      <p:grpSp>
        <p:nvGrpSpPr>
          <p:cNvPr id="3" name="Group 2"/>
          <p:cNvGrpSpPr/>
          <p:nvPr/>
        </p:nvGrpSpPr>
        <p:grpSpPr>
          <a:xfrm>
            <a:off x="282075" y="3933056"/>
            <a:ext cx="8524791" cy="432000"/>
            <a:chOff x="282075" y="3933056"/>
            <a:chExt cx="8524791" cy="432000"/>
          </a:xfrm>
          <a:solidFill>
            <a:schemeClr val="bg1">
              <a:lumMod val="85000"/>
            </a:schemeClr>
          </a:solidFill>
        </p:grpSpPr>
        <p:sp>
          <p:nvSpPr>
            <p:cNvPr id="16" name="Rectangle 15"/>
            <p:cNvSpPr/>
            <p:nvPr/>
          </p:nvSpPr>
          <p:spPr>
            <a:xfrm>
              <a:off x="684214" y="3933056"/>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CA" altLang="en-US" sz="2400" dirty="0">
                  <a:solidFill>
                    <a:srgbClr val="000000"/>
                  </a:solidFill>
                </a:rPr>
                <a:t>Elevated LDL-C </a:t>
              </a:r>
              <a:r>
                <a:rPr lang="en-AU" sz="2400" dirty="0">
                  <a:ea typeface="ＭＳ Ｐゴシック" pitchFamily="-1" charset="-128"/>
                </a:rPr>
                <a:t>≥ 5mmol/L </a:t>
              </a:r>
              <a:r>
                <a:rPr lang="en-AU" sz="2400" b="1" dirty="0">
                  <a:ea typeface="ＭＳ Ｐゴシック" pitchFamily="-1" charset="-128"/>
                </a:rPr>
                <a:t>with</a:t>
              </a:r>
              <a:r>
                <a:rPr lang="en-AU" sz="2400" dirty="0">
                  <a:ea typeface="ＭＳ Ｐゴシック" pitchFamily="-1" charset="-128"/>
                </a:rPr>
                <a:t> one or more </a:t>
              </a:r>
              <a:r>
                <a:rPr lang="en-CA" sz="2400" dirty="0">
                  <a:ea typeface="ＭＳ Ｐゴシック" pitchFamily="-1" charset="-128"/>
                </a:rPr>
                <a:t>features below</a:t>
              </a:r>
              <a:endParaRPr lang="en-CA" altLang="en-US" sz="2200" dirty="0">
                <a:solidFill>
                  <a:srgbClr val="A50021"/>
                </a:solidFill>
              </a:endParaRPr>
            </a:p>
          </p:txBody>
        </p:sp>
        <p:pic>
          <p:nvPicPr>
            <p:cNvPr id="6146" name="Picture 2"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075" y="3969056"/>
              <a:ext cx="360000" cy="360000"/>
            </a:xfrm>
            <a:prstGeom prst="rect">
              <a:avLst/>
            </a:prstGeom>
            <a:grpFill/>
          </p:spPr>
        </p:pic>
      </p:grpSp>
      <p:grpSp>
        <p:nvGrpSpPr>
          <p:cNvPr id="5" name="Group 4"/>
          <p:cNvGrpSpPr/>
          <p:nvPr/>
        </p:nvGrpSpPr>
        <p:grpSpPr>
          <a:xfrm>
            <a:off x="678627" y="4437112"/>
            <a:ext cx="8208000" cy="432000"/>
            <a:chOff x="282075" y="4437112"/>
            <a:chExt cx="8524145" cy="432000"/>
          </a:xfrm>
          <a:solidFill>
            <a:schemeClr val="bg1">
              <a:lumMod val="95000"/>
            </a:schemeClr>
          </a:solidFill>
        </p:grpSpPr>
        <p:sp>
          <p:nvSpPr>
            <p:cNvPr id="11" name="Rectangle 10"/>
            <p:cNvSpPr/>
            <p:nvPr/>
          </p:nvSpPr>
          <p:spPr>
            <a:xfrm>
              <a:off x="683568" y="4437112"/>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CA" sz="2400" dirty="0">
                  <a:ea typeface="ＭＳ Ｐゴシック" pitchFamily="-1" charset="-128"/>
                </a:rPr>
                <a:t>Early onset CVD (&lt;55 years in men, &lt;65 years in women) </a:t>
              </a:r>
              <a:endParaRPr lang="en-CA" altLang="en-US" sz="2200" dirty="0">
                <a:solidFill>
                  <a:srgbClr val="A50021"/>
                </a:solidFill>
              </a:endParaRPr>
            </a:p>
          </p:txBody>
        </p:sp>
        <p:pic>
          <p:nvPicPr>
            <p:cNvPr id="17"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4473112"/>
              <a:ext cx="360000" cy="360000"/>
            </a:xfrm>
            <a:prstGeom prst="rect">
              <a:avLst/>
            </a:prstGeom>
            <a:grpFill/>
          </p:spPr>
        </p:pic>
      </p:grpSp>
      <p:grpSp>
        <p:nvGrpSpPr>
          <p:cNvPr id="8" name="Group 7"/>
          <p:cNvGrpSpPr/>
          <p:nvPr/>
        </p:nvGrpSpPr>
        <p:grpSpPr>
          <a:xfrm>
            <a:off x="678627" y="4926250"/>
            <a:ext cx="8208000" cy="446918"/>
            <a:chOff x="282075" y="4926250"/>
            <a:chExt cx="8524145" cy="446918"/>
          </a:xfrm>
          <a:solidFill>
            <a:schemeClr val="bg1">
              <a:lumMod val="85000"/>
            </a:schemeClr>
          </a:solidFill>
        </p:grpSpPr>
        <p:sp>
          <p:nvSpPr>
            <p:cNvPr id="12" name="Rectangle 11"/>
            <p:cNvSpPr/>
            <p:nvPr/>
          </p:nvSpPr>
          <p:spPr>
            <a:xfrm>
              <a:off x="683568" y="4941168"/>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Cholesterol deposition in the tendons (xanthomata)</a:t>
              </a:r>
              <a:endParaRPr lang="en-CA" altLang="en-US" sz="2200" dirty="0">
                <a:solidFill>
                  <a:srgbClr val="A50021"/>
                </a:solidFill>
              </a:endParaRPr>
            </a:p>
          </p:txBody>
        </p:sp>
        <p:pic>
          <p:nvPicPr>
            <p:cNvPr id="18"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4926250"/>
              <a:ext cx="360000" cy="360000"/>
            </a:xfrm>
            <a:prstGeom prst="rect">
              <a:avLst/>
            </a:prstGeom>
            <a:grpFill/>
          </p:spPr>
        </p:pic>
      </p:grpSp>
      <p:grpSp>
        <p:nvGrpSpPr>
          <p:cNvPr id="15" name="Group 14"/>
          <p:cNvGrpSpPr/>
          <p:nvPr/>
        </p:nvGrpSpPr>
        <p:grpSpPr>
          <a:xfrm>
            <a:off x="678627" y="5445224"/>
            <a:ext cx="8208000" cy="432000"/>
            <a:chOff x="282075" y="5445224"/>
            <a:chExt cx="8524145" cy="432000"/>
          </a:xfrm>
          <a:solidFill>
            <a:schemeClr val="bg1">
              <a:lumMod val="85000"/>
            </a:schemeClr>
          </a:solidFill>
        </p:grpSpPr>
        <p:sp>
          <p:nvSpPr>
            <p:cNvPr id="13" name="Rectangle 12"/>
            <p:cNvSpPr/>
            <p:nvPr/>
          </p:nvSpPr>
          <p:spPr>
            <a:xfrm>
              <a:off x="683568" y="5445224"/>
              <a:ext cx="8122652" cy="432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Arcus </a:t>
              </a:r>
              <a:r>
                <a:rPr lang="en-AU" sz="2400" dirty="0" err="1">
                  <a:ea typeface="ＭＳ Ｐゴシック" pitchFamily="-1" charset="-128"/>
                </a:rPr>
                <a:t>cornealis</a:t>
              </a:r>
              <a:r>
                <a:rPr lang="en-AU" sz="2400" dirty="0">
                  <a:ea typeface="ＭＳ Ｐゴシック" pitchFamily="-1" charset="-128"/>
                </a:rPr>
                <a:t> onset &lt;45years</a:t>
              </a:r>
              <a:endParaRPr lang="en-CA" altLang="en-US" sz="2200" dirty="0">
                <a:solidFill>
                  <a:srgbClr val="A50021"/>
                </a:solidFill>
              </a:endParaRPr>
            </a:p>
          </p:txBody>
        </p:sp>
        <p:pic>
          <p:nvPicPr>
            <p:cNvPr id="19"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5481224"/>
              <a:ext cx="360000" cy="360000"/>
            </a:xfrm>
            <a:prstGeom prst="rect">
              <a:avLst/>
            </a:prstGeom>
            <a:grpFill/>
          </p:spPr>
        </p:pic>
      </p:grpSp>
      <p:grpSp>
        <p:nvGrpSpPr>
          <p:cNvPr id="21" name="Group 20"/>
          <p:cNvGrpSpPr/>
          <p:nvPr/>
        </p:nvGrpSpPr>
        <p:grpSpPr>
          <a:xfrm>
            <a:off x="678627" y="5949280"/>
            <a:ext cx="8208000" cy="684000"/>
            <a:chOff x="282075" y="5949280"/>
            <a:chExt cx="8524145" cy="684000"/>
          </a:xfrm>
          <a:solidFill>
            <a:schemeClr val="bg1">
              <a:lumMod val="85000"/>
            </a:schemeClr>
          </a:solidFill>
        </p:grpSpPr>
        <p:sp>
          <p:nvSpPr>
            <p:cNvPr id="14" name="Rectangle 13"/>
            <p:cNvSpPr/>
            <p:nvPr/>
          </p:nvSpPr>
          <p:spPr>
            <a:xfrm>
              <a:off x="683568" y="5949280"/>
              <a:ext cx="8122652" cy="684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Family history of early onset CVD or </a:t>
              </a:r>
              <a:r>
                <a:rPr lang="en-AU" sz="2400" dirty="0" err="1">
                  <a:ea typeface="ＭＳ Ｐゴシック" pitchFamily="-1" charset="-128"/>
                </a:rPr>
                <a:t>hyperlipidemia</a:t>
              </a:r>
              <a:r>
                <a:rPr lang="en-AU" sz="2400" dirty="0">
                  <a:ea typeface="ＭＳ Ｐゴシック" pitchFamily="-1" charset="-128"/>
                </a:rPr>
                <a:t> requiring treatment</a:t>
              </a:r>
              <a:endParaRPr lang="en-CA" altLang="en-US" sz="2200" dirty="0">
                <a:solidFill>
                  <a:srgbClr val="A50021"/>
                </a:solidFill>
              </a:endParaRPr>
            </a:p>
          </p:txBody>
        </p:sp>
        <p:pic>
          <p:nvPicPr>
            <p:cNvPr id="20"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6057312"/>
              <a:ext cx="360000" cy="360000"/>
            </a:xfrm>
            <a:prstGeom prst="rect">
              <a:avLst/>
            </a:prstGeom>
            <a:grpFill/>
          </p:spPr>
        </p:pic>
      </p:grpSp>
      <p:sp>
        <p:nvSpPr>
          <p:cNvPr id="10" name="TextBox 9"/>
          <p:cNvSpPr txBox="1"/>
          <p:nvPr/>
        </p:nvSpPr>
        <p:spPr>
          <a:xfrm>
            <a:off x="3203848" y="299463"/>
            <a:ext cx="5786777" cy="646331"/>
          </a:xfrm>
          <a:prstGeom prst="rect">
            <a:avLst/>
          </a:prstGeom>
          <a:noFill/>
        </p:spPr>
        <p:txBody>
          <a:bodyPr wrap="none" rtlCol="0">
            <a:spAutoFit/>
          </a:bodyPr>
          <a:lstStyle/>
          <a:p>
            <a:r>
              <a:rPr lang="en-US" sz="3600" dirty="0"/>
              <a:t>Familial hypercholesterolemia</a:t>
            </a:r>
          </a:p>
        </p:txBody>
      </p:sp>
    </p:spTree>
    <p:extLst>
      <p:ext uri="{BB962C8B-B14F-4D97-AF65-F5344CB8AC3E}">
        <p14:creationId xmlns:p14="http://schemas.microsoft.com/office/powerpoint/2010/main" val="848923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CA" altLang="en-US"/>
              <a:t>Objectives</a:t>
            </a:r>
          </a:p>
        </p:txBody>
      </p:sp>
      <p:sp>
        <p:nvSpPr>
          <p:cNvPr id="13315" name="Content Placeholder 2"/>
          <p:cNvSpPr>
            <a:spLocks noGrp="1"/>
          </p:cNvSpPr>
          <p:nvPr>
            <p:ph idx="1"/>
          </p:nvPr>
        </p:nvSpPr>
        <p:spPr>
          <a:xfrm>
            <a:off x="457200" y="1371600"/>
            <a:ext cx="8229600" cy="4800600"/>
          </a:xfrm>
        </p:spPr>
        <p:txBody>
          <a:bodyPr/>
          <a:lstStyle/>
          <a:p>
            <a:r>
              <a:rPr lang="en-CA" altLang="en-US" dirty="0"/>
              <a:t>Following this session, for each of the topics discussed,  the learner will be able to:</a:t>
            </a:r>
          </a:p>
          <a:p>
            <a:pPr lvl="1"/>
            <a:r>
              <a:rPr lang="en-CA" altLang="en-US" dirty="0"/>
              <a:t>Identify patients for whom referral to genetics or other specialty and/or consideration of genetic testing is appropriate </a:t>
            </a:r>
          </a:p>
          <a:p>
            <a:pPr lvl="1"/>
            <a:r>
              <a:rPr lang="en-CA" altLang="en-US" dirty="0"/>
              <a:t>Discuss and address patient concerns about the genomic technology and genetic contribution to the illness </a:t>
            </a:r>
          </a:p>
          <a:p>
            <a:pPr lvl="1"/>
            <a:r>
              <a:rPr lang="en-CA" altLang="en-US" dirty="0"/>
              <a:t>Find high quality genomics educational resources appropriate for primary care </a:t>
            </a:r>
          </a:p>
          <a:p>
            <a:pPr lvl="1"/>
            <a:endParaRPr lang="en-CA" altLang="en-US" sz="2400" dirty="0"/>
          </a:p>
          <a:p>
            <a:endParaRPr lang="en-CA" altLang="en-US" dirty="0"/>
          </a:p>
        </p:txBody>
      </p:sp>
    </p:spTree>
    <p:extLst>
      <p:ext uri="{BB962C8B-B14F-4D97-AF65-F5344CB8AC3E}">
        <p14:creationId xmlns:p14="http://schemas.microsoft.com/office/powerpoint/2010/main" val="641949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6416" y="6237312"/>
            <a:ext cx="827584" cy="6206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10566" y="1052513"/>
            <a:ext cx="8496300" cy="792162"/>
          </a:xfrm>
          <a:prstGeom prst="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altLang="en-US" sz="2400" dirty="0">
                <a:solidFill>
                  <a:srgbClr val="000000"/>
                </a:solidFill>
              </a:rPr>
              <a:t>Common autosomal dominant disorder resulting in 20x increased risk of cardiovascular disease (CVD) and death </a:t>
            </a:r>
            <a:endParaRPr lang="en-CA" altLang="en-US" sz="2400" dirty="0"/>
          </a:p>
        </p:txBody>
      </p:sp>
      <p:sp>
        <p:nvSpPr>
          <p:cNvPr id="6" name="Rectangle 5"/>
          <p:cNvSpPr/>
          <p:nvPr/>
        </p:nvSpPr>
        <p:spPr>
          <a:xfrm>
            <a:off x="310566" y="3501008"/>
            <a:ext cx="8496300" cy="396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AU" altLang="en-US" sz="2200" dirty="0"/>
              <a:t>Key features:</a:t>
            </a:r>
            <a:endParaRPr lang="en-CA" altLang="en-US" sz="2200" dirty="0"/>
          </a:p>
        </p:txBody>
      </p:sp>
      <p:pic>
        <p:nvPicPr>
          <p:cNvPr id="30724" name="Picture 2" descr="C:\Users\Shawna\AppData\Local\Microsoft\Windows\Temporary Internet Files\Content.IE5\7EALJUYI\MP9004388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90500"/>
            <a:ext cx="12414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Box 8"/>
          <p:cNvSpPr txBox="1">
            <a:spLocks noChangeArrowheads="1"/>
          </p:cNvSpPr>
          <p:nvPr/>
        </p:nvSpPr>
        <p:spPr bwMode="auto">
          <a:xfrm>
            <a:off x="684213" y="354013"/>
            <a:ext cx="1439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3600" dirty="0"/>
              <a:t>Pearls</a:t>
            </a:r>
          </a:p>
        </p:txBody>
      </p:sp>
      <p:sp>
        <p:nvSpPr>
          <p:cNvPr id="7" name="Rectangle 6"/>
          <p:cNvSpPr/>
          <p:nvPr/>
        </p:nvSpPr>
        <p:spPr>
          <a:xfrm>
            <a:off x="310566" y="2708722"/>
            <a:ext cx="8496300" cy="684000"/>
          </a:xfrm>
          <a:prstGeom prst="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CA" altLang="en-US" sz="2400" dirty="0"/>
              <a:t>Cascade screening of family members allows for early identification and treatment of at-risk individuals </a:t>
            </a:r>
          </a:p>
        </p:txBody>
      </p:sp>
      <p:sp>
        <p:nvSpPr>
          <p:cNvPr id="9" name="Rectangle 8"/>
          <p:cNvSpPr/>
          <p:nvPr/>
        </p:nvSpPr>
        <p:spPr>
          <a:xfrm>
            <a:off x="310566" y="1916832"/>
            <a:ext cx="8496300" cy="720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p>
            <a:pPr>
              <a:defRPr/>
            </a:pPr>
            <a:r>
              <a:rPr lang="en-CA" altLang="en-US" sz="2400" dirty="0"/>
              <a:t>Early diagnosis and treatment (statin+) can normalize life expectancy</a:t>
            </a:r>
          </a:p>
        </p:txBody>
      </p:sp>
      <p:grpSp>
        <p:nvGrpSpPr>
          <p:cNvPr id="3" name="Group 2"/>
          <p:cNvGrpSpPr/>
          <p:nvPr/>
        </p:nvGrpSpPr>
        <p:grpSpPr>
          <a:xfrm>
            <a:off x="282075" y="3933056"/>
            <a:ext cx="8524791" cy="432000"/>
            <a:chOff x="282075" y="3933056"/>
            <a:chExt cx="8524791" cy="432000"/>
          </a:xfrm>
          <a:solidFill>
            <a:schemeClr val="bg1">
              <a:lumMod val="85000"/>
            </a:schemeClr>
          </a:solidFill>
        </p:grpSpPr>
        <p:sp>
          <p:nvSpPr>
            <p:cNvPr id="16" name="Rectangle 15"/>
            <p:cNvSpPr/>
            <p:nvPr/>
          </p:nvSpPr>
          <p:spPr>
            <a:xfrm>
              <a:off x="684214" y="3933056"/>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CA" altLang="en-US" sz="2400" dirty="0">
                  <a:solidFill>
                    <a:srgbClr val="000000"/>
                  </a:solidFill>
                </a:rPr>
                <a:t>Elevated LDL-C </a:t>
              </a:r>
              <a:r>
                <a:rPr lang="en-AU" sz="2400" dirty="0">
                  <a:ea typeface="ＭＳ Ｐゴシック" pitchFamily="-1" charset="-128"/>
                </a:rPr>
                <a:t>≥ 5mmol/L </a:t>
              </a:r>
              <a:r>
                <a:rPr lang="en-AU" sz="2400" b="1" dirty="0">
                  <a:ea typeface="ＭＳ Ｐゴシック" pitchFamily="-1" charset="-128"/>
                </a:rPr>
                <a:t>with</a:t>
              </a:r>
              <a:r>
                <a:rPr lang="en-AU" sz="2400" dirty="0">
                  <a:ea typeface="ＭＳ Ｐゴシック" pitchFamily="-1" charset="-128"/>
                </a:rPr>
                <a:t> one or more </a:t>
              </a:r>
              <a:r>
                <a:rPr lang="en-CA" sz="2400" dirty="0">
                  <a:ea typeface="ＭＳ Ｐゴシック" pitchFamily="-1" charset="-128"/>
                </a:rPr>
                <a:t>features below</a:t>
              </a:r>
              <a:endParaRPr lang="en-CA" altLang="en-US" sz="2200" dirty="0">
                <a:solidFill>
                  <a:srgbClr val="A50021"/>
                </a:solidFill>
              </a:endParaRPr>
            </a:p>
          </p:txBody>
        </p:sp>
        <p:pic>
          <p:nvPicPr>
            <p:cNvPr id="6146" name="Picture 2" descr="C:\Users\Shawna\AppData\Local\Microsoft\Windows\INetCache\IE\89B3XZR3\j043474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075" y="3969056"/>
              <a:ext cx="360000" cy="360000"/>
            </a:xfrm>
            <a:prstGeom prst="rect">
              <a:avLst/>
            </a:prstGeom>
            <a:grpFill/>
          </p:spPr>
        </p:pic>
      </p:grpSp>
      <p:grpSp>
        <p:nvGrpSpPr>
          <p:cNvPr id="5" name="Group 4"/>
          <p:cNvGrpSpPr/>
          <p:nvPr/>
        </p:nvGrpSpPr>
        <p:grpSpPr>
          <a:xfrm>
            <a:off x="678627" y="4437112"/>
            <a:ext cx="8208000" cy="432000"/>
            <a:chOff x="282075" y="4437112"/>
            <a:chExt cx="8524145" cy="432000"/>
          </a:xfrm>
          <a:solidFill>
            <a:schemeClr val="bg1">
              <a:lumMod val="95000"/>
            </a:schemeClr>
          </a:solidFill>
        </p:grpSpPr>
        <p:sp>
          <p:nvSpPr>
            <p:cNvPr id="11" name="Rectangle 10"/>
            <p:cNvSpPr/>
            <p:nvPr/>
          </p:nvSpPr>
          <p:spPr>
            <a:xfrm>
              <a:off x="683568" y="4437112"/>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CA" sz="2400" dirty="0">
                  <a:ea typeface="ＭＳ Ｐゴシック" pitchFamily="-1" charset="-128"/>
                </a:rPr>
                <a:t>Early onset CVD (&lt;55 years in men, &lt;65 years in women) </a:t>
              </a:r>
              <a:endParaRPr lang="en-CA" altLang="en-US" sz="2200" dirty="0">
                <a:solidFill>
                  <a:srgbClr val="A50021"/>
                </a:solidFill>
              </a:endParaRPr>
            </a:p>
          </p:txBody>
        </p:sp>
        <p:pic>
          <p:nvPicPr>
            <p:cNvPr id="17"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4473112"/>
              <a:ext cx="360000" cy="360000"/>
            </a:xfrm>
            <a:prstGeom prst="rect">
              <a:avLst/>
            </a:prstGeom>
            <a:grpFill/>
          </p:spPr>
        </p:pic>
      </p:grpSp>
      <p:grpSp>
        <p:nvGrpSpPr>
          <p:cNvPr id="8" name="Group 7"/>
          <p:cNvGrpSpPr/>
          <p:nvPr/>
        </p:nvGrpSpPr>
        <p:grpSpPr>
          <a:xfrm>
            <a:off x="678627" y="4926250"/>
            <a:ext cx="8208000" cy="446918"/>
            <a:chOff x="282075" y="4926250"/>
            <a:chExt cx="8524145" cy="446918"/>
          </a:xfrm>
          <a:solidFill>
            <a:schemeClr val="bg1">
              <a:lumMod val="85000"/>
            </a:schemeClr>
          </a:solidFill>
        </p:grpSpPr>
        <p:sp>
          <p:nvSpPr>
            <p:cNvPr id="12" name="Rectangle 11"/>
            <p:cNvSpPr/>
            <p:nvPr/>
          </p:nvSpPr>
          <p:spPr>
            <a:xfrm>
              <a:off x="683568" y="4941168"/>
              <a:ext cx="8122652" cy="432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Cholesterol deposition in the tendons (xanthomata)</a:t>
              </a:r>
              <a:endParaRPr lang="en-CA" altLang="en-US" sz="2200" dirty="0">
                <a:solidFill>
                  <a:srgbClr val="A50021"/>
                </a:solidFill>
              </a:endParaRPr>
            </a:p>
          </p:txBody>
        </p:sp>
        <p:pic>
          <p:nvPicPr>
            <p:cNvPr id="18"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4926250"/>
              <a:ext cx="360000" cy="360000"/>
            </a:xfrm>
            <a:prstGeom prst="rect">
              <a:avLst/>
            </a:prstGeom>
            <a:grpFill/>
          </p:spPr>
        </p:pic>
      </p:grpSp>
      <p:grpSp>
        <p:nvGrpSpPr>
          <p:cNvPr id="15" name="Group 14"/>
          <p:cNvGrpSpPr/>
          <p:nvPr/>
        </p:nvGrpSpPr>
        <p:grpSpPr>
          <a:xfrm>
            <a:off x="678627" y="5445224"/>
            <a:ext cx="8208000" cy="432000"/>
            <a:chOff x="282075" y="5445224"/>
            <a:chExt cx="8524145" cy="432000"/>
          </a:xfrm>
          <a:solidFill>
            <a:schemeClr val="bg1">
              <a:lumMod val="85000"/>
            </a:schemeClr>
          </a:solidFill>
        </p:grpSpPr>
        <p:sp>
          <p:nvSpPr>
            <p:cNvPr id="13" name="Rectangle 12"/>
            <p:cNvSpPr/>
            <p:nvPr/>
          </p:nvSpPr>
          <p:spPr>
            <a:xfrm>
              <a:off x="683568" y="5445224"/>
              <a:ext cx="8122652" cy="432000"/>
            </a:xfrm>
            <a:prstGeom prst="rect">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Arcus </a:t>
              </a:r>
              <a:r>
                <a:rPr lang="en-AU" sz="2400" dirty="0" err="1">
                  <a:ea typeface="ＭＳ Ｐゴシック" pitchFamily="-1" charset="-128"/>
                </a:rPr>
                <a:t>cornealis</a:t>
              </a:r>
              <a:r>
                <a:rPr lang="en-AU" sz="2400" dirty="0">
                  <a:ea typeface="ＭＳ Ｐゴシック" pitchFamily="-1" charset="-128"/>
                </a:rPr>
                <a:t> onset &lt;45years</a:t>
              </a:r>
              <a:endParaRPr lang="en-CA" altLang="en-US" sz="2200" dirty="0">
                <a:solidFill>
                  <a:srgbClr val="A50021"/>
                </a:solidFill>
              </a:endParaRPr>
            </a:p>
          </p:txBody>
        </p:sp>
        <p:pic>
          <p:nvPicPr>
            <p:cNvPr id="19"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5481224"/>
              <a:ext cx="360000" cy="360000"/>
            </a:xfrm>
            <a:prstGeom prst="rect">
              <a:avLst/>
            </a:prstGeom>
            <a:grpFill/>
          </p:spPr>
        </p:pic>
      </p:grpSp>
      <p:grpSp>
        <p:nvGrpSpPr>
          <p:cNvPr id="21" name="Group 20"/>
          <p:cNvGrpSpPr/>
          <p:nvPr/>
        </p:nvGrpSpPr>
        <p:grpSpPr>
          <a:xfrm>
            <a:off x="678627" y="5949280"/>
            <a:ext cx="8208000" cy="684000"/>
            <a:chOff x="282075" y="5949280"/>
            <a:chExt cx="8524145" cy="684000"/>
          </a:xfrm>
          <a:solidFill>
            <a:schemeClr val="bg1">
              <a:lumMod val="85000"/>
            </a:schemeClr>
          </a:solidFill>
        </p:grpSpPr>
        <p:sp>
          <p:nvSpPr>
            <p:cNvPr id="14" name="Rectangle 13"/>
            <p:cNvSpPr/>
            <p:nvPr/>
          </p:nvSpPr>
          <p:spPr>
            <a:xfrm>
              <a:off x="683568" y="5949280"/>
              <a:ext cx="8122652" cy="684000"/>
            </a:xfrm>
            <a:prstGeom prst="rect">
              <a:avLst/>
            </a:prstGeom>
            <a:grpFill/>
            <a:ln>
              <a:noFill/>
            </a:ln>
          </p:spPr>
          <p:style>
            <a:lnRef idx="1">
              <a:schemeClr val="dk1"/>
            </a:lnRef>
            <a:fillRef idx="2">
              <a:schemeClr val="dk1"/>
            </a:fillRef>
            <a:effectRef idx="1">
              <a:schemeClr val="dk1"/>
            </a:effectRef>
            <a:fontRef idx="minor">
              <a:schemeClr val="dk1"/>
            </a:fontRef>
          </p:style>
          <p:txBody>
            <a:bodyPr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defRPr/>
              </a:pPr>
              <a:r>
                <a:rPr lang="en-AU" sz="2400" dirty="0">
                  <a:ea typeface="ＭＳ Ｐゴシック" pitchFamily="-1" charset="-128"/>
                </a:rPr>
                <a:t>Family history of early onset CVD or </a:t>
              </a:r>
              <a:r>
                <a:rPr lang="en-AU" sz="2400" dirty="0" err="1">
                  <a:ea typeface="ＭＳ Ｐゴシック" pitchFamily="-1" charset="-128"/>
                </a:rPr>
                <a:t>hyperlipidemia</a:t>
              </a:r>
              <a:r>
                <a:rPr lang="en-AU" sz="2400" dirty="0">
                  <a:ea typeface="ＭＳ Ｐゴシック" pitchFamily="-1" charset="-128"/>
                </a:rPr>
                <a:t> requiring treatment</a:t>
              </a:r>
              <a:endParaRPr lang="en-CA" altLang="en-US" sz="2200" dirty="0">
                <a:solidFill>
                  <a:srgbClr val="A50021"/>
                </a:solidFill>
              </a:endParaRPr>
            </a:p>
          </p:txBody>
        </p:sp>
        <p:pic>
          <p:nvPicPr>
            <p:cNvPr id="20" name="Picture 2" descr="C:\Users\Shawna\AppData\Local\Microsoft\Windows\INetCache\IE\89B3XZR3\j043474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075" y="6057312"/>
              <a:ext cx="360000" cy="360000"/>
            </a:xfrm>
            <a:prstGeom prst="rect">
              <a:avLst/>
            </a:prstGeom>
            <a:grpFill/>
          </p:spPr>
        </p:pic>
      </p:grpSp>
      <p:sp>
        <p:nvSpPr>
          <p:cNvPr id="10" name="TextBox 9"/>
          <p:cNvSpPr txBox="1"/>
          <p:nvPr/>
        </p:nvSpPr>
        <p:spPr>
          <a:xfrm>
            <a:off x="3203848" y="299463"/>
            <a:ext cx="5786777" cy="646331"/>
          </a:xfrm>
          <a:prstGeom prst="rect">
            <a:avLst/>
          </a:prstGeom>
          <a:noFill/>
        </p:spPr>
        <p:txBody>
          <a:bodyPr wrap="none" rtlCol="0">
            <a:spAutoFit/>
          </a:bodyPr>
          <a:lstStyle/>
          <a:p>
            <a:r>
              <a:rPr lang="en-US" sz="3600" dirty="0"/>
              <a:t>Familial hypercholesterolemia</a:t>
            </a:r>
          </a:p>
        </p:txBody>
      </p:sp>
    </p:spTree>
    <p:extLst>
      <p:ext uri="{BB962C8B-B14F-4D97-AF65-F5344CB8AC3E}">
        <p14:creationId xmlns:p14="http://schemas.microsoft.com/office/powerpoint/2010/main" val="3855779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CA" altLang="en-US" dirty="0">
                <a:ea typeface="ＭＳ Ｐゴシック" pitchFamily="34" charset="-128"/>
              </a:rPr>
              <a:t>Case 1: Jason</a:t>
            </a:r>
          </a:p>
        </p:txBody>
      </p:sp>
      <p:sp>
        <p:nvSpPr>
          <p:cNvPr id="3" name="TextBox 2"/>
          <p:cNvSpPr txBox="1"/>
          <p:nvPr/>
        </p:nvSpPr>
        <p:spPr>
          <a:xfrm>
            <a:off x="1116013" y="1412875"/>
            <a:ext cx="7240587" cy="461963"/>
          </a:xfrm>
          <a:prstGeom prst="rect">
            <a:avLst/>
          </a:prstGeom>
          <a:solidFill>
            <a:schemeClr val="bg1">
              <a:lumMod val="85000"/>
            </a:schemeClr>
          </a:solidFill>
        </p:spPr>
        <p:txBody>
          <a:bodyPr anchor="ctr">
            <a:spAutoFit/>
          </a:bodyPr>
          <a:lstStyle/>
          <a:p>
            <a:pPr>
              <a:defRPr/>
            </a:pPr>
            <a:r>
              <a:rPr lang="en-CA" altLang="en-US" sz="2400" dirty="0">
                <a:latin typeface="Calibri" pitchFamily="-1" charset="0"/>
              </a:rPr>
              <a:t>A healthy 38-year-old male</a:t>
            </a:r>
          </a:p>
        </p:txBody>
      </p:sp>
      <p:sp>
        <p:nvSpPr>
          <p:cNvPr id="4" name="TextBox 3"/>
          <p:cNvSpPr txBox="1"/>
          <p:nvPr/>
        </p:nvSpPr>
        <p:spPr>
          <a:xfrm>
            <a:off x="1116013" y="1988840"/>
            <a:ext cx="7240587" cy="461665"/>
          </a:xfrm>
          <a:prstGeom prst="rect">
            <a:avLst/>
          </a:prstGeom>
          <a:solidFill>
            <a:schemeClr val="bg1">
              <a:lumMod val="95000"/>
            </a:schemeClr>
          </a:solidFill>
        </p:spPr>
        <p:txBody>
          <a:bodyPr anchor="ctr">
            <a:spAutoFit/>
          </a:bodyPr>
          <a:lstStyle/>
          <a:p>
            <a:pPr marL="0" lvl="1">
              <a:defRPr/>
            </a:pPr>
            <a:r>
              <a:rPr lang="en-CA" altLang="en-US" sz="2400" dirty="0">
                <a:latin typeface="Calibri" pitchFamily="-1" charset="0"/>
              </a:rPr>
              <a:t>He has been training for half marathon</a:t>
            </a:r>
          </a:p>
        </p:txBody>
      </p:sp>
      <p:sp>
        <p:nvSpPr>
          <p:cNvPr id="5" name="TextBox 4"/>
          <p:cNvSpPr txBox="1"/>
          <p:nvPr/>
        </p:nvSpPr>
        <p:spPr>
          <a:xfrm>
            <a:off x="1131243" y="3479801"/>
            <a:ext cx="7240587" cy="461962"/>
          </a:xfrm>
          <a:prstGeom prst="rect">
            <a:avLst/>
          </a:prstGeom>
          <a:solidFill>
            <a:schemeClr val="bg1">
              <a:lumMod val="95000"/>
            </a:schemeClr>
          </a:solidFill>
        </p:spPr>
        <p:txBody>
          <a:bodyPr>
            <a:spAutoFit/>
          </a:bodyPr>
          <a:lstStyle/>
          <a:p>
            <a:pPr>
              <a:defRPr/>
            </a:pPr>
            <a:r>
              <a:rPr lang="en-CA" altLang="en-US" sz="2400" dirty="0">
                <a:latin typeface="Calibri" pitchFamily="-1" charset="0"/>
              </a:rPr>
              <a:t>Complaining of bilateral heel pain</a:t>
            </a:r>
          </a:p>
        </p:txBody>
      </p:sp>
      <p:sp>
        <p:nvSpPr>
          <p:cNvPr id="6" name="TextBox 5"/>
          <p:cNvSpPr txBox="1"/>
          <p:nvPr/>
        </p:nvSpPr>
        <p:spPr>
          <a:xfrm>
            <a:off x="1144191" y="2515602"/>
            <a:ext cx="7240587" cy="830997"/>
          </a:xfrm>
          <a:prstGeom prst="rect">
            <a:avLst/>
          </a:prstGeom>
          <a:solidFill>
            <a:schemeClr val="bg1">
              <a:lumMod val="85000"/>
            </a:schemeClr>
          </a:solidFill>
        </p:spPr>
        <p:txBody>
          <a:bodyPr anchor="ctr">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marL="0" lvl="1">
              <a:defRPr/>
            </a:pPr>
            <a:r>
              <a:rPr lang="en-CA" altLang="en-US" sz="2400" dirty="0">
                <a:latin typeface="Calibri" pitchFamily="-1" charset="0"/>
              </a:rPr>
              <a:t>Motivated by his brother’s heart attack and death at age 42 years, about 6 months ago</a:t>
            </a:r>
          </a:p>
        </p:txBody>
      </p:sp>
      <p:sp>
        <p:nvSpPr>
          <p:cNvPr id="8" name="TextBox 7"/>
          <p:cNvSpPr txBox="1"/>
          <p:nvPr/>
        </p:nvSpPr>
        <p:spPr>
          <a:xfrm>
            <a:off x="1116012" y="4012406"/>
            <a:ext cx="7240587" cy="461963"/>
          </a:xfrm>
          <a:prstGeom prst="rect">
            <a:avLst/>
          </a:prstGeom>
          <a:solidFill>
            <a:schemeClr val="bg1">
              <a:lumMod val="85000"/>
            </a:schemeClr>
          </a:solidFill>
        </p:spPr>
        <p:txBody>
          <a:bodyPr anchor="ctr">
            <a:spAutoFit/>
          </a:bodyPr>
          <a:lstStyle/>
          <a:p>
            <a:pPr>
              <a:defRPr/>
            </a:pPr>
            <a:r>
              <a:rPr lang="en-CA" altLang="en-US" sz="2400" dirty="0">
                <a:latin typeface="Calibri" pitchFamily="-1" charset="0"/>
              </a:rPr>
              <a:t>Wondering if he sustained an injury during training</a:t>
            </a:r>
          </a:p>
        </p:txBody>
      </p:sp>
      <p:sp>
        <p:nvSpPr>
          <p:cNvPr id="9" name="TextBox 8"/>
          <p:cNvSpPr txBox="1"/>
          <p:nvPr/>
        </p:nvSpPr>
        <p:spPr>
          <a:xfrm>
            <a:off x="1106834" y="4581128"/>
            <a:ext cx="7240587" cy="1938992"/>
          </a:xfrm>
          <a:prstGeom prst="rect">
            <a:avLst/>
          </a:prstGeom>
          <a:solidFill>
            <a:schemeClr val="bg1">
              <a:lumMod val="95000"/>
            </a:schemeClr>
          </a:solidFill>
        </p:spPr>
        <p:txBody>
          <a:bodyPr>
            <a:spAutoFit/>
          </a:bodyPr>
          <a:lstStyle/>
          <a:p>
            <a:pPr marL="342900" indent="-342900">
              <a:buClr>
                <a:srgbClr val="00B0F0"/>
              </a:buClr>
              <a:buFont typeface="Arial" panose="020B0604020202020204" pitchFamily="34" charset="0"/>
              <a:buChar char="•"/>
              <a:defRPr/>
            </a:pPr>
            <a:r>
              <a:rPr lang="en-CA" altLang="en-US" sz="2400" dirty="0">
                <a:latin typeface="Calibri" pitchFamily="-1" charset="0"/>
              </a:rPr>
              <a:t>Excellent health</a:t>
            </a:r>
          </a:p>
          <a:p>
            <a:pPr marL="342900" indent="-342900">
              <a:buClr>
                <a:srgbClr val="00B0F0"/>
              </a:buClr>
              <a:buFont typeface="Arial" panose="020B0604020202020204" pitchFamily="34" charset="0"/>
              <a:buChar char="•"/>
              <a:defRPr/>
            </a:pPr>
            <a:r>
              <a:rPr lang="en-CA" altLang="en-US" sz="2400" dirty="0">
                <a:latin typeface="Calibri" pitchFamily="-1" charset="0"/>
              </a:rPr>
              <a:t>Non smoker</a:t>
            </a:r>
          </a:p>
          <a:p>
            <a:pPr marL="342900" indent="-342900">
              <a:buClr>
                <a:srgbClr val="00B0F0"/>
              </a:buClr>
              <a:buFont typeface="Arial" panose="020B0604020202020204" pitchFamily="34" charset="0"/>
              <a:buChar char="•"/>
              <a:defRPr/>
            </a:pPr>
            <a:r>
              <a:rPr lang="en-CA" altLang="en-US" sz="2400" dirty="0">
                <a:latin typeface="Calibri" pitchFamily="-1" charset="0"/>
              </a:rPr>
              <a:t>Social drinker (~ 10/week)</a:t>
            </a:r>
          </a:p>
          <a:p>
            <a:pPr marL="342900" indent="-342900">
              <a:buClr>
                <a:srgbClr val="00B0F0"/>
              </a:buClr>
              <a:buFont typeface="Arial" panose="020B0604020202020204" pitchFamily="34" charset="0"/>
              <a:buChar char="•"/>
              <a:defRPr/>
            </a:pPr>
            <a:r>
              <a:rPr lang="en-CA" altLang="en-US" sz="2400" dirty="0">
                <a:latin typeface="Calibri" pitchFamily="-1" charset="0"/>
              </a:rPr>
              <a:t>Healthy BMI</a:t>
            </a:r>
          </a:p>
          <a:p>
            <a:pPr marL="342900" indent="-342900">
              <a:buClr>
                <a:srgbClr val="00B0F0"/>
              </a:buClr>
              <a:buFont typeface="Arial" panose="020B0604020202020204" pitchFamily="34" charset="0"/>
              <a:buChar char="•"/>
              <a:defRPr/>
            </a:pPr>
            <a:r>
              <a:rPr lang="en-CA" altLang="en-US" sz="2400" dirty="0">
                <a:latin typeface="Calibri" pitchFamily="-1" charset="0"/>
              </a:rPr>
              <a:t>No medications</a:t>
            </a:r>
          </a:p>
        </p:txBody>
      </p:sp>
      <p:pic>
        <p:nvPicPr>
          <p:cNvPr id="6153" name="Picture 4" descr="https://tse1.mm.bing.net/th?&amp;id=OIP.Mfa2ce8cd4256dd156df1f97c13d42586H0&amp;w=300&amp;h=300&amp;c=0&amp;pid=1.9&amp;rs=0&amp;p=0&amp;r=0"/>
          <p:cNvPicPr>
            <a:picLocks noChangeAspect="1" noChangeArrowheads="1"/>
          </p:cNvPicPr>
          <p:nvPr/>
        </p:nvPicPr>
        <p:blipFill>
          <a:blip r:embed="rId2">
            <a:extLst>
              <a:ext uri="{28A0092B-C50C-407E-A947-70E740481C1C}">
                <a14:useLocalDpi xmlns:a14="http://schemas.microsoft.com/office/drawing/2010/main" val="0"/>
              </a:ext>
            </a:extLst>
          </a:blip>
          <a:srcRect l="34459" r="31084"/>
          <a:stretch>
            <a:fillRect/>
          </a:stretch>
        </p:blipFill>
        <p:spPr bwMode="auto">
          <a:xfrm>
            <a:off x="80963" y="3941763"/>
            <a:ext cx="8191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5496" y="6516052"/>
            <a:ext cx="1530099" cy="369332"/>
          </a:xfrm>
          <a:prstGeom prst="rect">
            <a:avLst/>
          </a:prstGeom>
        </p:spPr>
        <p:txBody>
          <a:bodyPr wrap="none">
            <a:spAutoFit/>
          </a:bodyPr>
          <a:lstStyle/>
          <a:p>
            <a:r>
              <a:rPr lang="en-CA" dirty="0"/>
              <a:t>Case: </a:t>
            </a:r>
            <a:r>
              <a:rPr lang="en-CA" dirty="0">
                <a:hlinkClick r:id="rId3"/>
              </a:rPr>
              <a:t>NCHPEG</a:t>
            </a:r>
            <a:endParaRPr lang="en-CA" dirty="0"/>
          </a:p>
        </p:txBody>
      </p:sp>
    </p:spTree>
    <p:extLst>
      <p:ext uri="{BB962C8B-B14F-4D97-AF65-F5344CB8AC3E}">
        <p14:creationId xmlns:p14="http://schemas.microsoft.com/office/powerpoint/2010/main" val="450964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CA" altLang="en-US" dirty="0">
                <a:ea typeface="ＭＳ Ｐゴシック" pitchFamily="34" charset="-128"/>
              </a:rPr>
              <a:t>Case 1: Jason</a:t>
            </a:r>
          </a:p>
        </p:txBody>
      </p:sp>
      <p:pic>
        <p:nvPicPr>
          <p:cNvPr id="6153" name="Picture 4" descr="https://tse1.mm.bing.net/th?&amp;id=OIP.Mfa2ce8cd4256dd156df1f97c13d42586H0&amp;w=300&amp;h=300&amp;c=0&amp;pid=1.9&amp;rs=0&amp;p=0&amp;r=0"/>
          <p:cNvPicPr>
            <a:picLocks noChangeAspect="1" noChangeArrowheads="1"/>
          </p:cNvPicPr>
          <p:nvPr/>
        </p:nvPicPr>
        <p:blipFill>
          <a:blip r:embed="rId3">
            <a:extLst>
              <a:ext uri="{28A0092B-C50C-407E-A947-70E740481C1C}">
                <a14:useLocalDpi xmlns:a14="http://schemas.microsoft.com/office/drawing/2010/main" val="0"/>
              </a:ext>
            </a:extLst>
          </a:blip>
          <a:srcRect l="34459" r="31084"/>
          <a:stretch>
            <a:fillRect/>
          </a:stretch>
        </p:blipFill>
        <p:spPr bwMode="auto">
          <a:xfrm>
            <a:off x="80963" y="3941763"/>
            <a:ext cx="81915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8" name="Group 67"/>
          <p:cNvGrpSpPr/>
          <p:nvPr/>
        </p:nvGrpSpPr>
        <p:grpSpPr>
          <a:xfrm>
            <a:off x="850488" y="1344413"/>
            <a:ext cx="6313800" cy="3812779"/>
            <a:chOff x="850488" y="1344413"/>
            <a:chExt cx="6313800" cy="3812779"/>
          </a:xfrm>
        </p:grpSpPr>
        <p:sp>
          <p:nvSpPr>
            <p:cNvPr id="11" name="Rectangle 16"/>
            <p:cNvSpPr>
              <a:spLocks noChangeArrowheads="1"/>
            </p:cNvSpPr>
            <p:nvPr/>
          </p:nvSpPr>
          <p:spPr bwMode="auto">
            <a:xfrm>
              <a:off x="1619672" y="4797192"/>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12" name="Rectangle 17"/>
            <p:cNvSpPr>
              <a:spLocks noChangeArrowheads="1"/>
            </p:cNvSpPr>
            <p:nvPr/>
          </p:nvSpPr>
          <p:spPr bwMode="auto">
            <a:xfrm>
              <a:off x="2411760" y="4797192"/>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14" name="Line 20"/>
            <p:cNvSpPr>
              <a:spLocks noChangeShapeType="1"/>
            </p:cNvSpPr>
            <p:nvPr/>
          </p:nvSpPr>
          <p:spPr bwMode="auto">
            <a:xfrm>
              <a:off x="2599644" y="4440229"/>
              <a:ext cx="0" cy="390375"/>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6" name="Line 22"/>
            <p:cNvSpPr>
              <a:spLocks noChangeShapeType="1"/>
            </p:cNvSpPr>
            <p:nvPr/>
          </p:nvSpPr>
          <p:spPr bwMode="auto">
            <a:xfrm>
              <a:off x="3995935" y="3408522"/>
              <a:ext cx="4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7" name="Line 23"/>
            <p:cNvSpPr>
              <a:spLocks noChangeShapeType="1"/>
            </p:cNvSpPr>
            <p:nvPr/>
          </p:nvSpPr>
          <p:spPr bwMode="auto">
            <a:xfrm flipH="1">
              <a:off x="4211959" y="3408523"/>
              <a:ext cx="0" cy="99263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8" name="Line 24"/>
            <p:cNvSpPr>
              <a:spLocks noChangeShapeType="1"/>
            </p:cNvSpPr>
            <p:nvPr/>
          </p:nvSpPr>
          <p:spPr bwMode="auto">
            <a:xfrm>
              <a:off x="1763688" y="2832430"/>
              <a:ext cx="4375278" cy="20506"/>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9" name="Rectangle 25"/>
            <p:cNvSpPr>
              <a:spLocks noChangeArrowheads="1"/>
            </p:cNvSpPr>
            <p:nvPr/>
          </p:nvSpPr>
          <p:spPr bwMode="auto">
            <a:xfrm>
              <a:off x="3384530" y="1564480"/>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20" name="Rectangle 28"/>
            <p:cNvSpPr>
              <a:spLocks noChangeArrowheads="1"/>
            </p:cNvSpPr>
            <p:nvPr/>
          </p:nvSpPr>
          <p:spPr bwMode="auto">
            <a:xfrm>
              <a:off x="6002749" y="3212976"/>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21" name="Rectangle 29"/>
            <p:cNvSpPr>
              <a:spLocks noChangeArrowheads="1"/>
            </p:cNvSpPr>
            <p:nvPr/>
          </p:nvSpPr>
          <p:spPr bwMode="auto">
            <a:xfrm>
              <a:off x="3635935" y="3238075"/>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22" name="Line 32"/>
            <p:cNvSpPr>
              <a:spLocks noChangeShapeType="1"/>
            </p:cNvSpPr>
            <p:nvPr/>
          </p:nvSpPr>
          <p:spPr bwMode="auto">
            <a:xfrm>
              <a:off x="3780080" y="1772816"/>
              <a:ext cx="13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3" name="Line 34"/>
            <p:cNvSpPr>
              <a:spLocks noChangeShapeType="1"/>
            </p:cNvSpPr>
            <p:nvPr/>
          </p:nvSpPr>
          <p:spPr bwMode="auto">
            <a:xfrm>
              <a:off x="6138964" y="2852935"/>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4" name="Line 35"/>
            <p:cNvSpPr>
              <a:spLocks noChangeShapeType="1"/>
            </p:cNvSpPr>
            <p:nvPr/>
          </p:nvSpPr>
          <p:spPr bwMode="auto">
            <a:xfrm flipH="1">
              <a:off x="1727704" y="2832431"/>
              <a:ext cx="0" cy="36004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5" name="Line 36"/>
            <p:cNvSpPr>
              <a:spLocks noChangeShapeType="1"/>
            </p:cNvSpPr>
            <p:nvPr/>
          </p:nvSpPr>
          <p:spPr bwMode="auto">
            <a:xfrm>
              <a:off x="1763688" y="4391703"/>
              <a:ext cx="0" cy="405489"/>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6" name="Line 41"/>
            <p:cNvSpPr>
              <a:spLocks noChangeShapeType="1"/>
            </p:cNvSpPr>
            <p:nvPr/>
          </p:nvSpPr>
          <p:spPr bwMode="auto">
            <a:xfrm>
              <a:off x="1979712" y="3379196"/>
              <a:ext cx="504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7" name="Line 42"/>
            <p:cNvSpPr>
              <a:spLocks noChangeShapeType="1"/>
            </p:cNvSpPr>
            <p:nvPr/>
          </p:nvSpPr>
          <p:spPr bwMode="auto">
            <a:xfrm>
              <a:off x="2180759" y="3418075"/>
              <a:ext cx="0" cy="1022154"/>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8" name="Line 46"/>
            <p:cNvSpPr>
              <a:spLocks noChangeShapeType="1"/>
            </p:cNvSpPr>
            <p:nvPr/>
          </p:nvSpPr>
          <p:spPr bwMode="auto">
            <a:xfrm>
              <a:off x="4446080" y="1772817"/>
              <a:ext cx="14082" cy="1059613"/>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9" name="Oval 48"/>
            <p:cNvSpPr>
              <a:spLocks noChangeArrowheads="1"/>
            </p:cNvSpPr>
            <p:nvPr/>
          </p:nvSpPr>
          <p:spPr bwMode="auto">
            <a:xfrm>
              <a:off x="2411760" y="3213016"/>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30" name="Oval 49"/>
            <p:cNvSpPr>
              <a:spLocks noChangeArrowheads="1"/>
            </p:cNvSpPr>
            <p:nvPr/>
          </p:nvSpPr>
          <p:spPr bwMode="auto">
            <a:xfrm>
              <a:off x="4428024" y="3212976"/>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31" name="Oval 50"/>
            <p:cNvSpPr>
              <a:spLocks noChangeArrowheads="1"/>
            </p:cNvSpPr>
            <p:nvPr/>
          </p:nvSpPr>
          <p:spPr bwMode="auto">
            <a:xfrm>
              <a:off x="4114244" y="4797192"/>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32" name="Oval 56" descr="Dark horizontal"/>
            <p:cNvSpPr>
              <a:spLocks noChangeArrowheads="1"/>
            </p:cNvSpPr>
            <p:nvPr/>
          </p:nvSpPr>
          <p:spPr bwMode="auto">
            <a:xfrm>
              <a:off x="4850601" y="4797192"/>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33" name="Oval 57" descr="Dark horizontal"/>
            <p:cNvSpPr>
              <a:spLocks noChangeArrowheads="1"/>
            </p:cNvSpPr>
            <p:nvPr/>
          </p:nvSpPr>
          <p:spPr bwMode="auto">
            <a:xfrm>
              <a:off x="5076056" y="1561819"/>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34" name="Line 58"/>
            <p:cNvSpPr>
              <a:spLocks noChangeShapeType="1"/>
            </p:cNvSpPr>
            <p:nvPr/>
          </p:nvSpPr>
          <p:spPr bwMode="auto">
            <a:xfrm>
              <a:off x="4644008" y="2832430"/>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36" name="TextBox 41"/>
            <p:cNvSpPr txBox="1">
              <a:spLocks noChangeArrowheads="1"/>
            </p:cNvSpPr>
            <p:nvPr/>
          </p:nvSpPr>
          <p:spPr bwMode="auto">
            <a:xfrm>
              <a:off x="1835696" y="2915793"/>
              <a:ext cx="612071"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d.42</a:t>
              </a:r>
            </a:p>
          </p:txBody>
        </p:sp>
        <p:sp>
          <p:nvSpPr>
            <p:cNvPr id="37" name="TextBox 42"/>
            <p:cNvSpPr txBox="1">
              <a:spLocks noChangeArrowheads="1"/>
            </p:cNvSpPr>
            <p:nvPr/>
          </p:nvSpPr>
          <p:spPr bwMode="auto">
            <a:xfrm>
              <a:off x="1532857" y="2015451"/>
              <a:ext cx="26642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0"/>
                </a:spcBef>
                <a:buFontTx/>
                <a:buNone/>
              </a:pPr>
              <a:r>
                <a:rPr lang="en-CA" altLang="en-US" sz="1800" dirty="0"/>
                <a:t>MI @50y</a:t>
              </a:r>
            </a:p>
            <a:p>
              <a:pPr algn="r" eaLnBrk="1" hangingPunct="1">
                <a:spcBef>
                  <a:spcPct val="0"/>
                </a:spcBef>
                <a:buFontTx/>
                <a:buNone/>
              </a:pPr>
              <a:r>
                <a:rPr lang="en-CA" altLang="en-US" sz="1800" dirty="0"/>
                <a:t>Treated for dyslipidemia</a:t>
              </a:r>
            </a:p>
          </p:txBody>
        </p:sp>
        <p:sp>
          <p:nvSpPr>
            <p:cNvPr id="41" name="TextBox 46"/>
            <p:cNvSpPr txBox="1">
              <a:spLocks noChangeArrowheads="1"/>
            </p:cNvSpPr>
            <p:nvPr/>
          </p:nvSpPr>
          <p:spPr bwMode="auto">
            <a:xfrm>
              <a:off x="5868144" y="3635873"/>
              <a:ext cx="1115669"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Jason</a:t>
              </a:r>
            </a:p>
          </p:txBody>
        </p:sp>
        <p:sp>
          <p:nvSpPr>
            <p:cNvPr id="42" name="Rectangle 28"/>
            <p:cNvSpPr>
              <a:spLocks noChangeArrowheads="1"/>
            </p:cNvSpPr>
            <p:nvPr/>
          </p:nvSpPr>
          <p:spPr bwMode="auto">
            <a:xfrm>
              <a:off x="1619672" y="3212976"/>
              <a:ext cx="360000" cy="36000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44" name="TextBox 41"/>
            <p:cNvSpPr txBox="1">
              <a:spLocks noChangeArrowheads="1"/>
            </p:cNvSpPr>
            <p:nvPr/>
          </p:nvSpPr>
          <p:spPr bwMode="auto">
            <a:xfrm>
              <a:off x="5425696" y="1344413"/>
              <a:ext cx="612071"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64</a:t>
              </a:r>
            </a:p>
          </p:txBody>
        </p:sp>
        <p:sp>
          <p:nvSpPr>
            <p:cNvPr id="45" name="TextBox 42"/>
            <p:cNvSpPr txBox="1">
              <a:spLocks noChangeArrowheads="1"/>
            </p:cNvSpPr>
            <p:nvPr/>
          </p:nvSpPr>
          <p:spPr bwMode="auto">
            <a:xfrm>
              <a:off x="5030601" y="2102002"/>
              <a:ext cx="7926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HTN</a:t>
              </a:r>
            </a:p>
            <a:p>
              <a:pPr eaLnBrk="1" hangingPunct="1">
                <a:spcBef>
                  <a:spcPct val="0"/>
                </a:spcBef>
                <a:buFontTx/>
                <a:buNone/>
              </a:pPr>
              <a:r>
                <a:rPr lang="en-CA" altLang="en-US" sz="1800" dirty="0"/>
                <a:t>IDDM</a:t>
              </a:r>
            </a:p>
          </p:txBody>
        </p:sp>
        <p:sp>
          <p:nvSpPr>
            <p:cNvPr id="46" name="Line 18"/>
            <p:cNvSpPr>
              <a:spLocks noChangeShapeType="1"/>
            </p:cNvSpPr>
            <p:nvPr/>
          </p:nvSpPr>
          <p:spPr bwMode="auto">
            <a:xfrm>
              <a:off x="1763688" y="4404266"/>
              <a:ext cx="810842"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7" name="Oval 56" descr="Dark horizontal"/>
            <p:cNvSpPr>
              <a:spLocks noChangeArrowheads="1"/>
            </p:cNvSpPr>
            <p:nvPr/>
          </p:nvSpPr>
          <p:spPr bwMode="auto">
            <a:xfrm>
              <a:off x="3347864" y="4797192"/>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48" name="Line 21"/>
            <p:cNvSpPr>
              <a:spLocks noChangeShapeType="1"/>
            </p:cNvSpPr>
            <p:nvPr/>
          </p:nvSpPr>
          <p:spPr bwMode="auto">
            <a:xfrm>
              <a:off x="3491880" y="4473152"/>
              <a:ext cx="0" cy="324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9" name="Line 21"/>
            <p:cNvSpPr>
              <a:spLocks noChangeShapeType="1"/>
            </p:cNvSpPr>
            <p:nvPr/>
          </p:nvSpPr>
          <p:spPr bwMode="auto">
            <a:xfrm>
              <a:off x="4285263" y="4401152"/>
              <a:ext cx="0" cy="396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0" name="Line 21"/>
            <p:cNvSpPr>
              <a:spLocks noChangeShapeType="1"/>
            </p:cNvSpPr>
            <p:nvPr/>
          </p:nvSpPr>
          <p:spPr bwMode="auto">
            <a:xfrm>
              <a:off x="5030601" y="4437152"/>
              <a:ext cx="0" cy="360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1" name="Rectangle 17"/>
            <p:cNvSpPr>
              <a:spLocks noChangeArrowheads="1"/>
            </p:cNvSpPr>
            <p:nvPr/>
          </p:nvSpPr>
          <p:spPr bwMode="auto">
            <a:xfrm>
              <a:off x="5940192" y="4745184"/>
              <a:ext cx="360000" cy="360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52" name="Line 20"/>
            <p:cNvSpPr>
              <a:spLocks noChangeShapeType="1"/>
            </p:cNvSpPr>
            <p:nvPr/>
          </p:nvSpPr>
          <p:spPr bwMode="auto">
            <a:xfrm>
              <a:off x="6128076" y="4388221"/>
              <a:ext cx="0" cy="390375"/>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3" name="Oval 56" descr="Dark horizontal"/>
            <p:cNvSpPr>
              <a:spLocks noChangeArrowheads="1"/>
            </p:cNvSpPr>
            <p:nvPr/>
          </p:nvSpPr>
          <p:spPr bwMode="auto">
            <a:xfrm>
              <a:off x="6804288" y="4745184"/>
              <a:ext cx="360000" cy="360000"/>
            </a:xfrm>
            <a:prstGeom prst="ellipse">
              <a:avLst/>
            </a:prstGeom>
            <a:solidFill>
              <a:schemeClr val="bg1"/>
            </a:solidFill>
            <a:ln w="6350">
              <a:solidFill>
                <a:schemeClr val="tx1"/>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54" name="Line 21"/>
            <p:cNvSpPr>
              <a:spLocks noChangeShapeType="1"/>
            </p:cNvSpPr>
            <p:nvPr/>
          </p:nvSpPr>
          <p:spPr bwMode="auto">
            <a:xfrm>
              <a:off x="7020272" y="4437144"/>
              <a:ext cx="0" cy="288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5" name="Line 18"/>
            <p:cNvSpPr>
              <a:spLocks noChangeShapeType="1"/>
            </p:cNvSpPr>
            <p:nvPr/>
          </p:nvSpPr>
          <p:spPr bwMode="auto">
            <a:xfrm flipV="1">
              <a:off x="6128076" y="4388221"/>
              <a:ext cx="856212" cy="3482"/>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6" name="Line 18"/>
            <p:cNvSpPr>
              <a:spLocks noChangeShapeType="1"/>
            </p:cNvSpPr>
            <p:nvPr/>
          </p:nvSpPr>
          <p:spPr bwMode="auto">
            <a:xfrm>
              <a:off x="3491880" y="4437111"/>
              <a:ext cx="1512169" cy="3117"/>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7" name="Line 22"/>
            <p:cNvSpPr>
              <a:spLocks noChangeShapeType="1"/>
            </p:cNvSpPr>
            <p:nvPr/>
          </p:nvSpPr>
          <p:spPr bwMode="auto">
            <a:xfrm>
              <a:off x="6372239" y="3438238"/>
              <a:ext cx="43200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8" name="Oval 49"/>
            <p:cNvSpPr>
              <a:spLocks noChangeArrowheads="1"/>
            </p:cNvSpPr>
            <p:nvPr/>
          </p:nvSpPr>
          <p:spPr bwMode="auto">
            <a:xfrm>
              <a:off x="6804288" y="3242692"/>
              <a:ext cx="360000" cy="360000"/>
            </a:xfrm>
            <a:prstGeom prst="ellipse">
              <a:avLst/>
            </a:prstGeom>
            <a:noFill/>
            <a:ln w="63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pPr>
              <a:endParaRPr lang="en-CA" altLang="en-US" sz="1800">
                <a:latin typeface="Garamond" pitchFamily="18" charset="0"/>
              </a:endParaRPr>
            </a:p>
          </p:txBody>
        </p:sp>
        <p:sp>
          <p:nvSpPr>
            <p:cNvPr id="59" name="Line 23"/>
            <p:cNvSpPr>
              <a:spLocks noChangeShapeType="1"/>
            </p:cNvSpPr>
            <p:nvPr/>
          </p:nvSpPr>
          <p:spPr bwMode="auto">
            <a:xfrm flipH="1">
              <a:off x="6588239" y="3431919"/>
              <a:ext cx="0" cy="99263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cxnSp>
          <p:nvCxnSpPr>
            <p:cNvPr id="7" name="Straight Connector 6"/>
            <p:cNvCxnSpPr/>
            <p:nvPr/>
          </p:nvCxnSpPr>
          <p:spPr>
            <a:xfrm flipV="1">
              <a:off x="1511728" y="3105032"/>
              <a:ext cx="612000" cy="612000"/>
            </a:xfrm>
            <a:prstGeom prst="line">
              <a:avLst/>
            </a:prstGeom>
          </p:spPr>
          <p:style>
            <a:lnRef idx="1">
              <a:schemeClr val="dk1"/>
            </a:lnRef>
            <a:fillRef idx="0">
              <a:schemeClr val="dk1"/>
            </a:fillRef>
            <a:effectRef idx="0">
              <a:schemeClr val="dk1"/>
            </a:effectRef>
            <a:fontRef idx="minor">
              <a:schemeClr val="tx1"/>
            </a:fontRef>
          </p:style>
        </p:cxnSp>
        <p:sp>
          <p:nvSpPr>
            <p:cNvPr id="63" name="TextBox 42"/>
            <p:cNvSpPr txBox="1">
              <a:spLocks noChangeArrowheads="1"/>
            </p:cNvSpPr>
            <p:nvPr/>
          </p:nvSpPr>
          <p:spPr bwMode="auto">
            <a:xfrm>
              <a:off x="850488" y="3598075"/>
              <a:ext cx="12732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0"/>
                </a:spcBef>
                <a:buFontTx/>
                <a:buNone/>
              </a:pPr>
              <a:r>
                <a:rPr lang="en-CA" altLang="en-US" sz="1800" dirty="0"/>
                <a:t>MI @42y</a:t>
              </a:r>
            </a:p>
          </p:txBody>
        </p:sp>
        <p:sp>
          <p:nvSpPr>
            <p:cNvPr id="64" name="TextBox 41"/>
            <p:cNvSpPr txBox="1">
              <a:spLocks noChangeArrowheads="1"/>
            </p:cNvSpPr>
            <p:nvPr/>
          </p:nvSpPr>
          <p:spPr bwMode="auto">
            <a:xfrm>
              <a:off x="3707246" y="1349152"/>
              <a:ext cx="612071"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66</a:t>
              </a:r>
            </a:p>
          </p:txBody>
        </p:sp>
        <p:sp>
          <p:nvSpPr>
            <p:cNvPr id="65" name="TextBox 41"/>
            <p:cNvSpPr txBox="1">
              <a:spLocks noChangeArrowheads="1"/>
            </p:cNvSpPr>
            <p:nvPr/>
          </p:nvSpPr>
          <p:spPr bwMode="auto">
            <a:xfrm>
              <a:off x="4770020" y="3039332"/>
              <a:ext cx="612071"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39</a:t>
              </a:r>
            </a:p>
          </p:txBody>
        </p:sp>
        <p:sp>
          <p:nvSpPr>
            <p:cNvPr id="66" name="TextBox 41"/>
            <p:cNvSpPr txBox="1">
              <a:spLocks noChangeArrowheads="1"/>
            </p:cNvSpPr>
            <p:nvPr/>
          </p:nvSpPr>
          <p:spPr bwMode="auto">
            <a:xfrm>
              <a:off x="6282203" y="2987801"/>
              <a:ext cx="612071" cy="36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CA" altLang="en-US" sz="1800" dirty="0"/>
                <a:t>38</a:t>
              </a:r>
            </a:p>
          </p:txBody>
        </p:sp>
        <p:cxnSp>
          <p:nvCxnSpPr>
            <p:cNvPr id="62" name="Straight Arrow Connector 61"/>
            <p:cNvCxnSpPr/>
            <p:nvPr/>
          </p:nvCxnSpPr>
          <p:spPr>
            <a:xfrm flipV="1">
              <a:off x="5741978" y="3573016"/>
              <a:ext cx="198174" cy="30214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60" name="Rectangle 59"/>
          <p:cNvSpPr/>
          <p:nvPr/>
        </p:nvSpPr>
        <p:spPr>
          <a:xfrm>
            <a:off x="35496" y="6516052"/>
            <a:ext cx="1530099" cy="369332"/>
          </a:xfrm>
          <a:prstGeom prst="rect">
            <a:avLst/>
          </a:prstGeom>
        </p:spPr>
        <p:txBody>
          <a:bodyPr wrap="none">
            <a:spAutoFit/>
          </a:bodyPr>
          <a:lstStyle/>
          <a:p>
            <a:r>
              <a:rPr lang="en-CA" dirty="0"/>
              <a:t>Case: </a:t>
            </a:r>
            <a:r>
              <a:rPr lang="en-CA" dirty="0">
                <a:hlinkClick r:id="rId4"/>
              </a:rPr>
              <a:t>NCHPEG</a:t>
            </a:r>
            <a:endParaRPr lang="en-CA" dirty="0"/>
          </a:p>
        </p:txBody>
      </p:sp>
    </p:spTree>
    <p:extLst>
      <p:ext uri="{BB962C8B-B14F-4D97-AF65-F5344CB8AC3E}">
        <p14:creationId xmlns:p14="http://schemas.microsoft.com/office/powerpoint/2010/main" val="191572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44408" y="6065221"/>
            <a:ext cx="827584" cy="7481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170" name="Title 1"/>
          <p:cNvSpPr>
            <a:spLocks noGrp="1"/>
          </p:cNvSpPr>
          <p:nvPr>
            <p:ph type="title"/>
          </p:nvPr>
        </p:nvSpPr>
        <p:spPr>
          <a:xfrm>
            <a:off x="457200" y="269776"/>
            <a:ext cx="8229600" cy="1143000"/>
          </a:xfrm>
        </p:spPr>
        <p:txBody>
          <a:bodyPr/>
          <a:lstStyle/>
          <a:p>
            <a:pPr eaLnBrk="1" hangingPunct="1"/>
            <a:r>
              <a:rPr lang="en-CA" altLang="en-US" sz="3600" dirty="0">
                <a:ea typeface="ＭＳ Ｐゴシック" pitchFamily="34" charset="-128"/>
              </a:rPr>
              <a:t>What is familial hypercholesterolemia?</a:t>
            </a:r>
          </a:p>
        </p:txBody>
      </p:sp>
      <p:sp>
        <p:nvSpPr>
          <p:cNvPr id="8" name="TextBox 7"/>
          <p:cNvSpPr txBox="1"/>
          <p:nvPr/>
        </p:nvSpPr>
        <p:spPr>
          <a:xfrm>
            <a:off x="387074" y="1196752"/>
            <a:ext cx="8440521" cy="830997"/>
          </a:xfrm>
          <a:prstGeom prst="rect">
            <a:avLst/>
          </a:prstGeom>
          <a:solidFill>
            <a:schemeClr val="bg1">
              <a:lumMod val="85000"/>
            </a:schemeClr>
          </a:solidFill>
          <a:ln>
            <a:solidFill>
              <a:schemeClr val="bg1"/>
            </a:solidFill>
          </a:ln>
        </p:spPr>
        <p:txBody>
          <a:bodyPr wrap="square" anchor="ctr">
            <a:spAutoFit/>
          </a:bodyPr>
          <a:lstStyle/>
          <a:p>
            <a:r>
              <a:rPr lang="en-AU" sz="2400" dirty="0"/>
              <a:t>Familial hypercholesterolemia (FH) is an autosomal dominant genetic condition</a:t>
            </a:r>
            <a:endParaRPr lang="en-CA" sz="2400" dirty="0"/>
          </a:p>
        </p:txBody>
      </p:sp>
      <p:sp>
        <p:nvSpPr>
          <p:cNvPr id="9" name="TextBox 8"/>
          <p:cNvSpPr txBox="1"/>
          <p:nvPr/>
        </p:nvSpPr>
        <p:spPr>
          <a:xfrm>
            <a:off x="418700" y="2967335"/>
            <a:ext cx="8408895" cy="461665"/>
          </a:xfrm>
          <a:prstGeom prst="rect">
            <a:avLst/>
          </a:prstGeom>
          <a:solidFill>
            <a:schemeClr val="bg1">
              <a:lumMod val="85000"/>
            </a:schemeClr>
          </a:solidFill>
        </p:spPr>
        <p:txBody>
          <a:bodyPr wrap="square">
            <a:spAutoFit/>
          </a:bodyPr>
          <a:lstStyle/>
          <a:p>
            <a:pPr>
              <a:defRPr/>
            </a:pPr>
            <a:r>
              <a:rPr lang="en-AU" sz="2400" dirty="0"/>
              <a:t>Results in lifetime exposure to very high levels of LDL-C</a:t>
            </a:r>
            <a:endParaRPr lang="en-CA" altLang="en-US" sz="2200" dirty="0">
              <a:latin typeface="Calibri" pitchFamily="-1" charset="0"/>
            </a:endParaRPr>
          </a:p>
        </p:txBody>
      </p:sp>
      <p:sp>
        <p:nvSpPr>
          <p:cNvPr id="2" name="TextBox 1"/>
          <p:cNvSpPr txBox="1"/>
          <p:nvPr/>
        </p:nvSpPr>
        <p:spPr>
          <a:xfrm>
            <a:off x="402733" y="2093947"/>
            <a:ext cx="8424862" cy="830997"/>
          </a:xfrm>
          <a:prstGeom prst="rect">
            <a:avLst/>
          </a:prstGeom>
          <a:solidFill>
            <a:schemeClr val="bg1">
              <a:lumMod val="95000"/>
            </a:schemeClr>
          </a:solidFill>
          <a:ln>
            <a:solidFill>
              <a:schemeClr val="bg1"/>
            </a:solidFill>
          </a:ln>
        </p:spPr>
        <p:txBody>
          <a:bodyPr wrap="square" rtlCol="0">
            <a:spAutoFit/>
          </a:bodyPr>
          <a:lstStyle/>
          <a:p>
            <a:r>
              <a:rPr lang="en-AU" sz="2400" dirty="0"/>
              <a:t>The uptake of low-density lipoprotein cholesterol (LDL-C) into cells is either decreased or inhibited</a:t>
            </a:r>
            <a:endParaRPr lang="en-CA" altLang="en-US" sz="2200" i="1" dirty="0">
              <a:latin typeface="Calibri" pitchFamily="-1" charset="0"/>
            </a:endParaRPr>
          </a:p>
        </p:txBody>
      </p:sp>
      <p:sp>
        <p:nvSpPr>
          <p:cNvPr id="23" name="TextBox 22"/>
          <p:cNvSpPr txBox="1"/>
          <p:nvPr/>
        </p:nvSpPr>
        <p:spPr>
          <a:xfrm>
            <a:off x="428994" y="3606115"/>
            <a:ext cx="8398601" cy="830997"/>
          </a:xfrm>
          <a:prstGeom prst="rect">
            <a:avLst/>
          </a:prstGeom>
          <a:solidFill>
            <a:schemeClr val="bg1">
              <a:lumMod val="95000"/>
            </a:schemeClr>
          </a:solidFill>
        </p:spPr>
        <p:txBody>
          <a:bodyPr wrap="square" anchor="ctr">
            <a:spAutoFit/>
          </a:bodyPr>
          <a:lstStyle/>
          <a:p>
            <a:pPr>
              <a:defRPr/>
            </a:pPr>
            <a:r>
              <a:rPr lang="en-AU" sz="2400" dirty="0"/>
              <a:t>FH is the most common genetic disorder causing premature cardiovascular disease and death in both men and women</a:t>
            </a:r>
            <a:endParaRPr lang="en-CA" altLang="en-US" sz="2200" dirty="0">
              <a:latin typeface="Calibri" pitchFamily="-1" charset="0"/>
            </a:endParaRPr>
          </a:p>
        </p:txBody>
      </p:sp>
      <p:sp>
        <p:nvSpPr>
          <p:cNvPr id="24" name="TextBox 23"/>
          <p:cNvSpPr txBox="1"/>
          <p:nvPr/>
        </p:nvSpPr>
        <p:spPr>
          <a:xfrm>
            <a:off x="428994" y="5694347"/>
            <a:ext cx="8408895" cy="830997"/>
          </a:xfrm>
          <a:prstGeom prst="rect">
            <a:avLst/>
          </a:prstGeom>
          <a:solidFill>
            <a:schemeClr val="bg1">
              <a:lumMod val="85000"/>
            </a:schemeClr>
          </a:solidFill>
          <a:ln>
            <a:solidFill>
              <a:schemeClr val="bg1"/>
            </a:solidFill>
          </a:ln>
        </p:spPr>
        <p:txBody>
          <a:bodyPr wrap="square">
            <a:spAutoFit/>
          </a:bodyPr>
          <a:lstStyle/>
          <a:p>
            <a:r>
              <a:rPr lang="en-AU" sz="2400" dirty="0"/>
              <a:t>FH is underdiagnosed: estimated &lt;15% of affected Canadians have been diagnosed</a:t>
            </a:r>
            <a:endParaRPr lang="en-CA" sz="2400" dirty="0"/>
          </a:p>
        </p:txBody>
      </p:sp>
      <p:sp>
        <p:nvSpPr>
          <p:cNvPr id="25" name="TextBox 24"/>
          <p:cNvSpPr txBox="1"/>
          <p:nvPr/>
        </p:nvSpPr>
        <p:spPr>
          <a:xfrm>
            <a:off x="1419672" y="4449306"/>
            <a:ext cx="7407923" cy="400110"/>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r>
              <a:rPr lang="en-AU" sz="2000" dirty="0"/>
              <a:t>At least 1 in 500 Canadians is thought to have FH</a:t>
            </a:r>
            <a:endParaRPr lang="en-CA" sz="2000" dirty="0">
              <a:effectLst/>
            </a:endParaRPr>
          </a:p>
        </p:txBody>
      </p:sp>
      <p:sp>
        <p:nvSpPr>
          <p:cNvPr id="26" name="TextBox 25"/>
          <p:cNvSpPr txBox="1"/>
          <p:nvPr/>
        </p:nvSpPr>
        <p:spPr>
          <a:xfrm>
            <a:off x="1411595" y="4869160"/>
            <a:ext cx="7416000" cy="707886"/>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r>
              <a:rPr lang="en-AU" sz="2000" dirty="0"/>
              <a:t>More common in certain populations  due to founder effects</a:t>
            </a:r>
            <a:endParaRPr lang="en-CA" sz="2000" dirty="0"/>
          </a:p>
          <a:p>
            <a:r>
              <a:rPr lang="en-AU" sz="2000" dirty="0"/>
              <a:t>(e.g. 1/270 in French Canadians, 1/67 in Ashkenazi Jews)</a:t>
            </a:r>
            <a:endParaRPr lang="en-CA" sz="2000" dirty="0">
              <a:effectLst/>
            </a:endParaRPr>
          </a:p>
        </p:txBody>
      </p:sp>
    </p:spTree>
    <p:extLst>
      <p:ext uri="{BB962C8B-B14F-4D97-AF65-F5344CB8AC3E}">
        <p14:creationId xmlns:p14="http://schemas.microsoft.com/office/powerpoint/2010/main" val="319163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750"/>
                                        <p:tgtEl>
                                          <p:spTgt spid="23"/>
                                        </p:tgtEl>
                                      </p:cBhvr>
                                    </p:animEffect>
                                    <p:anim calcmode="lin" valueType="num">
                                      <p:cBhvr>
                                        <p:cTn id="8" dur="750" fill="hold"/>
                                        <p:tgtEl>
                                          <p:spTgt spid="23"/>
                                        </p:tgtEl>
                                        <p:attrNameLst>
                                          <p:attrName>ppt_x</p:attrName>
                                        </p:attrNameLst>
                                      </p:cBhvr>
                                      <p:tavLst>
                                        <p:tav tm="0">
                                          <p:val>
                                            <p:strVal val="#ppt_x"/>
                                          </p:val>
                                        </p:tav>
                                        <p:tav tm="100000">
                                          <p:val>
                                            <p:strVal val="#ppt_x"/>
                                          </p:val>
                                        </p:tav>
                                      </p:tavLst>
                                    </p:anim>
                                    <p:anim calcmode="lin" valueType="num">
                                      <p:cBhvr>
                                        <p:cTn id="9" dur="75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8424" y="6309320"/>
            <a:ext cx="720080" cy="5040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194" name="Title 1"/>
          <p:cNvSpPr>
            <a:spLocks noGrp="1"/>
          </p:cNvSpPr>
          <p:nvPr>
            <p:ph type="title"/>
          </p:nvPr>
        </p:nvSpPr>
        <p:spPr/>
        <p:txBody>
          <a:bodyPr/>
          <a:lstStyle/>
          <a:p>
            <a:pPr eaLnBrk="1" hangingPunct="1"/>
            <a:r>
              <a:rPr lang="en-CA" altLang="en-US" sz="3200" dirty="0">
                <a:ea typeface="ＭＳ Ｐゴシック" pitchFamily="34" charset="-128"/>
              </a:rPr>
              <a:t>What do I need to know about the genetics of familial hypercholesterolemia?</a:t>
            </a:r>
          </a:p>
        </p:txBody>
      </p:sp>
      <p:sp>
        <p:nvSpPr>
          <p:cNvPr id="4" name="TextBox 3"/>
          <p:cNvSpPr txBox="1"/>
          <p:nvPr/>
        </p:nvSpPr>
        <p:spPr>
          <a:xfrm>
            <a:off x="395536" y="2492896"/>
            <a:ext cx="8424862" cy="461665"/>
          </a:xfrm>
          <a:prstGeom prst="rect">
            <a:avLst/>
          </a:prstGeom>
          <a:solidFill>
            <a:schemeClr val="bg1">
              <a:lumMod val="95000"/>
            </a:schemeClr>
          </a:solidFill>
        </p:spPr>
        <p:txBody>
          <a:bodyPr anchor="ctr">
            <a:spAutoFit/>
          </a:bodyPr>
          <a:lstStyle/>
          <a:p>
            <a:r>
              <a:rPr lang="en-AU" sz="2400" dirty="0"/>
              <a:t>Can be present in a heterozygous form (</a:t>
            </a:r>
            <a:r>
              <a:rPr lang="en-AU" sz="2400" dirty="0" err="1"/>
              <a:t>HeFH</a:t>
            </a:r>
            <a:r>
              <a:rPr lang="en-AU" sz="2400" dirty="0"/>
              <a:t>)</a:t>
            </a:r>
            <a:endParaRPr lang="en-CA" sz="2400" dirty="0">
              <a:effectLst/>
            </a:endParaRPr>
          </a:p>
        </p:txBody>
      </p:sp>
      <p:sp>
        <p:nvSpPr>
          <p:cNvPr id="40" name="TextBox 39"/>
          <p:cNvSpPr txBox="1"/>
          <p:nvPr/>
        </p:nvSpPr>
        <p:spPr>
          <a:xfrm>
            <a:off x="395536" y="4254187"/>
            <a:ext cx="8424862" cy="461665"/>
          </a:xfrm>
          <a:prstGeom prst="rect">
            <a:avLst/>
          </a:prstGeom>
          <a:solidFill>
            <a:schemeClr val="bg1">
              <a:lumMod val="85000"/>
            </a:schemeClr>
          </a:solidFill>
        </p:spPr>
        <p:txBody>
          <a:bodyPr anchor="ctr">
            <a:spAutoFit/>
          </a:bodyPr>
          <a:lstStyle/>
          <a:p>
            <a:r>
              <a:rPr lang="en-AU" sz="2400" dirty="0"/>
              <a:t>Can be present in a homozygous form (</a:t>
            </a:r>
            <a:r>
              <a:rPr lang="en-AU" sz="2400" dirty="0" err="1"/>
              <a:t>HoFH</a:t>
            </a:r>
            <a:r>
              <a:rPr lang="en-AU" sz="2400" dirty="0"/>
              <a:t>)</a:t>
            </a:r>
            <a:endParaRPr lang="en-CA" sz="2400" dirty="0">
              <a:effectLst/>
            </a:endParaRPr>
          </a:p>
        </p:txBody>
      </p:sp>
      <p:sp>
        <p:nvSpPr>
          <p:cNvPr id="41" name="TextBox 40"/>
          <p:cNvSpPr txBox="1"/>
          <p:nvPr/>
        </p:nvSpPr>
        <p:spPr>
          <a:xfrm>
            <a:off x="1437390" y="5694347"/>
            <a:ext cx="7383008"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r>
              <a:rPr lang="en-AU" sz="2400" dirty="0"/>
              <a:t>All individuals with </a:t>
            </a:r>
            <a:r>
              <a:rPr lang="en-AU" sz="2400" dirty="0" err="1"/>
              <a:t>HoFH</a:t>
            </a:r>
            <a:r>
              <a:rPr lang="en-AU" sz="2400" dirty="0"/>
              <a:t> have an </a:t>
            </a:r>
            <a:r>
              <a:rPr lang="en-AU" sz="2400" b="1" dirty="0"/>
              <a:t>extremely high risk</a:t>
            </a:r>
            <a:r>
              <a:rPr lang="en-AU" sz="2400" dirty="0"/>
              <a:t> of early onset cardiovascular disease </a:t>
            </a:r>
            <a:endParaRPr lang="en-CA" sz="2400" dirty="0">
              <a:effectLst/>
            </a:endParaRPr>
          </a:p>
        </p:txBody>
      </p:sp>
      <p:sp>
        <p:nvSpPr>
          <p:cNvPr id="44" name="TextBox 43"/>
          <p:cNvSpPr txBox="1"/>
          <p:nvPr/>
        </p:nvSpPr>
        <p:spPr>
          <a:xfrm>
            <a:off x="1403574" y="3030051"/>
            <a:ext cx="741682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r>
              <a:rPr lang="en-AU" sz="2400" dirty="0"/>
              <a:t>Where an individual has a mutation in </a:t>
            </a:r>
            <a:r>
              <a:rPr lang="en-AU" sz="2400" b="1" dirty="0"/>
              <a:t>one copy </a:t>
            </a:r>
            <a:r>
              <a:rPr lang="en-AU" sz="2400" dirty="0"/>
              <a:t>of a FH-causing gene</a:t>
            </a:r>
            <a:endParaRPr lang="en-CA" sz="2400" dirty="0"/>
          </a:p>
        </p:txBody>
      </p:sp>
      <p:sp>
        <p:nvSpPr>
          <p:cNvPr id="46" name="TextBox 45"/>
          <p:cNvSpPr txBox="1"/>
          <p:nvPr/>
        </p:nvSpPr>
        <p:spPr>
          <a:xfrm>
            <a:off x="1443744" y="4758243"/>
            <a:ext cx="737665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nchor="ctr">
            <a:spAutoFit/>
          </a:bodyPr>
          <a:lstStyle/>
          <a:p>
            <a:r>
              <a:rPr lang="en-AU" sz="2400" dirty="0"/>
              <a:t>Where an individual has a mutation in </a:t>
            </a:r>
            <a:r>
              <a:rPr lang="en-AU" sz="2400" b="1" dirty="0"/>
              <a:t>both copies </a:t>
            </a:r>
            <a:r>
              <a:rPr lang="en-AU" sz="2400" dirty="0"/>
              <a:t>of a FH-causing gene</a:t>
            </a:r>
            <a:endParaRPr lang="en-CA" sz="2400" dirty="0"/>
          </a:p>
        </p:txBody>
      </p:sp>
      <p:sp>
        <p:nvSpPr>
          <p:cNvPr id="47" name="TextBox 46"/>
          <p:cNvSpPr txBox="1"/>
          <p:nvPr/>
        </p:nvSpPr>
        <p:spPr>
          <a:xfrm>
            <a:off x="395536" y="1517883"/>
            <a:ext cx="8424862" cy="830997"/>
          </a:xfrm>
          <a:prstGeom prst="rect">
            <a:avLst/>
          </a:prstGeom>
          <a:solidFill>
            <a:schemeClr val="bg1">
              <a:lumMod val="85000"/>
            </a:schemeClr>
          </a:solidFill>
        </p:spPr>
        <p:txBody>
          <a:bodyPr anchor="ctr">
            <a:spAutoFit/>
          </a:bodyPr>
          <a:lstStyle/>
          <a:p>
            <a:r>
              <a:rPr lang="en-AU" sz="2400" dirty="0"/>
              <a:t>Most cases (80-90%) of FH are caused by mutations in the LDL receptor gene,</a:t>
            </a:r>
            <a:r>
              <a:rPr lang="en-AU" sz="2400" i="1" dirty="0"/>
              <a:t> LDLR</a:t>
            </a:r>
            <a:endParaRPr lang="en-CA" sz="2400" dirty="0">
              <a:effectLst/>
            </a:endParaRPr>
          </a:p>
        </p:txBody>
      </p:sp>
    </p:spTree>
    <p:extLst>
      <p:ext uri="{BB962C8B-B14F-4D97-AF65-F5344CB8AC3E}">
        <p14:creationId xmlns:p14="http://schemas.microsoft.com/office/powerpoint/2010/main" val="81074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750"/>
                                        <p:tgtEl>
                                          <p:spTgt spid="44"/>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46"/>
                                        </p:tgtEl>
                                        <p:attrNameLst>
                                          <p:attrName>style.visibility</p:attrName>
                                        </p:attrNameLst>
                                      </p:cBhvr>
                                      <p:to>
                                        <p:strVal val="visible"/>
                                      </p:to>
                                    </p:set>
                                    <p:animEffect transition="in" filter="wipe(left)">
                                      <p:cBhvr>
                                        <p:cTn id="10" dur="750"/>
                                        <p:tgtEl>
                                          <p:spTgt spid="46"/>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41"/>
                                        </p:tgtEl>
                                        <p:attrNameLst>
                                          <p:attrName>style.visibility</p:attrName>
                                        </p:attrNameLst>
                                      </p:cBhvr>
                                      <p:to>
                                        <p:strVal val="visible"/>
                                      </p:to>
                                    </p:set>
                                    <p:animEffect transition="in" filter="wipe(left)">
                                      <p:cBhvr>
                                        <p:cTn id="13" dur="75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animBg="1"/>
      <p:bldP spid="4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8424" y="6309320"/>
            <a:ext cx="720080" cy="5040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457200" y="-171400"/>
            <a:ext cx="8229600" cy="1282154"/>
          </a:xfrm>
        </p:spPr>
        <p:txBody>
          <a:bodyPr/>
          <a:lstStyle/>
          <a:p>
            <a:r>
              <a:rPr lang="en-AU" altLang="en-US" sz="3200" dirty="0">
                <a:ea typeface="ＭＳ Ｐゴシック" pitchFamily="34" charset="-128"/>
              </a:rPr>
              <a:t>Clinical features of familial hypercholesterolemia</a:t>
            </a:r>
            <a:endParaRPr lang="en-CA" sz="3200" dirty="0"/>
          </a:p>
        </p:txBody>
      </p:sp>
      <p:graphicFrame>
        <p:nvGraphicFramePr>
          <p:cNvPr id="3" name="Table 2"/>
          <p:cNvGraphicFramePr>
            <a:graphicFrameLocks noGrp="1"/>
          </p:cNvGraphicFramePr>
          <p:nvPr>
            <p:extLst>
              <p:ext uri="{D42A27DB-BD31-4B8C-83A1-F6EECF244321}">
                <p14:modId xmlns:p14="http://schemas.microsoft.com/office/powerpoint/2010/main" val="991267801"/>
              </p:ext>
            </p:extLst>
          </p:nvPr>
        </p:nvGraphicFramePr>
        <p:xfrm>
          <a:off x="251520" y="908720"/>
          <a:ext cx="8640960" cy="5774251"/>
        </p:xfrm>
        <a:graphic>
          <a:graphicData uri="http://schemas.openxmlformats.org/drawingml/2006/table">
            <a:tbl>
              <a:tblPr firstRow="1" firstCol="1" bandRow="1">
                <a:tableStyleId>{793D81CF-94F2-401A-BA57-92F5A7B2D0C5}</a:tableStyleId>
              </a:tblPr>
              <a:tblGrid>
                <a:gridCol w="2143998">
                  <a:extLst>
                    <a:ext uri="{9D8B030D-6E8A-4147-A177-3AD203B41FA5}">
                      <a16:colId xmlns:a16="http://schemas.microsoft.com/office/drawing/2014/main" val="20000"/>
                    </a:ext>
                  </a:extLst>
                </a:gridCol>
                <a:gridCol w="3616642">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tblGrid>
              <a:tr h="351458">
                <a:tc>
                  <a:txBody>
                    <a:bodyPr/>
                    <a:lstStyle/>
                    <a:p>
                      <a:pPr algn="ctr"/>
                      <a:r>
                        <a:rPr lang="en-AU" sz="2000" dirty="0">
                          <a:effectLst/>
                        </a:rPr>
                        <a:t>Clinical features</a:t>
                      </a:r>
                      <a:endParaRPr lang="en-CA" sz="2000" dirty="0">
                        <a:effectLst/>
                        <a:latin typeface="Cambri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AU" sz="2000" dirty="0" err="1">
                          <a:effectLst/>
                        </a:rPr>
                        <a:t>HeFH</a:t>
                      </a:r>
                      <a:r>
                        <a:rPr lang="en-AU" sz="2000" dirty="0">
                          <a:effectLst/>
                        </a:rPr>
                        <a:t> </a:t>
                      </a:r>
                      <a:endParaRPr lang="en-CA" sz="2000" dirty="0">
                        <a:effectLst/>
                        <a:latin typeface="Cambri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AU" sz="2000">
                          <a:effectLst/>
                        </a:rPr>
                        <a:t>HoFH</a:t>
                      </a:r>
                      <a:endParaRPr lang="en-CA" sz="2000">
                        <a:effectLst/>
                        <a:latin typeface="Cambri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02914">
                <a:tc>
                  <a:txBody>
                    <a:bodyPr/>
                    <a:lstStyle/>
                    <a:p>
                      <a:r>
                        <a:rPr lang="en-AU" sz="2000">
                          <a:effectLst/>
                        </a:rPr>
                        <a:t>Genetics </a:t>
                      </a:r>
                      <a:endParaRPr lang="en-CA" sz="200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AU" sz="2000" dirty="0">
                          <a:effectLst/>
                        </a:rPr>
                        <a:t>Mutation in one FH gene</a:t>
                      </a:r>
                      <a:endParaRPr lang="en-CA" sz="20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AU" sz="2000" dirty="0">
                          <a:effectLst/>
                        </a:rPr>
                        <a:t>Mutation in both copies of a FH gene</a:t>
                      </a:r>
                      <a:endParaRPr lang="en-CA" sz="20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054371">
                <a:tc>
                  <a:txBody>
                    <a:bodyPr/>
                    <a:lstStyle/>
                    <a:p>
                      <a:r>
                        <a:rPr lang="en-AU" sz="2000">
                          <a:effectLst/>
                        </a:rPr>
                        <a:t>LDL-C levels </a:t>
                      </a:r>
                      <a:endParaRPr lang="en-CA" sz="200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AU" sz="2000" dirty="0">
                          <a:effectLst/>
                        </a:rPr>
                        <a:t>≥ 5mmol/L with at least one of the additional features  (</a:t>
                      </a:r>
                      <a:r>
                        <a:rPr lang="en-AU" sz="2000" i="1" dirty="0">
                          <a:effectLst/>
                        </a:rPr>
                        <a:t>see below</a:t>
                      </a:r>
                      <a:r>
                        <a:rPr lang="en-AU" sz="2000" dirty="0">
                          <a:effectLst/>
                        </a:rPr>
                        <a:t>)</a:t>
                      </a:r>
                      <a:endParaRPr lang="en-CA" sz="20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AU" sz="2000" kern="1200" dirty="0">
                        <a:solidFill>
                          <a:schemeClr val="dk1"/>
                        </a:solidFill>
                        <a:effectLst/>
                        <a:latin typeface="+mn-lt"/>
                        <a:ea typeface="+mn-ea"/>
                        <a:cs typeface="+mn-cs"/>
                      </a:endParaRPr>
                    </a:p>
                    <a:p>
                      <a:r>
                        <a:rPr lang="en-AU" sz="2000" kern="1200" dirty="0">
                          <a:solidFill>
                            <a:schemeClr val="dk1"/>
                          </a:solidFill>
                          <a:effectLst/>
                          <a:latin typeface="+mn-lt"/>
                          <a:ea typeface="+mn-ea"/>
                          <a:cs typeface="+mn-cs"/>
                        </a:rPr>
                        <a:t>&gt;12 </a:t>
                      </a:r>
                      <a:r>
                        <a:rPr lang="en-AU" sz="2000" kern="1200" dirty="0" err="1">
                          <a:solidFill>
                            <a:schemeClr val="dk1"/>
                          </a:solidFill>
                          <a:effectLst/>
                          <a:latin typeface="+mn-lt"/>
                          <a:ea typeface="+mn-ea"/>
                          <a:cs typeface="+mn-cs"/>
                        </a:rPr>
                        <a:t>mmol</a:t>
                      </a:r>
                      <a:r>
                        <a:rPr lang="en-AU" sz="2000" kern="1200" dirty="0">
                          <a:solidFill>
                            <a:schemeClr val="dk1"/>
                          </a:solidFill>
                          <a:effectLst/>
                          <a:latin typeface="+mn-lt"/>
                          <a:ea typeface="+mn-ea"/>
                          <a:cs typeface="+mn-cs"/>
                        </a:rPr>
                        <a:t>/L </a:t>
                      </a:r>
                      <a:endParaRPr lang="en-CA" sz="2000" dirty="0">
                        <a:effectLst/>
                      </a:endParaRPr>
                    </a:p>
                    <a:p>
                      <a:r>
                        <a:rPr lang="en-AU" sz="1800" i="1" kern="1200" dirty="0">
                          <a:solidFill>
                            <a:schemeClr val="dk1"/>
                          </a:solidFill>
                          <a:effectLst/>
                          <a:latin typeface="+mn-lt"/>
                          <a:ea typeface="+mn-ea"/>
                          <a:cs typeface="+mn-cs"/>
                        </a:rPr>
                        <a:t>lower LDL-C levels, especially in children or in treated patients, do not exclude dx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02914">
                <a:tc>
                  <a:txBody>
                    <a:bodyPr/>
                    <a:lstStyle/>
                    <a:p>
                      <a:r>
                        <a:rPr lang="en-AU" sz="2000">
                          <a:effectLst/>
                        </a:rPr>
                        <a:t>Cardiovascular disease onset</a:t>
                      </a:r>
                      <a:endParaRPr lang="en-CA" sz="200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AU" sz="2000" dirty="0">
                          <a:effectLst/>
                        </a:rPr>
                        <a:t>&lt;55 years of age in men</a:t>
                      </a:r>
                      <a:endParaRPr lang="en-CA" sz="2000" dirty="0">
                        <a:effectLst/>
                      </a:endParaRPr>
                    </a:p>
                    <a:p>
                      <a:pPr>
                        <a:spcAft>
                          <a:spcPts val="0"/>
                        </a:spcAft>
                      </a:pPr>
                      <a:r>
                        <a:rPr lang="en-AU" sz="2000" dirty="0">
                          <a:effectLst/>
                        </a:rPr>
                        <a:t>&lt;65 years of age in women</a:t>
                      </a:r>
                      <a:endParaRPr lang="en-CA" sz="20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AU" sz="2000" dirty="0">
                          <a:effectLst/>
                        </a:rPr>
                        <a:t>&lt;20 years of age (can be as early as the first year of life)</a:t>
                      </a:r>
                      <a:endParaRPr lang="en-CA" sz="2000" dirty="0">
                        <a:effectLst/>
                        <a:latin typeface="Cambri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590635">
                <a:tc>
                  <a:txBody>
                    <a:bodyPr/>
                    <a:lstStyle/>
                    <a:p>
                      <a:r>
                        <a:rPr lang="en-AU" sz="2000">
                          <a:effectLst/>
                        </a:rPr>
                        <a:t>Physical findings </a:t>
                      </a:r>
                      <a:endParaRPr lang="en-CA" sz="200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342900" lvl="0" indent="-342900">
                        <a:lnSpc>
                          <a:spcPct val="115000"/>
                        </a:lnSpc>
                        <a:spcAft>
                          <a:spcPts val="0"/>
                        </a:spcAft>
                        <a:buClr>
                          <a:srgbClr val="00B0F0"/>
                        </a:buClr>
                        <a:buFont typeface="Calibri"/>
                        <a:buChar char="—"/>
                      </a:pPr>
                      <a:r>
                        <a:rPr lang="en-AU" sz="2000" dirty="0">
                          <a:effectLst/>
                        </a:rPr>
                        <a:t>Cholesterol deposits in the tendons (xanthomata) and/or around the eyes (</a:t>
                      </a:r>
                      <a:r>
                        <a:rPr lang="en-AU" sz="2000" dirty="0" err="1">
                          <a:effectLst/>
                        </a:rPr>
                        <a:t>xanthelasma</a:t>
                      </a:r>
                      <a:r>
                        <a:rPr lang="en-AU" sz="2000" dirty="0">
                          <a:effectLst/>
                        </a:rPr>
                        <a:t>) </a:t>
                      </a:r>
                      <a:endParaRPr lang="en-CA" sz="2800" dirty="0">
                        <a:effectLst/>
                      </a:endParaRPr>
                    </a:p>
                    <a:p>
                      <a:pPr marL="342900" lvl="0" indent="-342900">
                        <a:lnSpc>
                          <a:spcPct val="115000"/>
                        </a:lnSpc>
                        <a:spcAft>
                          <a:spcPts val="0"/>
                        </a:spcAft>
                        <a:buClr>
                          <a:srgbClr val="00B0F0"/>
                        </a:buClr>
                        <a:buFont typeface="Calibri"/>
                        <a:buChar char="—"/>
                      </a:pPr>
                      <a:r>
                        <a:rPr lang="en-AU" sz="2000" dirty="0">
                          <a:effectLst/>
                        </a:rPr>
                        <a:t>Arcus </a:t>
                      </a:r>
                      <a:r>
                        <a:rPr lang="en-AU" sz="2000" dirty="0" err="1">
                          <a:effectLst/>
                        </a:rPr>
                        <a:t>cornealis</a:t>
                      </a:r>
                      <a:r>
                        <a:rPr lang="en-AU" sz="2000" dirty="0">
                          <a:effectLst/>
                        </a:rPr>
                        <a:t> (white, grey, or blue opaque ring in the corneal margin) onset &lt;45years</a:t>
                      </a:r>
                      <a:endParaRPr lang="en-CA" sz="2800" dirty="0">
                        <a:effectLst/>
                        <a:latin typeface="Cambria"/>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extLst>
                  <a:ext uri="{0D108BD9-81ED-4DB2-BD59-A6C34878D82A}">
                    <a16:rowId xmlns:a16="http://schemas.microsoft.com/office/drawing/2014/main" val="10004"/>
                  </a:ext>
                </a:extLst>
              </a:tr>
              <a:tr h="782284">
                <a:tc>
                  <a:txBody>
                    <a:bodyPr/>
                    <a:lstStyle/>
                    <a:p>
                      <a:r>
                        <a:rPr lang="en-AU" sz="2000">
                          <a:effectLst/>
                        </a:rPr>
                        <a:t>Family history</a:t>
                      </a:r>
                      <a:endParaRPr lang="en-CA" sz="200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342900" lvl="0" indent="-342900">
                        <a:lnSpc>
                          <a:spcPct val="115000"/>
                        </a:lnSpc>
                        <a:spcAft>
                          <a:spcPts val="0"/>
                        </a:spcAft>
                        <a:buClr>
                          <a:srgbClr val="00B0F0"/>
                        </a:buClr>
                        <a:buFont typeface="Calibri"/>
                        <a:buChar char="—"/>
                      </a:pPr>
                      <a:r>
                        <a:rPr lang="en-AU" sz="2000" dirty="0">
                          <a:effectLst/>
                        </a:rPr>
                        <a:t>Early onset CVD</a:t>
                      </a:r>
                      <a:endParaRPr lang="en-CA" sz="2800" dirty="0">
                        <a:effectLst/>
                      </a:endParaRPr>
                    </a:p>
                    <a:p>
                      <a:pPr marL="342900" lvl="0" indent="-342900">
                        <a:lnSpc>
                          <a:spcPct val="115000"/>
                        </a:lnSpc>
                        <a:spcAft>
                          <a:spcPts val="0"/>
                        </a:spcAft>
                        <a:buClr>
                          <a:srgbClr val="00B0F0"/>
                        </a:buClr>
                        <a:buFont typeface="Calibri"/>
                        <a:buChar char="—"/>
                      </a:pPr>
                      <a:r>
                        <a:rPr lang="en-AU" sz="2000" dirty="0" err="1">
                          <a:effectLst/>
                        </a:rPr>
                        <a:t>Hyperlipidemia</a:t>
                      </a:r>
                      <a:r>
                        <a:rPr lang="en-AU" sz="2000" dirty="0">
                          <a:effectLst/>
                        </a:rPr>
                        <a:t>, often requiring treatment</a:t>
                      </a:r>
                      <a:endParaRPr lang="en-CA" sz="2800" dirty="0">
                        <a:effectLst/>
                        <a:latin typeface="Cambria"/>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070381"/>
      </p:ext>
    </p:extLst>
  </p:cSld>
  <p:clrMapOvr>
    <a:masterClrMapping/>
  </p:clrMapOvr>
</p:sld>
</file>

<file path=ppt/theme/theme1.xml><?xml version="1.0" encoding="utf-8"?>
<a:theme xmlns:a="http://schemas.openxmlformats.org/drawingml/2006/main" name="2015 FMF  - Untangling the helix - Nov 2015 - FINAL-2JC_9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 FMF  - Untangling the helix - Nov 2015 - FINAL-2JC_94</Template>
  <TotalTime>15718</TotalTime>
  <Words>2249</Words>
  <Application>Microsoft Office PowerPoint</Application>
  <PresentationFormat>On-screen Show (4:3)</PresentationFormat>
  <Paragraphs>228</Paragraphs>
  <Slides>20</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vt:lpstr>
      <vt:lpstr>Garamond</vt:lpstr>
      <vt:lpstr>Wingdings</vt:lpstr>
      <vt:lpstr>2015 FMF  - Untangling the helix - Nov 2015 - FINAL-2JC_94</vt:lpstr>
      <vt:lpstr>Disclaimer</vt:lpstr>
      <vt:lpstr>Familial Hypercholesterolemia</vt:lpstr>
      <vt:lpstr>Objectives</vt:lpstr>
      <vt:lpstr>PowerPoint Presentation</vt:lpstr>
      <vt:lpstr>Case 1: Jason</vt:lpstr>
      <vt:lpstr>Case 1: Jason</vt:lpstr>
      <vt:lpstr>What is familial hypercholesterolemia?</vt:lpstr>
      <vt:lpstr>What do I need to know about the genetics of familial hypercholesterolemia?</vt:lpstr>
      <vt:lpstr>Clinical features of familial hypercholesterolemia</vt:lpstr>
      <vt:lpstr>Familial hypercholesterolemia Red Flags which should prompt referral to lipid specialist</vt:lpstr>
      <vt:lpstr>Diagnosis of familial hypercholesterolemia</vt:lpstr>
      <vt:lpstr>Family physician role in cascade screening for familial hypercholesterolemia</vt:lpstr>
      <vt:lpstr>What do the genetic test results mean?</vt:lpstr>
      <vt:lpstr>What do the genetic test results mean?</vt:lpstr>
      <vt:lpstr>What do the genetic test results mean?</vt:lpstr>
      <vt:lpstr>Surveillance and Management </vt:lpstr>
      <vt:lpstr>Case 1: Jason</vt:lpstr>
      <vt:lpstr>Case 1: Jason</vt:lpstr>
      <vt:lpstr>Case 1: Jason</vt:lpstr>
      <vt:lpstr>PowerPoint Presentation</vt:lpstr>
    </vt:vector>
  </TitlesOfParts>
  <Company>CHEO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Untangling the helix 2015:  Genomics for primary care providers</dc:title>
  <dc:creator>Shawna</dc:creator>
  <cp:lastModifiedBy>Shawna</cp:lastModifiedBy>
  <cp:revision>218</cp:revision>
  <cp:lastPrinted>2012-11-29T17:24:10Z</cp:lastPrinted>
  <dcterms:created xsi:type="dcterms:W3CDTF">2015-11-06T17:02:31Z</dcterms:created>
  <dcterms:modified xsi:type="dcterms:W3CDTF">2020-10-19T16:01:58Z</dcterms:modified>
</cp:coreProperties>
</file>