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927" r:id="rId2"/>
    <p:sldId id="1168" r:id="rId3"/>
    <p:sldId id="1226" r:id="rId4"/>
    <p:sldId id="1169" r:id="rId5"/>
    <p:sldId id="1170" r:id="rId6"/>
    <p:sldId id="1171" r:id="rId7"/>
    <p:sldId id="1172" r:id="rId8"/>
    <p:sldId id="1173" r:id="rId9"/>
    <p:sldId id="1174" r:id="rId10"/>
    <p:sldId id="1175" r:id="rId11"/>
    <p:sldId id="1176" r:id="rId12"/>
    <p:sldId id="1177" r:id="rId13"/>
    <p:sldId id="1178" r:id="rId14"/>
    <p:sldId id="1179" r:id="rId15"/>
    <p:sldId id="1180" r:id="rId16"/>
    <p:sldId id="1181" r:id="rId17"/>
    <p:sldId id="1182" r:id="rId18"/>
    <p:sldId id="1183" r:id="rId19"/>
    <p:sldId id="1184" r:id="rId20"/>
    <p:sldId id="1185" r:id="rId21"/>
    <p:sldId id="1186" r:id="rId22"/>
    <p:sldId id="1187" r:id="rId23"/>
    <p:sldId id="1188" r:id="rId24"/>
    <p:sldId id="1189" r:id="rId25"/>
    <p:sldId id="1190" r:id="rId26"/>
    <p:sldId id="1191" r:id="rId27"/>
    <p:sldId id="1192" r:id="rId28"/>
    <p:sldId id="1193" r:id="rId29"/>
    <p:sldId id="1194" r:id="rId30"/>
    <p:sldId id="1195" r:id="rId31"/>
    <p:sldId id="1196" r:id="rId32"/>
    <p:sldId id="1197" r:id="rId33"/>
    <p:sldId id="1198" r:id="rId34"/>
    <p:sldId id="1199" r:id="rId35"/>
    <p:sldId id="1200" r:id="rId36"/>
    <p:sldId id="1201" r:id="rId37"/>
  </p:sldIdLst>
  <p:sldSz cx="9144000" cy="6858000" type="screen4x3"/>
  <p:notesSz cx="6858000" cy="9296400"/>
  <p:defaultTextStyle>
    <a:defPPr>
      <a:defRPr lang="en-CA"/>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oll, Dr. June" initials="JCC" lastIdx="3" clrIdx="0"/>
  <p:cmAuthor id="1" name="Shawna" initials="S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A50021"/>
    <a:srgbClr val="33CC33"/>
    <a:srgbClr val="0025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64868" autoAdjust="0"/>
  </p:normalViewPr>
  <p:slideViewPr>
    <p:cSldViewPr>
      <p:cViewPr varScale="1">
        <p:scale>
          <a:sx n="54" d="100"/>
          <a:sy n="54" d="100"/>
        </p:scale>
        <p:origin x="2382" y="78"/>
      </p:cViewPr>
      <p:guideLst>
        <p:guide orient="horz" pos="2160"/>
        <p:guide pos="2880"/>
      </p:guideLst>
    </p:cSldViewPr>
  </p:slideViewPr>
  <p:notesTextViewPr>
    <p:cViewPr>
      <p:scale>
        <a:sx n="75" d="100"/>
        <a:sy n="75"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cs typeface="Arial" charset="0"/>
              </a:defRPr>
            </a:lvl1pPr>
          </a:lstStyle>
          <a:p>
            <a:pPr>
              <a:defRPr/>
            </a:pPr>
            <a:fld id="{F7D4A7DC-34BA-465A-A863-25B54A68B660}" type="datetime1">
              <a:rPr lang="en-CA" altLang="en-US"/>
              <a:pPr>
                <a:defRPr/>
              </a:pPr>
              <a:t>2020-10-19</a:t>
            </a:fld>
            <a:endParaRPr lang="en-CA"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cs typeface="Arial" charset="0"/>
              </a:defRPr>
            </a:lvl1pPr>
          </a:lstStyle>
          <a:p>
            <a:pPr>
              <a:defRPr/>
            </a:pPr>
            <a:fld id="{B7230257-3046-4F3A-A7C0-67159B34E902}" type="slidenum">
              <a:rPr lang="en-CA" altLang="en-US"/>
              <a:pPr>
                <a:defRPr/>
              </a:pPr>
              <a:t>‹#›</a:t>
            </a:fld>
            <a:endParaRPr lang="en-CA" altLang="en-US"/>
          </a:p>
        </p:txBody>
      </p:sp>
    </p:spTree>
    <p:extLst>
      <p:ext uri="{BB962C8B-B14F-4D97-AF65-F5344CB8AC3E}">
        <p14:creationId xmlns:p14="http://schemas.microsoft.com/office/powerpoint/2010/main" val="2220457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National_Human_Genome_Research_Institut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genome.gov/Images/EdKit/bio2i_large.gi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Highlight</a:t>
            </a:r>
            <a:r>
              <a:rPr lang="en-CA" baseline="0" dirty="0"/>
              <a:t> MD needed to obtain vs </a:t>
            </a:r>
            <a:r>
              <a:rPr lang="en-CA" baseline="0" dirty="0" err="1"/>
              <a:t>dtc</a:t>
            </a:r>
            <a:endParaRPr lang="en-CA" dirty="0"/>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6</a:t>
            </a:fld>
            <a:endParaRPr lang="en-CA" altLang="en-US"/>
          </a:p>
        </p:txBody>
      </p:sp>
    </p:spTree>
    <p:extLst>
      <p:ext uri="{BB962C8B-B14F-4D97-AF65-F5344CB8AC3E}">
        <p14:creationId xmlns:p14="http://schemas.microsoft.com/office/powerpoint/2010/main" val="278894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err="1"/>
              <a:t>Henneman</a:t>
            </a:r>
            <a:r>
              <a:rPr lang="en-CA" dirty="0"/>
              <a:t> 2016 </a:t>
            </a:r>
            <a:r>
              <a:rPr lang="en-CA" dirty="0" err="1"/>
              <a:t>Eur</a:t>
            </a:r>
            <a:r>
              <a:rPr lang="en-CA" dirty="0"/>
              <a:t> J Hum Genet</a:t>
            </a:r>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err="1"/>
              <a:t>Lazarin</a:t>
            </a:r>
            <a:r>
              <a:rPr lang="en-CA" dirty="0"/>
              <a:t> 2013 Genet in Med</a:t>
            </a:r>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err="1"/>
              <a:t>Haque</a:t>
            </a:r>
            <a:r>
              <a:rPr lang="en-CA" dirty="0"/>
              <a:t> 2016 JAMA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19</a:t>
            </a:fld>
            <a:endParaRPr lang="en-CA" altLang="en-US"/>
          </a:p>
        </p:txBody>
      </p:sp>
    </p:spTree>
    <p:extLst>
      <p:ext uri="{BB962C8B-B14F-4D97-AF65-F5344CB8AC3E}">
        <p14:creationId xmlns:p14="http://schemas.microsoft.com/office/powerpoint/2010/main" val="118373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Advertising is</a:t>
            </a:r>
            <a:r>
              <a:rPr lang="en-CA" altLang="en-US" baseline="0" dirty="0"/>
              <a:t> here and directed to individuals planning their families - </a:t>
            </a:r>
            <a:r>
              <a:rPr lang="en-CA" altLang="en-US" baseline="0" dirty="0" err="1"/>
              <a:t>Counsyl</a:t>
            </a:r>
            <a:endParaRPr lang="en-CA" altLang="en-US" baseline="0" dirty="0"/>
          </a:p>
          <a:p>
            <a:endParaRPr lang="en-CA" altLang="en-US" baseline="0" dirty="0"/>
          </a:p>
          <a:p>
            <a:r>
              <a:rPr lang="en-CA" altLang="en-US" dirty="0"/>
              <a:t>Julie has seen the ads for family planning expanded carrier screening</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8D70DB94-9D0C-4186-AC7D-123C30005F62}" type="slidenum">
              <a:rPr lang="en-CA" altLang="en-US" sz="1200"/>
              <a:pPr eaLnBrk="1" hangingPunct="1"/>
              <a:t>20</a:t>
            </a:fld>
            <a:endParaRPr lang="en-CA"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GeneYouIn</a:t>
            </a:r>
            <a:endParaRPr lang="en-CA" dirty="0"/>
          </a:p>
          <a:p>
            <a:r>
              <a:rPr lang="en-CA" dirty="0"/>
              <a:t>Pathway</a:t>
            </a:r>
            <a:r>
              <a:rPr lang="en-CA" baseline="0" dirty="0"/>
              <a:t> genomics</a:t>
            </a:r>
          </a:p>
          <a:p>
            <a:r>
              <a:rPr lang="en-CA" baseline="0" dirty="0" err="1"/>
              <a:t>Medcan</a:t>
            </a:r>
            <a:endParaRPr lang="en-CA" baseline="0" dirty="0"/>
          </a:p>
          <a:p>
            <a:r>
              <a:rPr lang="en-CA" baseline="0" dirty="0" err="1"/>
              <a:t>Naterra</a:t>
            </a:r>
            <a:r>
              <a:rPr lang="en-CA" baseline="0" dirty="0"/>
              <a:t> Horizon</a:t>
            </a:r>
          </a:p>
          <a:p>
            <a:endParaRPr lang="en-CA" baseline="0" dirty="0"/>
          </a:p>
          <a:p>
            <a:r>
              <a:rPr lang="en-CA" baseline="0" dirty="0"/>
              <a:t>Costs: monthly payment plans available</a:t>
            </a:r>
          </a:p>
          <a:p>
            <a:r>
              <a:rPr lang="en-CA" baseline="0" dirty="0"/>
              <a:t>Life </a:t>
            </a:r>
            <a:r>
              <a:rPr lang="en-CA" baseline="0" dirty="0" err="1"/>
              <a:t>lable</a:t>
            </a:r>
            <a:r>
              <a:rPr lang="en-CA" baseline="0" dirty="0"/>
              <a:t> 995$ - </a:t>
            </a:r>
            <a:r>
              <a:rPr lang="en-CA" baseline="0" dirty="0" err="1"/>
              <a:t>GeneYouIn</a:t>
            </a:r>
            <a:r>
              <a:rPr lang="en-CA" baseline="0" dirty="0"/>
              <a:t> </a:t>
            </a:r>
            <a:r>
              <a:rPr lang="en-US" sz="1200" b="0" i="0" kern="1200" dirty="0">
                <a:solidFill>
                  <a:schemeClr val="tx1"/>
                </a:solidFill>
                <a:effectLst/>
                <a:latin typeface="+mn-lt"/>
                <a:ea typeface="ＭＳ Ｐゴシック" pitchFamily="-1" charset="-128"/>
                <a:cs typeface="+mn-cs"/>
              </a:rPr>
              <a:t>Its price is $2,999 + HST. If you and your partner both purchase </a:t>
            </a:r>
            <a:r>
              <a:rPr lang="en-US" sz="1200" b="0" i="0" kern="1200" dirty="0" err="1">
                <a:solidFill>
                  <a:schemeClr val="tx1"/>
                </a:solidFill>
                <a:effectLst/>
                <a:latin typeface="+mn-lt"/>
                <a:ea typeface="ＭＳ Ｐゴシック" pitchFamily="-1" charset="-128"/>
                <a:cs typeface="+mn-cs"/>
              </a:rPr>
              <a:t>PregnaSeq</a:t>
            </a:r>
            <a:r>
              <a:rPr lang="en-US" sz="1200" b="0" i="0" kern="1200" dirty="0">
                <a:solidFill>
                  <a:schemeClr val="tx1"/>
                </a:solidFill>
                <a:effectLst/>
                <a:latin typeface="+mn-lt"/>
                <a:ea typeface="ＭＳ Ｐゴシック" pitchFamily="-1" charset="-128"/>
                <a:cs typeface="+mn-cs"/>
              </a:rPr>
              <a:t>, you would save $400+HST, as the total would be $5,600 + HST. </a:t>
            </a:r>
            <a:endParaRPr lang="en-CA" baseline="0" dirty="0"/>
          </a:p>
          <a:p>
            <a:endParaRPr lang="en-CA" baseline="0" dirty="0"/>
          </a:p>
          <a:p>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21</a:t>
            </a:fld>
            <a:endParaRPr lang="en-CA" altLang="en-US"/>
          </a:p>
        </p:txBody>
      </p:sp>
    </p:spTree>
    <p:extLst>
      <p:ext uri="{BB962C8B-B14F-4D97-AF65-F5344CB8AC3E}">
        <p14:creationId xmlns:p14="http://schemas.microsoft.com/office/powerpoint/2010/main" val="2997363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Covered</a:t>
            </a:r>
            <a:r>
              <a:rPr lang="en-CA" altLang="en-US" baseline="0" dirty="0"/>
              <a:t> by MOH on case-by-case &gt; </a:t>
            </a:r>
            <a:r>
              <a:rPr lang="en-CA" altLang="en-US" baseline="0" dirty="0" err="1"/>
              <a:t>Lifelabs</a:t>
            </a:r>
            <a:r>
              <a:rPr lang="en-CA" altLang="en-US" baseline="0" dirty="0"/>
              <a:t> genetics &gt; </a:t>
            </a:r>
            <a:r>
              <a:rPr lang="en-CA" altLang="en-US" baseline="0" dirty="0" err="1"/>
              <a:t>Counsyl</a:t>
            </a:r>
            <a:r>
              <a:rPr lang="en-CA" altLang="en-US" baseline="0" dirty="0"/>
              <a:t> family prep &gt; OOC forms and requisition semi-completed online</a:t>
            </a:r>
            <a:endParaRPr lang="en-CA"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F78C8229-E902-4A7E-B651-B53DD9DF7B51}" type="slidenum">
              <a:rPr lang="en-CA" altLang="en-US" sz="1200"/>
              <a:pPr eaLnBrk="1" hangingPunct="1"/>
              <a:t>22</a:t>
            </a:fld>
            <a:endParaRPr lang="en-CA"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PLANTINGA 504 RESPONDENTS</a:t>
            </a:r>
          </a:p>
          <a:p>
            <a:endParaRPr lang="en-CA" altLang="en-US" dirty="0"/>
          </a:p>
          <a:p>
            <a:r>
              <a:rPr lang="en-CA" altLang="en-US" dirty="0"/>
              <a:t>May get a lot </a:t>
            </a:r>
            <a:r>
              <a:rPr lang="en-CA" altLang="en-US" baseline="0" dirty="0"/>
              <a:t>of results and not know what to do with – may be overwhelmed by a lot of things that may have little to do with the indication for testing</a:t>
            </a:r>
          </a:p>
          <a:p>
            <a:endParaRPr lang="en-CA"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F78C8229-E902-4A7E-B651-B53DD9DF7B51}" type="slidenum">
              <a:rPr lang="en-CA" altLang="en-US" sz="1200"/>
              <a:pPr eaLnBrk="1" hangingPunct="1"/>
              <a:t>23</a:t>
            </a:fld>
            <a:endParaRPr lang="en-CA"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a:p>
            <a:r>
              <a:rPr lang="en-CA" altLang="en-US" dirty="0"/>
              <a:t>If</a:t>
            </a:r>
            <a:r>
              <a:rPr lang="en-CA" altLang="en-US" baseline="0" dirty="0"/>
              <a:t> one chooses to order ECS, some things to consider</a:t>
            </a:r>
          </a:p>
          <a:p>
            <a:endParaRPr lang="en-CA" altLang="en-US" dirty="0"/>
          </a:p>
          <a:p>
            <a:r>
              <a:rPr lang="en-CA" altLang="en-US" dirty="0"/>
              <a:t>for these disorders is usually predicated on the expectation that at least some families will want to avoid the birth of affected children, either through termination of affected pregnancies or perhaps through the use of preimplantation genetic diagnosis (PGD) or donor gametes if risk is identified prior to conception. </a:t>
            </a:r>
          </a:p>
          <a:p>
            <a:endParaRPr lang="en-CA" altLang="en-US" dirty="0"/>
          </a:p>
          <a:p>
            <a:r>
              <a:rPr lang="en-CA" altLang="en-US" dirty="0"/>
              <a:t>However, many other disorders for which carrier testing seems less compelling but perhaps not harmful are being tested, including phenylketonuria and medium-chain acyl-CoA dehydrogenase (MCAD) deficiency; these are disorders for which newborn screening and excellent treatments are available. (</a:t>
            </a:r>
            <a:r>
              <a:rPr lang="en-CA" altLang="en-US" dirty="0" err="1"/>
              <a:t>Beaudet</a:t>
            </a:r>
            <a:r>
              <a:rPr lang="en-CA" altLang="en-US" baseline="0" dirty="0"/>
              <a:t>, 2015, GIM)</a:t>
            </a:r>
            <a:endParaRPr lang="en-CA" altLang="en-US" dirty="0"/>
          </a:p>
          <a:p>
            <a:endParaRPr lang="en-CA" altLang="en-US" dirty="0"/>
          </a:p>
          <a:p>
            <a:r>
              <a:rPr lang="en-CA" sz="1200" b="0" i="0" u="none" strike="noStrike" kern="1200" baseline="0" dirty="0">
                <a:solidFill>
                  <a:schemeClr val="tx1"/>
                </a:solidFill>
                <a:latin typeface="+mn-lt"/>
                <a:ea typeface="ＭＳ Ｐゴシック" pitchFamily="-1" charset="-128"/>
                <a:cs typeface="+mn-cs"/>
              </a:rPr>
              <a:t>In rare cases, an individual learns from carrier screening that he or she may have a genetic condition such as </a:t>
            </a:r>
            <a:r>
              <a:rPr lang="en-CA" sz="1200" b="0" i="0" u="none" strike="noStrike" kern="1200" baseline="0" dirty="0" err="1">
                <a:solidFill>
                  <a:schemeClr val="tx1"/>
                </a:solidFill>
                <a:latin typeface="+mn-lt"/>
                <a:ea typeface="ＭＳ Ｐゴシック" pitchFamily="-1" charset="-128"/>
                <a:cs typeface="+mn-cs"/>
              </a:rPr>
              <a:t>Gaucher</a:t>
            </a:r>
            <a:r>
              <a:rPr lang="en-CA" sz="1200" b="0" i="0" u="none" strike="noStrike" kern="1200" baseline="0" dirty="0">
                <a:solidFill>
                  <a:schemeClr val="tx1"/>
                </a:solidFill>
                <a:latin typeface="+mn-lt"/>
                <a:ea typeface="ＭＳ Ｐゴシック" pitchFamily="-1" charset="-128"/>
                <a:cs typeface="+mn-cs"/>
              </a:rPr>
              <a:t> disease, a thrombophilia, or atypical cystic fibrosis. In such cases, referral to an appropriate specialist for medical management and genetic counseling is indicated to review the inheritance patterns, recurrence </a:t>
            </a:r>
            <a:r>
              <a:rPr lang="en-CA" sz="1200" b="0" i="0" u="none" strike="noStrike" kern="1200" baseline="0" dirty="0" err="1">
                <a:solidFill>
                  <a:schemeClr val="tx1"/>
                </a:solidFill>
                <a:latin typeface="+mn-lt"/>
                <a:ea typeface="ＭＳ Ｐゴシック" pitchFamily="-1" charset="-128"/>
                <a:cs typeface="+mn-cs"/>
              </a:rPr>
              <a:t>risks,clinical</a:t>
            </a:r>
            <a:r>
              <a:rPr lang="en-CA" sz="1200" b="0" i="0" u="none" strike="noStrike" kern="1200" baseline="0" dirty="0">
                <a:solidFill>
                  <a:schemeClr val="tx1"/>
                </a:solidFill>
                <a:latin typeface="+mn-lt"/>
                <a:ea typeface="ＭＳ Ｐゴシック" pitchFamily="-1" charset="-128"/>
                <a:cs typeface="+mn-cs"/>
              </a:rPr>
              <a:t> features and possible treatment. Allen 2016 Seminars in Perinatology </a:t>
            </a:r>
            <a:endParaRPr lang="en-CA"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fld id="{8478FFAD-2FF3-466B-A671-D1A6ED1D9620}" type="slidenum">
              <a:rPr lang="en-CA" altLang="en-US" sz="1200"/>
              <a:pPr eaLnBrk="1" hangingPunct="1"/>
              <a:t>24</a:t>
            </a:fld>
            <a:endParaRPr lang="en-CA"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a:t>
            </a:r>
            <a:r>
              <a:rPr lang="en-CA" sz="1200" b="0" i="0" u="none" strike="noStrike" kern="1200" dirty="0">
                <a:solidFill>
                  <a:schemeClr val="tx1"/>
                </a:solidFill>
                <a:effectLst/>
                <a:latin typeface="+mn-lt"/>
                <a:ea typeface="ＭＳ Ｐゴシック" pitchFamily="-1" charset="-128"/>
                <a:cs typeface="+mn-cs"/>
                <a:hlinkClick r:id="rId3" tooltip="en:National Human Genome Research Institute"/>
              </a:rPr>
              <a:t>National Human Genome Research Institute</a:t>
            </a:r>
            <a:r>
              <a:rPr lang="en-CA" sz="1200" b="0" i="0" kern="1200" dirty="0">
                <a:solidFill>
                  <a:schemeClr val="tx1"/>
                </a:solidFill>
                <a:effectLst/>
                <a:latin typeface="+mn-lt"/>
                <a:ea typeface="ＭＳ Ｐゴシック" pitchFamily="-1" charset="-128"/>
                <a:cs typeface="+mn-cs"/>
              </a:rPr>
              <a:t> - </a:t>
            </a:r>
            <a:r>
              <a:rPr lang="en-CA" sz="1200" b="0" i="0" u="none" strike="noStrike" kern="1200" dirty="0">
                <a:solidFill>
                  <a:schemeClr val="tx1"/>
                </a:solidFill>
                <a:effectLst/>
                <a:latin typeface="+mn-lt"/>
                <a:ea typeface="ＭＳ Ｐゴシック" pitchFamily="-1" charset="-128"/>
                <a:cs typeface="+mn-cs"/>
                <a:hlinkClick r:id="rId4"/>
              </a:rPr>
              <a:t>http://www.genome.gov/Images/EdKit/bio2i_large.gif</a:t>
            </a:r>
            <a:r>
              <a:rPr lang="en-CA" sz="1200" b="0" i="0" u="none" strike="noStrike" kern="1200" dirty="0">
                <a:solidFill>
                  <a:schemeClr val="tx1"/>
                </a:solidFill>
                <a:effectLst/>
                <a:latin typeface="+mn-lt"/>
                <a:ea typeface="ＭＳ Ｐゴシック" pitchFamily="-1" charset="-128"/>
                <a:cs typeface="+mn-cs"/>
              </a:rPr>
              <a:t> Public Domain</a:t>
            </a:r>
            <a:endParaRPr lang="en-CA" dirty="0"/>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25</a:t>
            </a:fld>
            <a:endParaRPr lang="en-CA" altLang="en-US"/>
          </a:p>
        </p:txBody>
      </p:sp>
    </p:spTree>
    <p:extLst>
      <p:ext uri="{BB962C8B-B14F-4D97-AF65-F5344CB8AC3E}">
        <p14:creationId xmlns:p14="http://schemas.microsoft.com/office/powerpoint/2010/main" val="978261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limitations: Large del/</a:t>
            </a:r>
            <a:r>
              <a:rPr lang="en-US" dirty="0" err="1"/>
              <a:t>dupl</a:t>
            </a:r>
            <a:r>
              <a:rPr lang="en-US" dirty="0"/>
              <a:t>, balanced</a:t>
            </a:r>
            <a:r>
              <a:rPr lang="en-US" baseline="0" dirty="0"/>
              <a:t> rearrangements, coverage </a:t>
            </a:r>
            <a:r>
              <a:rPr lang="en-US" baseline="0" dirty="0" err="1"/>
              <a:t>dependant</a:t>
            </a:r>
            <a:r>
              <a:rPr lang="en-US" baseline="0" dirty="0"/>
              <a:t> – some ‘less significant’ genes may have poor coverage and </a:t>
            </a:r>
            <a:r>
              <a:rPr lang="en-US" baseline="0" dirty="0" err="1"/>
              <a:t>limiited</a:t>
            </a:r>
            <a:r>
              <a:rPr lang="en-US" baseline="0" dirty="0"/>
              <a:t> interpretation</a:t>
            </a:r>
            <a:endParaRPr lang="en-US" dirty="0"/>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26</a:t>
            </a:fld>
            <a:endParaRPr lang="en-CA" altLang="en-US"/>
          </a:p>
        </p:txBody>
      </p:sp>
    </p:spTree>
    <p:extLst>
      <p:ext uri="{BB962C8B-B14F-4D97-AF65-F5344CB8AC3E}">
        <p14:creationId xmlns:p14="http://schemas.microsoft.com/office/powerpoint/2010/main" val="332993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Sample report from pathway genomics  https://d2q8958pmybfsy.cloudfront.net/wp-content/uploads/2014/07/CARRIER-STATUS-DNA-INSIGHT_MD_Positive_watermarked.pdf?a69d25 </a:t>
            </a:r>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27</a:t>
            </a:fld>
            <a:endParaRPr lang="en-CA" altLang="en-US"/>
          </a:p>
        </p:txBody>
      </p:sp>
    </p:spTree>
    <p:extLst>
      <p:ext uri="{BB962C8B-B14F-4D97-AF65-F5344CB8AC3E}">
        <p14:creationId xmlns:p14="http://schemas.microsoft.com/office/powerpoint/2010/main" val="269613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29</a:t>
            </a:fld>
            <a:endParaRPr lang="en-CA" altLang="en-US"/>
          </a:p>
        </p:txBody>
      </p:sp>
    </p:spTree>
    <p:extLst>
      <p:ext uri="{BB962C8B-B14F-4D97-AF65-F5344CB8AC3E}">
        <p14:creationId xmlns:p14="http://schemas.microsoft.com/office/powerpoint/2010/main" val="261177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First let’s talk about </a:t>
            </a:r>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7</a:t>
            </a:fld>
            <a:endParaRPr lang="en-CA" altLang="en-US"/>
          </a:p>
        </p:txBody>
      </p:sp>
    </p:spTree>
    <p:extLst>
      <p:ext uri="{BB962C8B-B14F-4D97-AF65-F5344CB8AC3E}">
        <p14:creationId xmlns:p14="http://schemas.microsoft.com/office/powerpoint/2010/main" val="1183737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30</a:t>
            </a:fld>
            <a:endParaRPr lang="en-CA" altLang="en-US"/>
          </a:p>
        </p:txBody>
      </p:sp>
    </p:spTree>
    <p:extLst>
      <p:ext uri="{BB962C8B-B14F-4D97-AF65-F5344CB8AC3E}">
        <p14:creationId xmlns:p14="http://schemas.microsoft.com/office/powerpoint/2010/main" val="2611774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Sample report from </a:t>
            </a:r>
            <a:r>
              <a:rPr lang="en-CA" dirty="0" err="1"/>
              <a:t>Counsyl</a:t>
            </a:r>
            <a:r>
              <a:rPr lang="en-CA" dirty="0"/>
              <a:t> http://www.lifelabsgenetics.com/wp-content/uploads/2015/04/Sample-Report-Individual-Carrier.pdf </a:t>
            </a:r>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32</a:t>
            </a:fld>
            <a:endParaRPr lang="en-CA" altLang="en-US"/>
          </a:p>
        </p:txBody>
      </p:sp>
    </p:spTree>
    <p:extLst>
      <p:ext uri="{BB962C8B-B14F-4D97-AF65-F5344CB8AC3E}">
        <p14:creationId xmlns:p14="http://schemas.microsoft.com/office/powerpoint/2010/main" val="103140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one follows SOGC guidelines then you</a:t>
            </a:r>
            <a:r>
              <a:rPr lang="en-CA" baseline="0" dirty="0"/>
              <a:t> should be making patients aware of the option for ECS, and discuss in detail </a:t>
            </a:r>
            <a:r>
              <a:rPr lang="en-CA" baseline="0"/>
              <a:t>if desired</a:t>
            </a:r>
            <a:endParaRPr lang="en-CA"/>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36</a:t>
            </a:fld>
            <a:endParaRPr lang="en-CA" altLang="en-US"/>
          </a:p>
        </p:txBody>
      </p:sp>
    </p:spTree>
    <p:extLst>
      <p:ext uri="{BB962C8B-B14F-4D97-AF65-F5344CB8AC3E}">
        <p14:creationId xmlns:p14="http://schemas.microsoft.com/office/powerpoint/2010/main" val="100411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8</a:t>
            </a:fld>
            <a:endParaRPr lang="en-CA" altLang="en-US"/>
          </a:p>
        </p:txBody>
      </p:sp>
    </p:spTree>
    <p:extLst>
      <p:ext uri="{BB962C8B-B14F-4D97-AF65-F5344CB8AC3E}">
        <p14:creationId xmlns:p14="http://schemas.microsoft.com/office/powerpoint/2010/main" val="118373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9</a:t>
            </a:fld>
            <a:endParaRPr lang="en-CA" altLang="en-US"/>
          </a:p>
        </p:txBody>
      </p:sp>
    </p:spTree>
    <p:extLst>
      <p:ext uri="{BB962C8B-B14F-4D97-AF65-F5344CB8AC3E}">
        <p14:creationId xmlns:p14="http://schemas.microsoft.com/office/powerpoint/2010/main" val="118373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err="1"/>
              <a:t>Henneman</a:t>
            </a:r>
            <a:r>
              <a:rPr lang="en-CA" dirty="0"/>
              <a:t> 2016 </a:t>
            </a:r>
            <a:r>
              <a:rPr lang="en-CA" dirty="0" err="1"/>
              <a:t>Eur</a:t>
            </a:r>
            <a:r>
              <a:rPr lang="en-CA" dirty="0"/>
              <a:t> J Hum Genet</a:t>
            </a:r>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10</a:t>
            </a:fld>
            <a:endParaRPr lang="en-CA" altLang="en-US"/>
          </a:p>
        </p:txBody>
      </p:sp>
    </p:spTree>
    <p:extLst>
      <p:ext uri="{BB962C8B-B14F-4D97-AF65-F5344CB8AC3E}">
        <p14:creationId xmlns:p14="http://schemas.microsoft.com/office/powerpoint/2010/main" val="118373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SOCG and</a:t>
            </a:r>
            <a:r>
              <a:rPr lang="en-US" baseline="0" dirty="0"/>
              <a:t> CCMG recently updated their statements on carrier screening</a:t>
            </a:r>
          </a:p>
          <a:p>
            <a:r>
              <a:rPr lang="en-US" baseline="0" dirty="0"/>
              <a:t>Contains recommendations for various ethnic groups and what to target when taking a family history</a:t>
            </a:r>
          </a:p>
          <a:p>
            <a:endParaRPr lang="en-US" dirty="0"/>
          </a:p>
        </p:txBody>
      </p:sp>
      <p:sp>
        <p:nvSpPr>
          <p:cNvPr id="4" name="Slide Number Placeholder 3"/>
          <p:cNvSpPr>
            <a:spLocks noGrp="1"/>
          </p:cNvSpPr>
          <p:nvPr>
            <p:ph type="sldNum" sz="quarter" idx="10"/>
          </p:nvPr>
        </p:nvSpPr>
        <p:spPr/>
        <p:txBody>
          <a:bodyPr/>
          <a:lstStyle/>
          <a:p>
            <a:pPr>
              <a:defRPr/>
            </a:pPr>
            <a:fld id="{B7230257-3046-4F3A-A7C0-67159B34E902}" type="slidenum">
              <a:rPr lang="en-CA" altLang="en-US" smtClean="0"/>
              <a:pPr>
                <a:defRPr/>
              </a:pPr>
              <a:t>11</a:t>
            </a:fld>
            <a:endParaRPr lang="en-CA" altLang="en-US"/>
          </a:p>
        </p:txBody>
      </p:sp>
    </p:spTree>
    <p:extLst>
      <p:ext uri="{BB962C8B-B14F-4D97-AF65-F5344CB8AC3E}">
        <p14:creationId xmlns:p14="http://schemas.microsoft.com/office/powerpoint/2010/main" val="410431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err="1"/>
              <a:t>Henneman</a:t>
            </a:r>
            <a:r>
              <a:rPr lang="en-CA" dirty="0"/>
              <a:t> 2016 </a:t>
            </a:r>
            <a:r>
              <a:rPr lang="en-CA" dirty="0" err="1"/>
              <a:t>Eur</a:t>
            </a:r>
            <a:r>
              <a:rPr lang="en-CA" dirty="0"/>
              <a:t> J Hum Genet</a:t>
            </a:r>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err="1"/>
              <a:t>Lazarin</a:t>
            </a:r>
            <a:r>
              <a:rPr lang="en-CA" dirty="0"/>
              <a:t> 2013 Genet in Med</a:t>
            </a:r>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err="1"/>
              <a:t>Haque</a:t>
            </a:r>
            <a:r>
              <a:rPr lang="en-CA" dirty="0"/>
              <a:t> 2016 JAMA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16</a:t>
            </a:fld>
            <a:endParaRPr lang="en-CA" altLang="en-US"/>
          </a:p>
        </p:txBody>
      </p:sp>
    </p:spTree>
    <p:extLst>
      <p:ext uri="{BB962C8B-B14F-4D97-AF65-F5344CB8AC3E}">
        <p14:creationId xmlns:p14="http://schemas.microsoft.com/office/powerpoint/2010/main" val="118373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err="1"/>
              <a:t>Henneman</a:t>
            </a:r>
            <a:r>
              <a:rPr lang="en-CA" dirty="0"/>
              <a:t> 2016 </a:t>
            </a:r>
            <a:r>
              <a:rPr lang="en-CA" dirty="0" err="1"/>
              <a:t>Eur</a:t>
            </a:r>
            <a:r>
              <a:rPr lang="en-CA" dirty="0"/>
              <a:t> J Hum Genet</a:t>
            </a:r>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err="1"/>
              <a:t>Lazarin</a:t>
            </a:r>
            <a:r>
              <a:rPr lang="en-CA" dirty="0"/>
              <a:t> 2013 Genet in Med</a:t>
            </a:r>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err="1"/>
              <a:t>Haque</a:t>
            </a:r>
            <a:r>
              <a:rPr lang="en-CA" dirty="0"/>
              <a:t> 2016 JAMA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17</a:t>
            </a:fld>
            <a:endParaRPr lang="en-CA" altLang="en-US"/>
          </a:p>
        </p:txBody>
      </p:sp>
    </p:spTree>
    <p:extLst>
      <p:ext uri="{BB962C8B-B14F-4D97-AF65-F5344CB8AC3E}">
        <p14:creationId xmlns:p14="http://schemas.microsoft.com/office/powerpoint/2010/main" val="118373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err="1"/>
              <a:t>Henneman</a:t>
            </a:r>
            <a:r>
              <a:rPr lang="en-CA" dirty="0"/>
              <a:t> 2016 </a:t>
            </a:r>
            <a:r>
              <a:rPr lang="en-CA" dirty="0" err="1"/>
              <a:t>Eur</a:t>
            </a:r>
            <a:r>
              <a:rPr lang="en-CA" dirty="0"/>
              <a:t> J Hum Genet</a:t>
            </a:r>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err="1"/>
              <a:t>Lazarin</a:t>
            </a:r>
            <a:r>
              <a:rPr lang="en-CA" dirty="0"/>
              <a:t> 2013 Genet in Med</a:t>
            </a:r>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err="1"/>
              <a:t>Haque</a:t>
            </a:r>
            <a:r>
              <a:rPr lang="en-CA" dirty="0"/>
              <a:t> 2016 JAMA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pPr>
              <a:defRPr/>
            </a:pPr>
            <a:fld id="{AC2F8098-65B2-46AC-AF68-36DF0D0D64D8}" type="slidenum">
              <a:rPr lang="en-CA" altLang="en-US" smtClean="0"/>
              <a:pPr>
                <a:defRPr/>
              </a:pPr>
              <a:t>18</a:t>
            </a:fld>
            <a:endParaRPr lang="en-CA" altLang="en-US"/>
          </a:p>
        </p:txBody>
      </p:sp>
    </p:spTree>
    <p:extLst>
      <p:ext uri="{BB962C8B-B14F-4D97-AF65-F5344CB8AC3E}">
        <p14:creationId xmlns:p14="http://schemas.microsoft.com/office/powerpoint/2010/main" val="1183737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8" y="5638800"/>
            <a:ext cx="13065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54750" y="5768975"/>
            <a:ext cx="28130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0586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6324600"/>
            <a:ext cx="5486400" cy="533400"/>
          </a:xfrm>
          <a:prstGeom prst="rect">
            <a:avLst/>
          </a:prstGeom>
          <a:solidFill>
            <a:schemeClr val="bg1">
              <a:lumMod val="85000"/>
            </a:schemeClr>
          </a:solidFill>
          <a:ln>
            <a:noFill/>
          </a:ln>
          <a:effectLst/>
        </p:spPr>
        <p:txBody>
          <a:bodyPr/>
          <a:lstStyle/>
          <a:p>
            <a:pPr fontAlgn="auto">
              <a:spcBef>
                <a:spcPts val="0"/>
              </a:spcBef>
              <a:spcAft>
                <a:spcPts val="0"/>
              </a:spcAft>
              <a:defRPr/>
            </a:pPr>
            <a:endParaRPr lang="en-US">
              <a:latin typeface="+mn-lt"/>
              <a:cs typeface="+mn-cs"/>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1700" y="6242050"/>
            <a:ext cx="587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FF0000"/>
              </a:buClr>
              <a:defRPr>
                <a:latin typeface="+mn-lt"/>
              </a:defRPr>
            </a:lvl1pPr>
            <a:lvl2pPr>
              <a:buClr>
                <a:srgbClr val="FF0000"/>
              </a:buClr>
              <a:defRPr>
                <a:latin typeface="+mn-lt"/>
              </a:defRPr>
            </a:lvl2pPr>
            <a:lvl3pPr>
              <a:buClr>
                <a:srgbClr val="FF0000"/>
              </a:buClr>
              <a:defRPr>
                <a:latin typeface="+mn-lt"/>
              </a:defRPr>
            </a:lvl3pPr>
            <a:lvl4pPr>
              <a:buClr>
                <a:srgbClr val="FF0000"/>
              </a:buClr>
              <a:defRPr>
                <a:latin typeface="+mn-lt"/>
              </a:defRPr>
            </a:lvl4pPr>
            <a:lvl5pPr>
              <a:buClr>
                <a:srgbClr val="FF0000"/>
              </a:buCl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919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bwMode="auto">
          <a:xfrm>
            <a:off x="0" y="6324600"/>
            <a:ext cx="5486400" cy="533400"/>
          </a:xfrm>
          <a:prstGeom prst="rect">
            <a:avLst/>
          </a:prstGeom>
          <a:solidFill>
            <a:schemeClr val="bg1">
              <a:lumMod val="85000"/>
            </a:schemeClr>
          </a:solidFill>
          <a:ln>
            <a:noFill/>
          </a:ln>
          <a:effectLst/>
        </p:spPr>
        <p:txBody>
          <a:bodyPr/>
          <a:lstStyle/>
          <a:p>
            <a:pPr fontAlgn="auto">
              <a:spcBef>
                <a:spcPts val="0"/>
              </a:spcBef>
              <a:spcAft>
                <a:spcPts val="0"/>
              </a:spcAft>
              <a:defRPr/>
            </a:pPr>
            <a:endParaRPr lang="en-US">
              <a:latin typeface="+mn-lt"/>
              <a:cs typeface="+mn-cs"/>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1700" y="6242050"/>
            <a:ext cx="587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buClr>
                <a:srgbClr val="FF0000"/>
              </a:buClr>
              <a:defRPr sz="2800"/>
            </a:lvl1pPr>
            <a:lvl2pPr>
              <a:buClr>
                <a:srgbClr val="FF0000"/>
              </a:buClr>
              <a:defRPr sz="2400"/>
            </a:lvl2pPr>
            <a:lvl3pPr>
              <a:buClr>
                <a:srgbClr val="FF0000"/>
              </a:buClr>
              <a:defRPr sz="2000"/>
            </a:lvl3pPr>
            <a:lvl4pPr>
              <a:buClr>
                <a:srgbClr val="FF0000"/>
              </a:buClr>
              <a:defRPr sz="1800"/>
            </a:lvl4pPr>
            <a:lvl5pPr>
              <a:buClr>
                <a:srgbClr val="FF000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buClr>
                <a:srgbClr val="FF0000"/>
              </a:buClr>
              <a:defRPr sz="2800"/>
            </a:lvl1pPr>
            <a:lvl2pPr>
              <a:buClr>
                <a:srgbClr val="FF0000"/>
              </a:buClr>
              <a:defRPr sz="2400"/>
            </a:lvl2pPr>
            <a:lvl3pPr>
              <a:buClr>
                <a:srgbClr val="FF0000"/>
              </a:buClr>
              <a:defRPr sz="2000"/>
            </a:lvl3pPr>
            <a:lvl4pPr>
              <a:buClr>
                <a:srgbClr val="FF0000"/>
              </a:buClr>
              <a:defRPr sz="1800"/>
            </a:lvl4pPr>
            <a:lvl5pPr>
              <a:buClr>
                <a:srgbClr val="FF000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364261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cs typeface="Arial" charset="0"/>
              </a:defRPr>
            </a:lvl1pPr>
          </a:lstStyle>
          <a:p>
            <a:pPr>
              <a:defRPr/>
            </a:pPr>
            <a:fld id="{8FD299EB-4FD4-4192-A8E6-F4F1595BE59E}" type="datetime1">
              <a:rPr lang="en-CA" altLang="en-US"/>
              <a:pPr>
                <a:defRPr/>
              </a:pPr>
              <a:t>2020-10-19</a:t>
            </a:fld>
            <a:endParaRPr lang="en-CA"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cs typeface="Arial" charset="0"/>
              </a:defRPr>
            </a:lvl1pPr>
          </a:lstStyle>
          <a:p>
            <a:pPr>
              <a:defRPr/>
            </a:pPr>
            <a:fld id="{BF6C9096-DF19-4CC5-9A78-D74919292B9F}"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297240D-709A-4CB4-8768-82E4C4A68D2D}"/>
              </a:ext>
            </a:extLst>
          </p:cNvPr>
          <p:cNvSpPr>
            <a:spLocks noGrp="1"/>
          </p:cNvSpPr>
          <p:nvPr>
            <p:ph type="title"/>
          </p:nvPr>
        </p:nvSpPr>
        <p:spPr/>
        <p:txBody>
          <a:bodyPr/>
          <a:lstStyle/>
          <a:p>
            <a:r>
              <a:rPr lang="en-US" altLang="en-US"/>
              <a:t>Disclaimer</a:t>
            </a:r>
            <a:endParaRPr lang="en-CA" altLang="en-US"/>
          </a:p>
        </p:txBody>
      </p:sp>
      <p:sp>
        <p:nvSpPr>
          <p:cNvPr id="3075" name="Content Placeholder 2">
            <a:extLst>
              <a:ext uri="{FF2B5EF4-FFF2-40B4-BE49-F238E27FC236}">
                <a16:creationId xmlns:a16="http://schemas.microsoft.com/office/drawing/2014/main" id="{81C87A93-E37F-4A20-97D5-B38C8300A6CF}"/>
              </a:ext>
            </a:extLst>
          </p:cNvPr>
          <p:cNvSpPr>
            <a:spLocks noGrp="1"/>
          </p:cNvSpPr>
          <p:nvPr>
            <p:ph idx="1"/>
          </p:nvPr>
        </p:nvSpPr>
        <p:spPr/>
        <p:txBody>
          <a:bodyPr/>
          <a:lstStyle/>
          <a:p>
            <a:r>
              <a:rPr lang="en-AU" altLang="en-US" sz="1800" i="1"/>
              <a:t>This presentation is for educational purposes only and should not be used as a substitute for clinical judgement.  GEC-KO aims to aid the practicing clinician by providing informed opinions regarding genetic services that have been developed in a rigorous and evidence-based manner. Physicians must use their own clinical judgement in addition to published articles and the information presented herein. GEC-KO assumes no responsibility or liability resulting from the use of information contained herein.  </a:t>
            </a:r>
            <a:endParaRPr lang="en-CA" altLang="en-US" sz="1800"/>
          </a:p>
          <a:p>
            <a:endParaRPr lang="en-CA"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98" y="4869160"/>
            <a:ext cx="21717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7944" y="3573016"/>
            <a:ext cx="2281808" cy="1229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411760" y="3988221"/>
            <a:ext cx="6537166" cy="954107"/>
          </a:xfrm>
          <a:prstGeom prst="rect">
            <a:avLst/>
          </a:prstGeom>
          <a:solidFill>
            <a:schemeClr val="bg1">
              <a:lumMod val="95000"/>
            </a:schemeClr>
          </a:solidFill>
        </p:spPr>
        <p:txBody>
          <a:bodyPr wrap="square" rtlCol="0">
            <a:spAutoFit/>
          </a:bodyPr>
          <a:lstStyle/>
          <a:p>
            <a:pPr eaLnBrk="0" hangingPunct="0">
              <a:spcBef>
                <a:spcPct val="30000"/>
              </a:spcBef>
              <a:defRPr/>
            </a:pPr>
            <a:r>
              <a:rPr lang="en-CA" sz="2800" dirty="0"/>
              <a:t>Offered following guidelines which are based on family history and ethnicity</a:t>
            </a:r>
          </a:p>
        </p:txBody>
      </p:sp>
      <p:sp>
        <p:nvSpPr>
          <p:cNvPr id="13" name="Title 1"/>
          <p:cNvSpPr>
            <a:spLocks noGrp="1"/>
          </p:cNvSpPr>
          <p:nvPr>
            <p:ph type="title"/>
          </p:nvPr>
        </p:nvSpPr>
        <p:spPr>
          <a:xfrm>
            <a:off x="395536" y="188640"/>
            <a:ext cx="8229600" cy="1143000"/>
          </a:xfrm>
          <a:noFill/>
        </p:spPr>
        <p:txBody>
          <a:bodyPr/>
          <a:lstStyle/>
          <a:p>
            <a:r>
              <a:rPr lang="en-CA" sz="3600" dirty="0"/>
              <a:t>How is traditional reproductive carrier screening offered?</a:t>
            </a:r>
          </a:p>
        </p:txBody>
      </p:sp>
      <p:pic>
        <p:nvPicPr>
          <p:cNvPr id="1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8685"/>
          <a:stretch/>
        </p:blipFill>
        <p:spPr bwMode="auto">
          <a:xfrm>
            <a:off x="6898840" y="1340768"/>
            <a:ext cx="2065648" cy="169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2915816" y="5373216"/>
            <a:ext cx="5436096" cy="864096"/>
          </a:xfrm>
          <a:prstGeom prst="roundRect">
            <a:avLst/>
          </a:prstGeom>
          <a:solidFill>
            <a:srgbClr val="FFFFCC"/>
          </a:solidFill>
          <a:ln>
            <a:noFill/>
          </a:ln>
          <a:effectLst>
            <a:outerShdw blurRad="50800" dist="38100" algn="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marL="119063"/>
            <a:r>
              <a:rPr lang="en-AU" altLang="en-US" i="1" dirty="0">
                <a:latin typeface="Calibri" panose="020F0502020204030204" pitchFamily="34" charset="0"/>
                <a:cs typeface="Calibri" panose="020F0502020204030204" pitchFamily="34" charset="0"/>
              </a:rPr>
              <a:t>Remember</a:t>
            </a:r>
            <a:r>
              <a:rPr lang="en-AU" altLang="en-US" dirty="0">
                <a:latin typeface="Calibri" panose="020F0502020204030204" pitchFamily="34" charset="0"/>
                <a:cs typeface="Calibri" panose="020F0502020204030204" pitchFamily="34" charset="0"/>
              </a:rPr>
              <a:t>: Family history-based risk assessment is still the gold standard in initial assessment for heritable conditions  </a:t>
            </a:r>
            <a:endParaRPr lang="en-CA" altLang="en-US" dirty="0">
              <a:latin typeface="Calibri" panose="020F0502020204030204" pitchFamily="34" charset="0"/>
              <a:cs typeface="Calibri" panose="020F0502020204030204" pitchFamily="34" charset="0"/>
            </a:endParaRPr>
          </a:p>
        </p:txBody>
      </p:sp>
      <p:sp>
        <p:nvSpPr>
          <p:cNvPr id="17" name="TextBox 16"/>
          <p:cNvSpPr txBox="1"/>
          <p:nvPr/>
        </p:nvSpPr>
        <p:spPr>
          <a:xfrm>
            <a:off x="35496" y="6505599"/>
            <a:ext cx="3564712" cy="307777"/>
          </a:xfrm>
          <a:prstGeom prst="rect">
            <a:avLst/>
          </a:prstGeom>
          <a:noFill/>
        </p:spPr>
        <p:txBody>
          <a:bodyPr wrap="square" rtlCol="0">
            <a:spAutoFit/>
          </a:bodyPr>
          <a:lstStyle/>
          <a:p>
            <a:r>
              <a:rPr lang="en-CA" sz="1400" dirty="0"/>
              <a:t>Wilson 2016 JOGC</a:t>
            </a:r>
          </a:p>
        </p:txBody>
      </p:sp>
      <p:sp>
        <p:nvSpPr>
          <p:cNvPr id="10" name="TextBox 9"/>
          <p:cNvSpPr txBox="1"/>
          <p:nvPr/>
        </p:nvSpPr>
        <p:spPr>
          <a:xfrm>
            <a:off x="176875" y="1412776"/>
            <a:ext cx="6721965" cy="1569660"/>
          </a:xfrm>
          <a:prstGeom prst="rect">
            <a:avLst/>
          </a:prstGeom>
          <a:solidFill>
            <a:schemeClr val="bg1">
              <a:lumMod val="85000"/>
            </a:schemeClr>
          </a:solidFill>
        </p:spPr>
        <p:txBody>
          <a:bodyPr wrap="square" rtlCol="0" anchor="t">
            <a:spAutoFit/>
          </a:bodyPr>
          <a:lstStyle/>
          <a:p>
            <a:r>
              <a:rPr lang="en-CA" sz="2400" dirty="0"/>
              <a:t>Screening is ideally offered to all individuals considering a pregnancy (pre-conception) and to women presenting at their first prenatal visit, regardless of gestational age </a:t>
            </a:r>
          </a:p>
        </p:txBody>
      </p:sp>
    </p:spTree>
    <p:extLst>
      <p:ext uri="{BB962C8B-B14F-4D97-AF65-F5344CB8AC3E}">
        <p14:creationId xmlns:p14="http://schemas.microsoft.com/office/powerpoint/2010/main" val="132014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7" y="2437860"/>
            <a:ext cx="5976664" cy="1658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7918" y="4300938"/>
            <a:ext cx="3620348" cy="3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57200" y="274638"/>
            <a:ext cx="8229600" cy="1143000"/>
          </a:xfrm>
        </p:spPr>
        <p:txBody>
          <a:bodyPr/>
          <a:lstStyle/>
          <a:p>
            <a:r>
              <a:rPr lang="en-CA" sz="3200" dirty="0"/>
              <a:t>What are the Canadian recommendations for reproductive carrier screening?</a:t>
            </a:r>
          </a:p>
        </p:txBody>
      </p:sp>
    </p:spTree>
    <p:extLst>
      <p:ext uri="{BB962C8B-B14F-4D97-AF65-F5344CB8AC3E}">
        <p14:creationId xmlns:p14="http://schemas.microsoft.com/office/powerpoint/2010/main" val="3837224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a:t>What are the Canadian recommendations for reproductive carrier screening?</a:t>
            </a:r>
          </a:p>
        </p:txBody>
      </p:sp>
      <p:grpSp>
        <p:nvGrpSpPr>
          <p:cNvPr id="6" name="Group 5"/>
          <p:cNvGrpSpPr/>
          <p:nvPr/>
        </p:nvGrpSpPr>
        <p:grpSpPr>
          <a:xfrm>
            <a:off x="270000" y="6237312"/>
            <a:ext cx="8838504" cy="576253"/>
            <a:chOff x="270000" y="6071621"/>
            <a:chExt cx="8838504" cy="576253"/>
          </a:xfrm>
        </p:grpSpPr>
        <p:sp>
          <p:nvSpPr>
            <p:cNvPr id="5" name="Rectangle 4"/>
            <p:cNvSpPr/>
            <p:nvPr/>
          </p:nvSpPr>
          <p:spPr>
            <a:xfrm>
              <a:off x="8388424" y="6071621"/>
              <a:ext cx="720080"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270000" y="6309320"/>
              <a:ext cx="8604000" cy="338554"/>
            </a:xfrm>
            <a:prstGeom prst="rect">
              <a:avLst/>
            </a:prstGeom>
            <a:solidFill>
              <a:schemeClr val="tx1">
                <a:lumMod val="95000"/>
                <a:lumOff val="5000"/>
                <a:alpha val="43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CA" sz="1600" dirty="0"/>
                <a:t>Geneticseducation.ca &gt; Point of Care Tools &gt; Reproductive genetic carrier screening in Canada</a:t>
              </a:r>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379" y="1476246"/>
            <a:ext cx="6961013" cy="4905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433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CA" sz="3200" dirty="0"/>
              <a:t>What are the Canadian recommendations for reproductive carrier screening?</a:t>
            </a:r>
          </a:p>
        </p:txBody>
      </p:sp>
      <p:grpSp>
        <p:nvGrpSpPr>
          <p:cNvPr id="8" name="Group 7"/>
          <p:cNvGrpSpPr/>
          <p:nvPr/>
        </p:nvGrpSpPr>
        <p:grpSpPr>
          <a:xfrm>
            <a:off x="270000" y="6243021"/>
            <a:ext cx="8838504" cy="548680"/>
            <a:chOff x="270000" y="6243021"/>
            <a:chExt cx="8838504" cy="548680"/>
          </a:xfrm>
        </p:grpSpPr>
        <p:sp>
          <p:nvSpPr>
            <p:cNvPr id="13" name="Rectangle 12"/>
            <p:cNvSpPr/>
            <p:nvPr/>
          </p:nvSpPr>
          <p:spPr>
            <a:xfrm>
              <a:off x="8388424" y="6243021"/>
              <a:ext cx="720080"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270000" y="6309320"/>
              <a:ext cx="8604000" cy="338554"/>
            </a:xfrm>
            <a:prstGeom prst="rect">
              <a:avLst/>
            </a:prstGeom>
            <a:solidFill>
              <a:schemeClr val="tx1">
                <a:lumMod val="95000"/>
                <a:lumOff val="5000"/>
                <a:alpha val="43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CA" sz="1600" dirty="0"/>
                <a:t>Geneticseducation.ca &gt; Point of Care Tools &gt; Reproductive genetic carrier screening in Canada</a:t>
              </a:r>
            </a:p>
          </p:txBody>
        </p:sp>
      </p:gr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83650"/>
            <a:ext cx="8694488" cy="3531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72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CA" sz="3200" dirty="0"/>
              <a:t>What are the Canadian recommendations for reproductive carrier screening?</a:t>
            </a:r>
          </a:p>
        </p:txBody>
      </p:sp>
      <p:grpSp>
        <p:nvGrpSpPr>
          <p:cNvPr id="11" name="Group 10"/>
          <p:cNvGrpSpPr/>
          <p:nvPr/>
        </p:nvGrpSpPr>
        <p:grpSpPr>
          <a:xfrm>
            <a:off x="270000" y="6243021"/>
            <a:ext cx="8838504" cy="548680"/>
            <a:chOff x="270000" y="6243021"/>
            <a:chExt cx="8838504" cy="548680"/>
          </a:xfrm>
        </p:grpSpPr>
        <p:sp>
          <p:nvSpPr>
            <p:cNvPr id="12" name="Rectangle 11"/>
            <p:cNvSpPr/>
            <p:nvPr/>
          </p:nvSpPr>
          <p:spPr>
            <a:xfrm>
              <a:off x="8388424" y="6243021"/>
              <a:ext cx="720080"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270000" y="6309320"/>
              <a:ext cx="8604000" cy="338554"/>
            </a:xfrm>
            <a:prstGeom prst="rect">
              <a:avLst/>
            </a:prstGeom>
            <a:solidFill>
              <a:schemeClr val="tx1">
                <a:lumMod val="95000"/>
                <a:lumOff val="5000"/>
                <a:alpha val="43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CA" sz="1600" dirty="0"/>
                <a:t>Geneticseducation.ca &gt; Point of Care Tools &gt; Reproductive genetic carrier screening in Canada</a:t>
              </a:r>
            </a:p>
          </p:txBody>
        </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723" y="1484784"/>
            <a:ext cx="4785533" cy="4720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49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CA" sz="3200" dirty="0"/>
              <a:t>What are the Canadian recommendations for reproductive carrier screening?</a:t>
            </a:r>
          </a:p>
        </p:txBody>
      </p:sp>
      <p:grpSp>
        <p:nvGrpSpPr>
          <p:cNvPr id="11" name="Group 10"/>
          <p:cNvGrpSpPr/>
          <p:nvPr/>
        </p:nvGrpSpPr>
        <p:grpSpPr>
          <a:xfrm>
            <a:off x="270000" y="6243021"/>
            <a:ext cx="8838504" cy="548680"/>
            <a:chOff x="270000" y="6243021"/>
            <a:chExt cx="8838504" cy="548680"/>
          </a:xfrm>
        </p:grpSpPr>
        <p:sp>
          <p:nvSpPr>
            <p:cNvPr id="12" name="Rectangle 11"/>
            <p:cNvSpPr/>
            <p:nvPr/>
          </p:nvSpPr>
          <p:spPr>
            <a:xfrm>
              <a:off x="8388424" y="6243021"/>
              <a:ext cx="720080"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270000" y="6309320"/>
              <a:ext cx="8604000" cy="338554"/>
            </a:xfrm>
            <a:prstGeom prst="rect">
              <a:avLst/>
            </a:prstGeom>
            <a:solidFill>
              <a:schemeClr val="tx1">
                <a:lumMod val="95000"/>
                <a:lumOff val="5000"/>
                <a:alpha val="43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CA" sz="1600" dirty="0"/>
                <a:t>Geneticseducation.ca &gt; Point of Care Tools &gt; Reproductive genetic carrier screening in Canada</a:t>
              </a:r>
            </a:p>
          </p:txBody>
        </p:sp>
      </p:gr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382" y="1556792"/>
            <a:ext cx="4809890" cy="4536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49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Why offer expanded carrier screening?</a:t>
            </a:r>
          </a:p>
        </p:txBody>
      </p:sp>
      <p:sp>
        <p:nvSpPr>
          <p:cNvPr id="3" name="TextBox 2"/>
          <p:cNvSpPr txBox="1"/>
          <p:nvPr/>
        </p:nvSpPr>
        <p:spPr>
          <a:xfrm>
            <a:off x="3995936" y="1115452"/>
            <a:ext cx="4536504" cy="369332"/>
          </a:xfrm>
          <a:prstGeom prst="rect">
            <a:avLst/>
          </a:prstGeom>
          <a:noFill/>
        </p:spPr>
        <p:txBody>
          <a:bodyPr wrap="square" rtlCol="0">
            <a:spAutoFit/>
          </a:bodyPr>
          <a:lstStyle/>
          <a:p>
            <a:r>
              <a:rPr lang="en-US" i="1" dirty="0"/>
              <a:t>Screening beyond family history and ethnicity</a:t>
            </a:r>
          </a:p>
        </p:txBody>
      </p:sp>
      <p:sp>
        <p:nvSpPr>
          <p:cNvPr id="6" name="TextBox 5"/>
          <p:cNvSpPr txBox="1"/>
          <p:nvPr/>
        </p:nvSpPr>
        <p:spPr>
          <a:xfrm>
            <a:off x="711790" y="1772816"/>
            <a:ext cx="7820650" cy="892552"/>
          </a:xfrm>
          <a:prstGeom prst="rect">
            <a:avLst/>
          </a:prstGeom>
          <a:solidFill>
            <a:schemeClr val="bg1">
              <a:lumMod val="75000"/>
            </a:schemeClr>
          </a:solidFill>
        </p:spPr>
        <p:txBody>
          <a:bodyPr wrap="square" rtlCol="0">
            <a:spAutoFit/>
          </a:bodyPr>
          <a:lstStyle/>
          <a:p>
            <a:r>
              <a:rPr lang="en-CA" sz="2600" dirty="0"/>
              <a:t>Allows testing of all individuals regardless of family history, ethnicity or geographic origin</a:t>
            </a:r>
          </a:p>
        </p:txBody>
      </p:sp>
    </p:spTree>
    <p:extLst>
      <p:ext uri="{BB962C8B-B14F-4D97-AF65-F5344CB8AC3E}">
        <p14:creationId xmlns:p14="http://schemas.microsoft.com/office/powerpoint/2010/main" val="1425307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Why offer expanded carrier screening?</a:t>
            </a:r>
          </a:p>
        </p:txBody>
      </p:sp>
      <p:sp>
        <p:nvSpPr>
          <p:cNvPr id="5" name="TextBox 4"/>
          <p:cNvSpPr txBox="1"/>
          <p:nvPr/>
        </p:nvSpPr>
        <p:spPr>
          <a:xfrm>
            <a:off x="711790" y="1772816"/>
            <a:ext cx="7820650" cy="892552"/>
          </a:xfrm>
          <a:prstGeom prst="rect">
            <a:avLst/>
          </a:prstGeom>
          <a:solidFill>
            <a:schemeClr val="bg1">
              <a:lumMod val="75000"/>
            </a:schemeClr>
          </a:solidFill>
        </p:spPr>
        <p:txBody>
          <a:bodyPr wrap="square" rtlCol="0">
            <a:spAutoFit/>
          </a:bodyPr>
          <a:lstStyle/>
          <a:p>
            <a:r>
              <a:rPr lang="en-CA" sz="2600" dirty="0"/>
              <a:t>Allows testing of all individuals regardless of family history, ethnicity or geographic origin</a:t>
            </a:r>
          </a:p>
        </p:txBody>
      </p:sp>
      <p:sp>
        <p:nvSpPr>
          <p:cNvPr id="10" name="TextBox 9"/>
          <p:cNvSpPr txBox="1"/>
          <p:nvPr/>
        </p:nvSpPr>
        <p:spPr>
          <a:xfrm>
            <a:off x="711790" y="2780928"/>
            <a:ext cx="7820649" cy="892552"/>
          </a:xfrm>
          <a:prstGeom prst="rect">
            <a:avLst/>
          </a:prstGeom>
          <a:solidFill>
            <a:schemeClr val="bg1">
              <a:lumMod val="95000"/>
            </a:schemeClr>
          </a:solidFill>
        </p:spPr>
        <p:txBody>
          <a:bodyPr wrap="square" rtlCol="0">
            <a:spAutoFit/>
          </a:bodyPr>
          <a:lstStyle/>
          <a:p>
            <a:r>
              <a:rPr lang="en-CA" sz="2600" dirty="0"/>
              <a:t>Increased detection of carriers of serious inherited disorders </a:t>
            </a:r>
          </a:p>
        </p:txBody>
      </p:sp>
      <p:sp>
        <p:nvSpPr>
          <p:cNvPr id="6" name="TextBox 5"/>
          <p:cNvSpPr txBox="1"/>
          <p:nvPr/>
        </p:nvSpPr>
        <p:spPr>
          <a:xfrm>
            <a:off x="3995936" y="1115452"/>
            <a:ext cx="4536504" cy="369332"/>
          </a:xfrm>
          <a:prstGeom prst="rect">
            <a:avLst/>
          </a:prstGeom>
          <a:noFill/>
        </p:spPr>
        <p:txBody>
          <a:bodyPr wrap="square" rtlCol="0">
            <a:spAutoFit/>
          </a:bodyPr>
          <a:lstStyle/>
          <a:p>
            <a:r>
              <a:rPr lang="en-US" i="1" dirty="0"/>
              <a:t>Screening beyond family history and ethnicity</a:t>
            </a:r>
          </a:p>
        </p:txBody>
      </p:sp>
    </p:spTree>
    <p:extLst>
      <p:ext uri="{BB962C8B-B14F-4D97-AF65-F5344CB8AC3E}">
        <p14:creationId xmlns:p14="http://schemas.microsoft.com/office/powerpoint/2010/main" val="1503441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Why offer expanded carrier screening?</a:t>
            </a:r>
          </a:p>
        </p:txBody>
      </p:sp>
      <p:sp>
        <p:nvSpPr>
          <p:cNvPr id="8" name="TextBox 7"/>
          <p:cNvSpPr txBox="1"/>
          <p:nvPr/>
        </p:nvSpPr>
        <p:spPr>
          <a:xfrm>
            <a:off x="711790" y="3789040"/>
            <a:ext cx="7820649" cy="892552"/>
          </a:xfrm>
          <a:prstGeom prst="rect">
            <a:avLst/>
          </a:prstGeom>
          <a:solidFill>
            <a:schemeClr val="bg1">
              <a:lumMod val="75000"/>
            </a:schemeClr>
          </a:solidFill>
        </p:spPr>
        <p:txBody>
          <a:bodyPr wrap="square" rtlCol="0" anchor="ctr">
            <a:spAutoFit/>
          </a:bodyPr>
          <a:lstStyle/>
          <a:p>
            <a:r>
              <a:rPr lang="en-CA" sz="2600" dirty="0"/>
              <a:t>Technology is rapidly advancing and the costs are decreasing </a:t>
            </a:r>
          </a:p>
        </p:txBody>
      </p:sp>
      <p:sp>
        <p:nvSpPr>
          <p:cNvPr id="11" name="TextBox 10"/>
          <p:cNvSpPr txBox="1"/>
          <p:nvPr/>
        </p:nvSpPr>
        <p:spPr>
          <a:xfrm>
            <a:off x="711790" y="2780928"/>
            <a:ext cx="7820649" cy="892552"/>
          </a:xfrm>
          <a:prstGeom prst="rect">
            <a:avLst/>
          </a:prstGeom>
          <a:solidFill>
            <a:schemeClr val="bg1">
              <a:lumMod val="95000"/>
            </a:schemeClr>
          </a:solidFill>
        </p:spPr>
        <p:txBody>
          <a:bodyPr wrap="square" rtlCol="0">
            <a:spAutoFit/>
          </a:bodyPr>
          <a:lstStyle/>
          <a:p>
            <a:r>
              <a:rPr lang="en-CA" sz="2600" dirty="0"/>
              <a:t>Increased detection of carriers of serious inherited disorders </a:t>
            </a:r>
          </a:p>
        </p:txBody>
      </p:sp>
      <p:sp>
        <p:nvSpPr>
          <p:cNvPr id="7" name="TextBox 6"/>
          <p:cNvSpPr txBox="1"/>
          <p:nvPr/>
        </p:nvSpPr>
        <p:spPr>
          <a:xfrm>
            <a:off x="3995936" y="1115452"/>
            <a:ext cx="4536504" cy="369332"/>
          </a:xfrm>
          <a:prstGeom prst="rect">
            <a:avLst/>
          </a:prstGeom>
          <a:noFill/>
        </p:spPr>
        <p:txBody>
          <a:bodyPr wrap="square" rtlCol="0">
            <a:spAutoFit/>
          </a:bodyPr>
          <a:lstStyle/>
          <a:p>
            <a:r>
              <a:rPr lang="en-US" i="1" dirty="0"/>
              <a:t>Screening beyond family history and ethnicity</a:t>
            </a:r>
          </a:p>
        </p:txBody>
      </p:sp>
      <p:sp>
        <p:nvSpPr>
          <p:cNvPr id="9" name="TextBox 8"/>
          <p:cNvSpPr txBox="1"/>
          <p:nvPr/>
        </p:nvSpPr>
        <p:spPr>
          <a:xfrm>
            <a:off x="711790" y="1772816"/>
            <a:ext cx="7820650" cy="892552"/>
          </a:xfrm>
          <a:prstGeom prst="rect">
            <a:avLst/>
          </a:prstGeom>
          <a:solidFill>
            <a:schemeClr val="bg1">
              <a:lumMod val="75000"/>
            </a:schemeClr>
          </a:solidFill>
        </p:spPr>
        <p:txBody>
          <a:bodyPr wrap="square" rtlCol="0">
            <a:spAutoFit/>
          </a:bodyPr>
          <a:lstStyle/>
          <a:p>
            <a:r>
              <a:rPr lang="en-CA" sz="2600" dirty="0"/>
              <a:t>Allows testing of all individuals regardless of family history, ethnicity or geographic origin</a:t>
            </a:r>
          </a:p>
        </p:txBody>
      </p:sp>
    </p:spTree>
    <p:extLst>
      <p:ext uri="{BB962C8B-B14F-4D97-AF65-F5344CB8AC3E}">
        <p14:creationId xmlns:p14="http://schemas.microsoft.com/office/powerpoint/2010/main" val="55828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Why offer expanded carrier screening?</a:t>
            </a:r>
          </a:p>
        </p:txBody>
      </p:sp>
      <p:sp>
        <p:nvSpPr>
          <p:cNvPr id="8" name="TextBox 7"/>
          <p:cNvSpPr txBox="1"/>
          <p:nvPr/>
        </p:nvSpPr>
        <p:spPr>
          <a:xfrm>
            <a:off x="711790" y="3789040"/>
            <a:ext cx="7820649" cy="892552"/>
          </a:xfrm>
          <a:prstGeom prst="rect">
            <a:avLst/>
          </a:prstGeom>
          <a:solidFill>
            <a:schemeClr val="bg1">
              <a:lumMod val="75000"/>
            </a:schemeClr>
          </a:solidFill>
        </p:spPr>
        <p:txBody>
          <a:bodyPr wrap="square" rtlCol="0" anchor="ctr">
            <a:spAutoFit/>
          </a:bodyPr>
          <a:lstStyle/>
          <a:p>
            <a:r>
              <a:rPr lang="en-CA" sz="2600" dirty="0"/>
              <a:t>Technology is rapidly advancing and the costs are decreasing </a:t>
            </a:r>
          </a:p>
        </p:txBody>
      </p:sp>
      <p:sp>
        <p:nvSpPr>
          <p:cNvPr id="11" name="TextBox 10"/>
          <p:cNvSpPr txBox="1"/>
          <p:nvPr/>
        </p:nvSpPr>
        <p:spPr>
          <a:xfrm>
            <a:off x="711790" y="2780928"/>
            <a:ext cx="7820649" cy="892552"/>
          </a:xfrm>
          <a:prstGeom prst="rect">
            <a:avLst/>
          </a:prstGeom>
          <a:solidFill>
            <a:schemeClr val="bg1">
              <a:lumMod val="95000"/>
            </a:schemeClr>
          </a:solidFill>
        </p:spPr>
        <p:txBody>
          <a:bodyPr wrap="square" rtlCol="0">
            <a:spAutoFit/>
          </a:bodyPr>
          <a:lstStyle/>
          <a:p>
            <a:r>
              <a:rPr lang="en-CA" sz="2600" dirty="0"/>
              <a:t>Increased detection of carriers of serious inherited disorders </a:t>
            </a:r>
          </a:p>
        </p:txBody>
      </p:sp>
      <p:sp>
        <p:nvSpPr>
          <p:cNvPr id="6" name="TextBox 5"/>
          <p:cNvSpPr txBox="1"/>
          <p:nvPr/>
        </p:nvSpPr>
        <p:spPr>
          <a:xfrm>
            <a:off x="683568" y="4808765"/>
            <a:ext cx="7820649" cy="492443"/>
          </a:xfrm>
          <a:prstGeom prst="rect">
            <a:avLst/>
          </a:prstGeom>
          <a:solidFill>
            <a:schemeClr val="bg1">
              <a:lumMod val="95000"/>
            </a:schemeClr>
          </a:solidFill>
        </p:spPr>
        <p:txBody>
          <a:bodyPr wrap="square" rtlCol="0">
            <a:spAutoFit/>
          </a:bodyPr>
          <a:lstStyle/>
          <a:p>
            <a:r>
              <a:rPr lang="en-CA" sz="2600" dirty="0"/>
              <a:t>Supports patient autonomy</a:t>
            </a:r>
          </a:p>
        </p:txBody>
      </p:sp>
      <p:sp>
        <p:nvSpPr>
          <p:cNvPr id="7" name="TextBox 6"/>
          <p:cNvSpPr txBox="1"/>
          <p:nvPr/>
        </p:nvSpPr>
        <p:spPr>
          <a:xfrm>
            <a:off x="3995936" y="1115452"/>
            <a:ext cx="4536504" cy="369332"/>
          </a:xfrm>
          <a:prstGeom prst="rect">
            <a:avLst/>
          </a:prstGeom>
          <a:noFill/>
        </p:spPr>
        <p:txBody>
          <a:bodyPr wrap="square" rtlCol="0">
            <a:spAutoFit/>
          </a:bodyPr>
          <a:lstStyle/>
          <a:p>
            <a:r>
              <a:rPr lang="en-US" i="1" dirty="0"/>
              <a:t>Screening beyond family history and ethnicity</a:t>
            </a:r>
          </a:p>
        </p:txBody>
      </p:sp>
      <p:sp>
        <p:nvSpPr>
          <p:cNvPr id="9" name="TextBox 8"/>
          <p:cNvSpPr txBox="1"/>
          <p:nvPr/>
        </p:nvSpPr>
        <p:spPr>
          <a:xfrm>
            <a:off x="711790" y="1772816"/>
            <a:ext cx="7820650" cy="892552"/>
          </a:xfrm>
          <a:prstGeom prst="rect">
            <a:avLst/>
          </a:prstGeom>
          <a:solidFill>
            <a:schemeClr val="bg1">
              <a:lumMod val="75000"/>
            </a:schemeClr>
          </a:solidFill>
        </p:spPr>
        <p:txBody>
          <a:bodyPr wrap="square" rtlCol="0">
            <a:spAutoFit/>
          </a:bodyPr>
          <a:lstStyle/>
          <a:p>
            <a:r>
              <a:rPr lang="en-CA" sz="2600" dirty="0"/>
              <a:t>Allows testing of all individuals regardless of family history, ethnicity or geographic origin</a:t>
            </a:r>
          </a:p>
        </p:txBody>
      </p:sp>
    </p:spTree>
    <p:extLst>
      <p:ext uri="{BB962C8B-B14F-4D97-AF65-F5344CB8AC3E}">
        <p14:creationId xmlns:p14="http://schemas.microsoft.com/office/powerpoint/2010/main" val="142800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ctrTitle"/>
          </p:nvPr>
        </p:nvSpPr>
        <p:spPr/>
        <p:txBody>
          <a:bodyPr/>
          <a:lstStyle/>
          <a:p>
            <a:r>
              <a:rPr lang="en-CA" altLang="en-US" dirty="0"/>
              <a:t>Expanded carrier screening</a:t>
            </a:r>
          </a:p>
        </p:txBody>
      </p:sp>
      <p:sp>
        <p:nvSpPr>
          <p:cNvPr id="3" name="Rectangle 1">
            <a:extLst>
              <a:ext uri="{FF2B5EF4-FFF2-40B4-BE49-F238E27FC236}">
                <a16:creationId xmlns:a16="http://schemas.microsoft.com/office/drawing/2014/main" id="{CD48EF2C-B11E-494F-A59B-D4B1B9AB3007}"/>
              </a:ext>
            </a:extLst>
          </p:cNvPr>
          <p:cNvSpPr>
            <a:spLocks noGrp="1" noChangeArrowheads="1"/>
          </p:cNvSpPr>
          <p:nvPr>
            <p:ph type="subTitle" idx="1"/>
          </p:nvPr>
        </p:nvSpPr>
        <p:spPr>
          <a:xfrm>
            <a:off x="867544" y="3284984"/>
            <a:ext cx="7408912" cy="918102"/>
          </a:xfrm>
        </p:spPr>
        <p:txBody>
          <a:bodyPr/>
          <a:lstStyle/>
          <a:p>
            <a:r>
              <a:rPr lang="en-CA" sz="1800" dirty="0">
                <a:solidFill>
                  <a:schemeClr val="tx1">
                    <a:lumMod val="75000"/>
                    <a:lumOff val="25000"/>
                  </a:schemeClr>
                </a:solidFill>
              </a:rPr>
              <a:t>Developed by Ms. Shawna Morrison, Dr. Judith Allanson and Dr. June Carroll (2016)</a:t>
            </a:r>
          </a:p>
          <a:p>
            <a:endParaRPr lang="en-CA" altLang="en-US" sz="1800" dirty="0">
              <a:solidFill>
                <a:schemeClr val="tx1">
                  <a:lumMod val="75000"/>
                  <a:lumOff val="25000"/>
                </a:schemeClr>
              </a:solidFill>
            </a:endParaRPr>
          </a:p>
        </p:txBody>
      </p:sp>
    </p:spTree>
    <p:extLst>
      <p:ext uri="{BB962C8B-B14F-4D97-AF65-F5344CB8AC3E}">
        <p14:creationId xmlns:p14="http://schemas.microsoft.com/office/powerpoint/2010/main" val="11662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246" y="4869160"/>
            <a:ext cx="143849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 name="Group 1"/>
          <p:cNvGrpSpPr/>
          <p:nvPr/>
        </p:nvGrpSpPr>
        <p:grpSpPr>
          <a:xfrm>
            <a:off x="36512" y="1844824"/>
            <a:ext cx="9144000" cy="4390090"/>
            <a:chOff x="1" y="842964"/>
            <a:chExt cx="9144000" cy="4390090"/>
          </a:xfrm>
        </p:grpSpPr>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42964"/>
              <a:ext cx="9144000" cy="439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5496" y="980728"/>
              <a:ext cx="158400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0" name="Rectangle 9"/>
            <p:cNvSpPr/>
            <p:nvPr/>
          </p:nvSpPr>
          <p:spPr>
            <a:xfrm>
              <a:off x="251696" y="4581128"/>
              <a:ext cx="158400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sp>
        <p:nvSpPr>
          <p:cNvPr id="6" name="Title 1"/>
          <p:cNvSpPr>
            <a:spLocks noGrp="1"/>
          </p:cNvSpPr>
          <p:nvPr>
            <p:ph type="title"/>
          </p:nvPr>
        </p:nvSpPr>
        <p:spPr>
          <a:xfrm>
            <a:off x="457200" y="44624"/>
            <a:ext cx="8229600" cy="1143000"/>
          </a:xfrm>
        </p:spPr>
        <p:txBody>
          <a:bodyPr/>
          <a:lstStyle/>
          <a:p>
            <a:r>
              <a:rPr lang="en-CA" altLang="en-US" sz="3600" dirty="0"/>
              <a:t>Expanded carrier screening</a:t>
            </a:r>
          </a:p>
        </p:txBody>
      </p:sp>
    </p:spTree>
    <p:extLst>
      <p:ext uri="{BB962C8B-B14F-4D97-AF65-F5344CB8AC3E}">
        <p14:creationId xmlns:p14="http://schemas.microsoft.com/office/powerpoint/2010/main" val="358424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6" y="5361012"/>
            <a:ext cx="9211461" cy="14523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2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91834"/>
            <a:ext cx="5131983" cy="1353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5496" y="5877272"/>
            <a:ext cx="158400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4" name="Rectangle 3"/>
          <p:cNvSpPr/>
          <p:nvPr/>
        </p:nvSpPr>
        <p:spPr>
          <a:xfrm>
            <a:off x="5724128" y="5811366"/>
            <a:ext cx="2268000" cy="2819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1"/>
          <p:cNvSpPr>
            <a:spLocks noGrp="1"/>
          </p:cNvSpPr>
          <p:nvPr>
            <p:ph type="title"/>
          </p:nvPr>
        </p:nvSpPr>
        <p:spPr>
          <a:xfrm>
            <a:off x="457200" y="44624"/>
            <a:ext cx="8229600" cy="1143000"/>
          </a:xfrm>
        </p:spPr>
        <p:txBody>
          <a:bodyPr/>
          <a:lstStyle/>
          <a:p>
            <a:r>
              <a:rPr lang="en-CA" altLang="en-US" sz="3600" dirty="0"/>
              <a:t>Expanded carrier screening</a:t>
            </a:r>
          </a:p>
        </p:txBody>
      </p:sp>
      <p:grpSp>
        <p:nvGrpSpPr>
          <p:cNvPr id="5" name="Group 4"/>
          <p:cNvGrpSpPr/>
          <p:nvPr/>
        </p:nvGrpSpPr>
        <p:grpSpPr>
          <a:xfrm>
            <a:off x="69688" y="883032"/>
            <a:ext cx="5062295" cy="3119622"/>
            <a:chOff x="85769" y="1029458"/>
            <a:chExt cx="5062295" cy="3119622"/>
          </a:xfrm>
        </p:grpSpPr>
        <p:grpSp>
          <p:nvGrpSpPr>
            <p:cNvPr id="3" name="Group 2"/>
            <p:cNvGrpSpPr/>
            <p:nvPr/>
          </p:nvGrpSpPr>
          <p:grpSpPr>
            <a:xfrm>
              <a:off x="85769" y="1029458"/>
              <a:ext cx="5062295" cy="3119622"/>
              <a:chOff x="85769" y="1029458"/>
              <a:chExt cx="5062295" cy="3119622"/>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69" y="1029458"/>
                <a:ext cx="5062295" cy="3119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512" y="1124744"/>
                <a:ext cx="1008112" cy="86409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245007" y="3151674"/>
              <a:ext cx="4582579" cy="309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620378" y="928294"/>
            <a:ext cx="4352925" cy="2231677"/>
            <a:chOff x="19050" y="4581128"/>
            <a:chExt cx="4352925" cy="2231677"/>
          </a:xfrm>
        </p:grpSpPr>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4593480"/>
              <a:ext cx="4352925" cy="2219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79512" y="4581128"/>
              <a:ext cx="147600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3" name="Rectangle 12"/>
            <p:cNvSpPr/>
            <p:nvPr/>
          </p:nvSpPr>
          <p:spPr>
            <a:xfrm>
              <a:off x="2699792" y="4869160"/>
              <a:ext cx="147600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4" name="Rectangle 13"/>
            <p:cNvSpPr/>
            <p:nvPr/>
          </p:nvSpPr>
          <p:spPr>
            <a:xfrm>
              <a:off x="195511" y="6021288"/>
              <a:ext cx="147600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9" name="Group 8"/>
          <p:cNvGrpSpPr/>
          <p:nvPr/>
        </p:nvGrpSpPr>
        <p:grpSpPr>
          <a:xfrm>
            <a:off x="5268036" y="3217887"/>
            <a:ext cx="3929159" cy="2143125"/>
            <a:chOff x="5268036" y="3217887"/>
            <a:chExt cx="3929159" cy="2143125"/>
          </a:xfrm>
        </p:grpSpPr>
        <p:pic>
          <p:nvPicPr>
            <p:cNvPr id="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519" r="3084"/>
            <a:stretch/>
          </p:blipFill>
          <p:spPr bwMode="auto">
            <a:xfrm>
              <a:off x="5268036" y="3217887"/>
              <a:ext cx="3929159" cy="2143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5381625" y="4869160"/>
              <a:ext cx="1097280" cy="1828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5213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50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7200" y="1052736"/>
            <a:ext cx="8229600" cy="648072"/>
          </a:xfrm>
          <a:prstGeom prst="roundRect">
            <a:avLst/>
          </a:prstGeom>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FF0000"/>
              </a:buClr>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FF0000"/>
              </a:buClr>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CA" altLang="en-US" sz="2400" dirty="0"/>
              <a:t>Is generally a self-pay service</a:t>
            </a:r>
          </a:p>
        </p:txBody>
      </p:sp>
      <p:sp>
        <p:nvSpPr>
          <p:cNvPr id="9" name="Content Placeholder 2"/>
          <p:cNvSpPr txBox="1">
            <a:spLocks/>
          </p:cNvSpPr>
          <p:nvPr/>
        </p:nvSpPr>
        <p:spPr bwMode="auto">
          <a:xfrm>
            <a:off x="1259632" y="1844824"/>
            <a:ext cx="7542889" cy="2088232"/>
          </a:xfrm>
          <a:prstGeom prst="roundRect">
            <a:avLst/>
          </a:prstGeom>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FF0000"/>
              </a:buClr>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FF0000"/>
              </a:buClr>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Clr>
                <a:srgbClr val="00B0F0"/>
              </a:buClr>
              <a:buNone/>
            </a:pPr>
            <a:r>
              <a:rPr lang="en-CA" sz="2000" dirty="0"/>
              <a:t>Provincial funding has been approved in ON</a:t>
            </a:r>
          </a:p>
          <a:p>
            <a:pPr>
              <a:buClr>
                <a:srgbClr val="00B0F0"/>
              </a:buClr>
              <a:buFont typeface="Calibri" panose="020F0502020204030204" pitchFamily="34" charset="0"/>
              <a:buChar char="─"/>
            </a:pPr>
            <a:r>
              <a:rPr lang="en-CA" sz="2000" dirty="0"/>
              <a:t>Individuals with a limited family history (e.g. adopted)</a:t>
            </a:r>
          </a:p>
          <a:p>
            <a:pPr>
              <a:buClr>
                <a:srgbClr val="00B0F0"/>
              </a:buClr>
              <a:buFont typeface="Calibri" panose="020F0502020204030204" pitchFamily="34" charset="0"/>
              <a:buChar char="─"/>
            </a:pPr>
            <a:r>
              <a:rPr lang="en-CA" sz="2000" dirty="0"/>
              <a:t>Individuals whose partner is a carrier of a condition on a panel</a:t>
            </a:r>
          </a:p>
          <a:p>
            <a:pPr>
              <a:buClr>
                <a:srgbClr val="00B0F0"/>
              </a:buClr>
              <a:buFont typeface="Calibri" panose="020F0502020204030204" pitchFamily="34" charset="0"/>
              <a:buChar char="─"/>
            </a:pPr>
            <a:r>
              <a:rPr lang="en-CA" sz="2000" dirty="0"/>
              <a:t>Individuals of Ashkenazi Jewish descent</a:t>
            </a:r>
          </a:p>
          <a:p>
            <a:pPr>
              <a:buClr>
                <a:srgbClr val="00B0F0"/>
              </a:buClr>
              <a:buFont typeface="Calibri" panose="020F0502020204030204" pitchFamily="34" charset="0"/>
              <a:buChar char="─"/>
            </a:pPr>
            <a:r>
              <a:rPr lang="en-CA" sz="2000" dirty="0"/>
              <a:t>Consanguineous couples</a:t>
            </a:r>
          </a:p>
        </p:txBody>
      </p:sp>
      <p:sp>
        <p:nvSpPr>
          <p:cNvPr id="5" name="Title 1"/>
          <p:cNvSpPr>
            <a:spLocks noGrp="1"/>
          </p:cNvSpPr>
          <p:nvPr>
            <p:ph type="title"/>
          </p:nvPr>
        </p:nvSpPr>
        <p:spPr>
          <a:xfrm>
            <a:off x="457200" y="44624"/>
            <a:ext cx="8229600" cy="1143000"/>
          </a:xfrm>
        </p:spPr>
        <p:txBody>
          <a:bodyPr/>
          <a:lstStyle/>
          <a:p>
            <a:r>
              <a:rPr lang="en-CA" altLang="en-US" sz="3600" dirty="0"/>
              <a:t>Expanded carrier screening</a:t>
            </a:r>
          </a:p>
        </p:txBody>
      </p:sp>
    </p:spTree>
    <p:extLst>
      <p:ext uri="{BB962C8B-B14F-4D97-AF65-F5344CB8AC3E}">
        <p14:creationId xmlns:p14="http://schemas.microsoft.com/office/powerpoint/2010/main" val="3628793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4624"/>
            <a:ext cx="8229600" cy="1143000"/>
          </a:xfrm>
        </p:spPr>
        <p:txBody>
          <a:bodyPr/>
          <a:lstStyle/>
          <a:p>
            <a:r>
              <a:rPr lang="en-CA" altLang="en-US" sz="3600" dirty="0"/>
              <a:t>Expanded carrier screening</a:t>
            </a:r>
          </a:p>
        </p:txBody>
      </p:sp>
      <p:sp>
        <p:nvSpPr>
          <p:cNvPr id="12" name="Content Placeholder 2"/>
          <p:cNvSpPr txBox="1">
            <a:spLocks/>
          </p:cNvSpPr>
          <p:nvPr/>
        </p:nvSpPr>
        <p:spPr bwMode="auto">
          <a:xfrm>
            <a:off x="457200" y="1836390"/>
            <a:ext cx="8229600" cy="756000"/>
          </a:xfrm>
          <a:prstGeom prst="roundRect">
            <a:avLst/>
          </a:prstGeom>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FF0000"/>
              </a:buClr>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FF0000"/>
              </a:buClr>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CA" altLang="en-US" sz="2400" dirty="0"/>
              <a:t>Is not standard of care and does not replace current guidelines</a:t>
            </a:r>
          </a:p>
        </p:txBody>
      </p:sp>
      <p:sp>
        <p:nvSpPr>
          <p:cNvPr id="14" name="Content Placeholder 2"/>
          <p:cNvSpPr txBox="1">
            <a:spLocks/>
          </p:cNvSpPr>
          <p:nvPr/>
        </p:nvSpPr>
        <p:spPr bwMode="auto">
          <a:xfrm>
            <a:off x="457200" y="2772494"/>
            <a:ext cx="8229600" cy="756000"/>
          </a:xfrm>
          <a:prstGeom prst="round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FF0000"/>
              </a:buClr>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FF0000"/>
              </a:buClr>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CA" altLang="en-US" sz="2400" dirty="0"/>
              <a:t>SOGC/CCMG (2016) state, “</a:t>
            </a:r>
            <a:r>
              <a:rPr lang="en-US" sz="2400" i="1" dirty="0"/>
              <a:t>The option of this technology should be part of the informed consent process</a:t>
            </a:r>
            <a:r>
              <a:rPr lang="en-US" sz="2400" dirty="0"/>
              <a:t>.”</a:t>
            </a:r>
            <a:endParaRPr lang="en-CA" altLang="en-US" sz="2400" dirty="0"/>
          </a:p>
        </p:txBody>
      </p:sp>
      <p:sp>
        <p:nvSpPr>
          <p:cNvPr id="16" name="Content Placeholder 2"/>
          <p:cNvSpPr txBox="1">
            <a:spLocks/>
          </p:cNvSpPr>
          <p:nvPr/>
        </p:nvSpPr>
        <p:spPr bwMode="auto">
          <a:xfrm>
            <a:off x="457200" y="3674547"/>
            <a:ext cx="8229600" cy="1332000"/>
          </a:xfrm>
          <a:prstGeom prst="roundRect">
            <a:avLst/>
          </a:prstGeom>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FF0000"/>
              </a:buClr>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FF0000"/>
              </a:buClr>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CA" sz="2400" dirty="0"/>
              <a:t>Unclear clinical utility and relevance in reproductive planning </a:t>
            </a:r>
          </a:p>
          <a:p>
            <a:pPr marL="0" indent="0">
              <a:buNone/>
            </a:pPr>
            <a:r>
              <a:rPr lang="en-CA" sz="2000" dirty="0"/>
              <a:t>Panels do not typically distinguish between serious and mild, or early-onset and late-onset conditions</a:t>
            </a:r>
          </a:p>
        </p:txBody>
      </p:sp>
      <p:sp>
        <p:nvSpPr>
          <p:cNvPr id="17" name="Content Placeholder 2"/>
          <p:cNvSpPr txBox="1">
            <a:spLocks/>
          </p:cNvSpPr>
          <p:nvPr/>
        </p:nvSpPr>
        <p:spPr bwMode="auto">
          <a:xfrm>
            <a:off x="457200" y="5148758"/>
            <a:ext cx="8229600" cy="864000"/>
          </a:xfrm>
          <a:prstGeom prst="roundRect">
            <a:avLst/>
          </a:prstGeom>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FF0000"/>
              </a:buClr>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FF0000"/>
              </a:buClr>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AU" sz="2400" dirty="0"/>
              <a:t>Most individuals prefer test to be offered via their family physician </a:t>
            </a:r>
            <a:r>
              <a:rPr lang="en-AU" sz="1800" dirty="0"/>
              <a:t>[</a:t>
            </a:r>
            <a:r>
              <a:rPr lang="en-AU" sz="1800" dirty="0" err="1"/>
              <a:t>Plantinga</a:t>
            </a:r>
            <a:r>
              <a:rPr lang="en-AU" sz="1800" dirty="0"/>
              <a:t> 2016 EJHG]</a:t>
            </a:r>
            <a:endParaRPr lang="en-CA" sz="1800" dirty="0"/>
          </a:p>
        </p:txBody>
      </p:sp>
      <p:sp>
        <p:nvSpPr>
          <p:cNvPr id="8" name="Content Placeholder 2"/>
          <p:cNvSpPr txBox="1">
            <a:spLocks/>
          </p:cNvSpPr>
          <p:nvPr/>
        </p:nvSpPr>
        <p:spPr bwMode="auto">
          <a:xfrm>
            <a:off x="457200" y="1052736"/>
            <a:ext cx="8229600" cy="648072"/>
          </a:xfrm>
          <a:prstGeom prst="roundRect">
            <a:avLst/>
          </a:prstGeom>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Clr>
                <a:srgbClr val="FF0000"/>
              </a:buClr>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Clr>
                <a:srgbClr val="FF0000"/>
              </a:buClr>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Clr>
                <a:srgbClr val="FF0000"/>
              </a:buClr>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CA" altLang="en-US" sz="2400" dirty="0"/>
              <a:t>Is generally a self-pay service</a:t>
            </a:r>
          </a:p>
        </p:txBody>
      </p:sp>
    </p:spTree>
    <p:extLst>
      <p:ext uri="{BB962C8B-B14F-4D97-AF65-F5344CB8AC3E}">
        <p14:creationId xmlns:p14="http://schemas.microsoft.com/office/powerpoint/2010/main" val="266558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4408" y="5877272"/>
            <a:ext cx="899592" cy="98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506" name="Title 1"/>
          <p:cNvSpPr>
            <a:spLocks noGrp="1"/>
          </p:cNvSpPr>
          <p:nvPr>
            <p:ph type="title"/>
          </p:nvPr>
        </p:nvSpPr>
        <p:spPr>
          <a:xfrm>
            <a:off x="457200" y="-171400"/>
            <a:ext cx="8229600" cy="1143000"/>
          </a:xfrm>
        </p:spPr>
        <p:txBody>
          <a:bodyPr/>
          <a:lstStyle/>
          <a:p>
            <a:pPr>
              <a:defRPr/>
            </a:pPr>
            <a:r>
              <a:rPr lang="en-CA" altLang="en-US" sz="4000" dirty="0">
                <a:ea typeface="+mj-ea"/>
              </a:rPr>
              <a:t>Pre-test counselling checklist</a:t>
            </a:r>
          </a:p>
        </p:txBody>
      </p:sp>
      <p:sp>
        <p:nvSpPr>
          <p:cNvPr id="3" name="Rectangle 2"/>
          <p:cNvSpPr/>
          <p:nvPr/>
        </p:nvSpPr>
        <p:spPr>
          <a:xfrm>
            <a:off x="539552" y="1268760"/>
            <a:ext cx="8280920" cy="5472608"/>
          </a:xfrm>
          <a:prstGeom prst="rect">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marL="457200" indent="-457200">
              <a:spcBef>
                <a:spcPts val="600"/>
              </a:spcBef>
              <a:buFont typeface="Wingdings" panose="05000000000000000000" pitchFamily="2" charset="2"/>
              <a:buChar char="q"/>
            </a:pPr>
            <a:r>
              <a:rPr lang="en-CA" altLang="en-US" sz="2600" dirty="0"/>
              <a:t>Are voluntary</a:t>
            </a:r>
          </a:p>
          <a:p>
            <a:pPr marL="457200" indent="-457200">
              <a:spcBef>
                <a:spcPts val="600"/>
              </a:spcBef>
              <a:buFont typeface="Wingdings" panose="05000000000000000000" pitchFamily="2" charset="2"/>
              <a:buChar char="q"/>
            </a:pPr>
            <a:r>
              <a:rPr lang="en-CA" altLang="en-US" sz="2550" dirty="0"/>
              <a:t>Screen for conditions of variable severity</a:t>
            </a:r>
          </a:p>
          <a:p>
            <a:pPr marL="457200" indent="-457200">
              <a:spcBef>
                <a:spcPts val="600"/>
              </a:spcBef>
              <a:buFont typeface="Wingdings" panose="05000000000000000000" pitchFamily="2" charset="2"/>
              <a:buChar char="q"/>
            </a:pPr>
            <a:r>
              <a:rPr lang="en-CA" altLang="en-US" sz="2550" dirty="0"/>
              <a:t>Screen for conditions with different modes of inheritance e.g. not all are recessive</a:t>
            </a:r>
          </a:p>
          <a:p>
            <a:pPr marL="457200" indent="-457200">
              <a:spcBef>
                <a:spcPts val="600"/>
              </a:spcBef>
              <a:buFont typeface="Wingdings" panose="05000000000000000000" pitchFamily="2" charset="2"/>
              <a:buChar char="q"/>
            </a:pPr>
            <a:r>
              <a:rPr lang="en-CA" altLang="en-US" sz="2550" dirty="0"/>
              <a:t>Assume accurate paternity for risk assessment</a:t>
            </a:r>
          </a:p>
          <a:p>
            <a:pPr marL="457200" indent="-457200">
              <a:spcBef>
                <a:spcPts val="600"/>
              </a:spcBef>
              <a:buFont typeface="Wingdings" panose="05000000000000000000" pitchFamily="2" charset="2"/>
              <a:buChar char="q"/>
            </a:pPr>
            <a:r>
              <a:rPr lang="en-CA" altLang="en-US" sz="2550" dirty="0"/>
              <a:t>Do not rule out risk in the event results are negative</a:t>
            </a:r>
          </a:p>
          <a:p>
            <a:pPr marL="457200" indent="-457200">
              <a:spcBef>
                <a:spcPts val="600"/>
              </a:spcBef>
              <a:buFont typeface="Wingdings" panose="05000000000000000000" pitchFamily="2" charset="2"/>
              <a:buChar char="q"/>
            </a:pPr>
            <a:r>
              <a:rPr lang="en-CA" altLang="en-US" sz="2550" dirty="0"/>
              <a:t>May be diagnostic or reveal information about an individual’s personal health</a:t>
            </a:r>
          </a:p>
          <a:p>
            <a:pPr marL="457200" indent="-457200">
              <a:spcBef>
                <a:spcPts val="600"/>
              </a:spcBef>
              <a:buFont typeface="Wingdings" panose="05000000000000000000" pitchFamily="2" charset="2"/>
              <a:buChar char="q"/>
            </a:pPr>
            <a:r>
              <a:rPr lang="en-CA" altLang="en-US" sz="2550" dirty="0"/>
              <a:t>Do not necessarily contain all conditions recommended be screened  e.g. </a:t>
            </a:r>
            <a:r>
              <a:rPr lang="en-CA" altLang="en-US" sz="2550" dirty="0">
                <a:latin typeface="Symbol" panose="05050102010706020507" pitchFamily="18" charset="2"/>
              </a:rPr>
              <a:t>a</a:t>
            </a:r>
            <a:r>
              <a:rPr lang="en-CA" altLang="en-US" sz="2550" dirty="0"/>
              <a:t>-thalassemia, family history</a:t>
            </a:r>
          </a:p>
          <a:p>
            <a:pPr marL="457200" indent="-457200">
              <a:spcBef>
                <a:spcPts val="600"/>
              </a:spcBef>
              <a:buFont typeface="Wingdings" panose="05000000000000000000" pitchFamily="2" charset="2"/>
              <a:buChar char="q"/>
            </a:pPr>
            <a:r>
              <a:rPr lang="en-CA" altLang="en-US" sz="2550" dirty="0"/>
              <a:t>Access to genetic counselling or confirmatory testing may be limited</a:t>
            </a:r>
          </a:p>
        </p:txBody>
      </p:sp>
      <p:sp>
        <p:nvSpPr>
          <p:cNvPr id="4" name="TextBox 3"/>
          <p:cNvSpPr txBox="1"/>
          <p:nvPr/>
        </p:nvSpPr>
        <p:spPr>
          <a:xfrm>
            <a:off x="755576" y="723930"/>
            <a:ext cx="7848872" cy="544830"/>
          </a:xfrm>
          <a:prstGeom prst="roundRect">
            <a:avLst/>
          </a:prstGeom>
          <a:solidFill>
            <a:schemeClr val="tx1"/>
          </a:solidFill>
          <a:ln>
            <a:solidFill>
              <a:schemeClr val="bg1"/>
            </a:solidFill>
          </a:ln>
          <a:effectLst>
            <a:outerShdw blurRad="50800" dist="38100" dir="10800000" algn="r" rotWithShape="0">
              <a:prstClr val="black">
                <a:alpha val="40000"/>
              </a:prstClr>
            </a:outerShdw>
          </a:effectLst>
        </p:spPr>
        <p:txBody>
          <a:bodyPr wrap="square" rtlCol="0">
            <a:spAutoFit/>
          </a:bodyPr>
          <a:lstStyle/>
          <a:p>
            <a:r>
              <a:rPr lang="en-CA" sz="2600" dirty="0">
                <a:solidFill>
                  <a:schemeClr val="bg1"/>
                </a:solidFill>
              </a:rPr>
              <a:t>Patient is aware that expanded carrier screening panels: </a:t>
            </a:r>
          </a:p>
        </p:txBody>
      </p:sp>
      <p:pic>
        <p:nvPicPr>
          <p:cNvPr id="1028" name="Picture 4" descr="C:\Users\Shawna\AppData\Local\Microsoft\Windows\INetCache\IE\NYLKYIFI\Checkmark.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340768"/>
            <a:ext cx="4455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Shawna\AppData\Local\Microsoft\Windows\INetCache\IE\NYLKYIFI\Checkmark.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808864"/>
            <a:ext cx="4455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Shawna\AppData\Local\Microsoft\Windows\INetCache\IE\NYLKYIFI\Checkmark.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573016"/>
            <a:ext cx="4455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Shawna\AppData\Local\Microsoft\Windows\INetCache\IE\NYLKYIFI\Checkmark.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041112"/>
            <a:ext cx="4455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Shawna\AppData\Local\Microsoft\Windows\INetCache\IE\NYLKYIFI\Checkmark.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105008"/>
            <a:ext cx="4455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Shawna\AppData\Local\Microsoft\Windows\INetCache\IE\NYLKYIFI\Checkmark.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276872"/>
            <a:ext cx="4455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hawna\AppData\Local\Microsoft\Windows\INetCache\IE\NYLKYIFI\Checkmark.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905208"/>
            <a:ext cx="4455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Shawna\AppData\Local\Microsoft\Windows\INetCache\IE\NYLKYIFI\Checkmark.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769304"/>
            <a:ext cx="445500"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5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2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5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25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25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1250"/>
                            </p:stCondLst>
                            <p:childTnLst>
                              <p:par>
                                <p:cTn id="17" presetID="1" presetClass="entr" presetSubtype="0" fill="hold" nodeType="afterEffect">
                                  <p:stCondLst>
                                    <p:cond delay="25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25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1750"/>
                            </p:stCondLst>
                            <p:childTnLst>
                              <p:par>
                                <p:cTn id="23" presetID="1" presetClass="entr" presetSubtype="0" fill="hold" nodeType="afterEffect">
                                  <p:stCondLst>
                                    <p:cond delay="25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25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pPr>
              <a:defRPr/>
            </a:pPr>
            <a:r>
              <a:rPr lang="en-CA" altLang="en-US" sz="4000" dirty="0">
                <a:ea typeface="+mj-ea"/>
              </a:rPr>
              <a:t>Pre-test considerations</a:t>
            </a:r>
          </a:p>
        </p:txBody>
      </p:sp>
      <p:sp>
        <p:nvSpPr>
          <p:cNvPr id="5" name="Rectangle 4"/>
          <p:cNvSpPr/>
          <p:nvPr/>
        </p:nvSpPr>
        <p:spPr>
          <a:xfrm>
            <a:off x="251520" y="980728"/>
            <a:ext cx="8496944" cy="864096"/>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n-CA" sz="2800" dirty="0"/>
              <a:t>Most companies test using </a:t>
            </a:r>
            <a:r>
              <a:rPr lang="en-CA" sz="2800" i="1" dirty="0"/>
              <a:t>whole exome sequencing </a:t>
            </a:r>
            <a:r>
              <a:rPr lang="en-CA" sz="2800" dirty="0"/>
              <a:t>as the testing method (vs. targeted mutation analysis)</a:t>
            </a:r>
          </a:p>
        </p:txBody>
      </p:sp>
      <p:sp>
        <p:nvSpPr>
          <p:cNvPr id="2" name="Rectangle 1"/>
          <p:cNvSpPr/>
          <p:nvPr/>
        </p:nvSpPr>
        <p:spPr>
          <a:xfrm>
            <a:off x="8460432" y="5661248"/>
            <a:ext cx="576064" cy="1160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0" name="Picture 2" descr="Image result for gene intron exon"/>
          <p:cNvPicPr>
            <a:picLocks noChangeAspect="1" noChangeArrowheads="1"/>
          </p:cNvPicPr>
          <p:nvPr/>
        </p:nvPicPr>
        <p:blipFill rotWithShape="1">
          <a:blip r:embed="rId3">
            <a:extLst>
              <a:ext uri="{28A0092B-C50C-407E-A947-70E740481C1C}">
                <a14:useLocalDpi xmlns:a14="http://schemas.microsoft.com/office/drawing/2010/main" val="0"/>
              </a:ext>
            </a:extLst>
          </a:blip>
          <a:srcRect b="64411"/>
          <a:stretch/>
        </p:blipFill>
        <p:spPr bwMode="auto">
          <a:xfrm>
            <a:off x="323528" y="1944955"/>
            <a:ext cx="8352927" cy="8613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2780928"/>
            <a:ext cx="871296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CA" sz="2200" dirty="0"/>
              <a:t>Whole exome sequencing is reading of the coding region (exons) of a gene</a:t>
            </a:r>
          </a:p>
        </p:txBody>
      </p:sp>
    </p:spTree>
    <p:extLst>
      <p:ext uri="{BB962C8B-B14F-4D97-AF65-F5344CB8AC3E}">
        <p14:creationId xmlns:p14="http://schemas.microsoft.com/office/powerpoint/2010/main" val="1657643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pPr>
              <a:defRPr/>
            </a:pPr>
            <a:r>
              <a:rPr lang="en-CA" altLang="en-US" sz="4000" dirty="0">
                <a:ea typeface="+mj-ea"/>
              </a:rPr>
              <a:t>Pre-test considerations</a:t>
            </a:r>
          </a:p>
        </p:txBody>
      </p:sp>
      <p:sp>
        <p:nvSpPr>
          <p:cNvPr id="6" name="Rectangle 5"/>
          <p:cNvSpPr/>
          <p:nvPr/>
        </p:nvSpPr>
        <p:spPr>
          <a:xfrm>
            <a:off x="251520" y="1988840"/>
            <a:ext cx="8496944" cy="86409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CA" sz="2800" dirty="0"/>
              <a:t>This method improves sensitivity of testing across ethnicities</a:t>
            </a:r>
          </a:p>
        </p:txBody>
      </p:sp>
      <p:sp>
        <p:nvSpPr>
          <p:cNvPr id="7" name="Rectangle 6"/>
          <p:cNvSpPr/>
          <p:nvPr/>
        </p:nvSpPr>
        <p:spPr>
          <a:xfrm>
            <a:off x="251520" y="3005336"/>
            <a:ext cx="8496944" cy="86409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CA" sz="2800" dirty="0"/>
              <a:t>Limited detection of some types of mutations</a:t>
            </a:r>
          </a:p>
        </p:txBody>
      </p:sp>
      <p:sp>
        <p:nvSpPr>
          <p:cNvPr id="8" name="Rectangle 7"/>
          <p:cNvSpPr/>
          <p:nvPr/>
        </p:nvSpPr>
        <p:spPr>
          <a:xfrm>
            <a:off x="251520" y="4077072"/>
            <a:ext cx="8496944" cy="864096"/>
          </a:xfrm>
          <a:prstGeom prst="rect">
            <a:avLst/>
          </a:prstGeom>
          <a:solidFill>
            <a:schemeClr val="accent6">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marL="361950" indent="-361950"/>
            <a:r>
              <a:rPr lang="en-CA" altLang="en-US" sz="2800" dirty="0"/>
              <a:t>Laboratories are likely to report  variants which are classified as ‘likely’ pathogenic</a:t>
            </a:r>
          </a:p>
        </p:txBody>
      </p:sp>
      <p:sp>
        <p:nvSpPr>
          <p:cNvPr id="9" name="Rectangle 8"/>
          <p:cNvSpPr/>
          <p:nvPr/>
        </p:nvSpPr>
        <p:spPr>
          <a:xfrm>
            <a:off x="1059632" y="5013176"/>
            <a:ext cx="7688832" cy="684000"/>
          </a:xfrm>
          <a:prstGeom prst="rect">
            <a:avLst/>
          </a:prstGeom>
          <a:solidFill>
            <a:schemeClr val="accent6">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lvl="1"/>
            <a:r>
              <a:rPr lang="en-CA" altLang="en-US" sz="2800" dirty="0"/>
              <a:t>How would you counsel/follow-up for a variant?</a:t>
            </a:r>
          </a:p>
        </p:txBody>
      </p:sp>
      <p:sp>
        <p:nvSpPr>
          <p:cNvPr id="2" name="Rectangle 1"/>
          <p:cNvSpPr/>
          <p:nvPr/>
        </p:nvSpPr>
        <p:spPr>
          <a:xfrm>
            <a:off x="8460432" y="6021288"/>
            <a:ext cx="576064" cy="800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043608" y="5805264"/>
            <a:ext cx="7704856" cy="648000"/>
          </a:xfrm>
          <a:prstGeom prst="rect">
            <a:avLst/>
          </a:prstGeom>
          <a:solidFill>
            <a:schemeClr val="accent6">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lvl="1"/>
            <a:r>
              <a:rPr lang="en-CA" altLang="en-US" sz="2800" dirty="0"/>
              <a:t>Will your local genetics clinic provide support?</a:t>
            </a:r>
            <a:endParaRPr lang="en-CA" sz="2800" dirty="0"/>
          </a:p>
        </p:txBody>
      </p:sp>
      <p:sp>
        <p:nvSpPr>
          <p:cNvPr id="11" name="Rectangle 10"/>
          <p:cNvSpPr/>
          <p:nvPr/>
        </p:nvSpPr>
        <p:spPr>
          <a:xfrm>
            <a:off x="251520" y="980728"/>
            <a:ext cx="8496944" cy="864096"/>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n-CA" sz="2800" dirty="0"/>
              <a:t>Most companies test using </a:t>
            </a:r>
            <a:r>
              <a:rPr lang="en-CA" sz="2800" i="1" dirty="0"/>
              <a:t>whole exome sequencing </a:t>
            </a:r>
            <a:r>
              <a:rPr lang="en-CA" sz="2800" dirty="0"/>
              <a:t>as the testing method (vs. targeted mutation analysis)</a:t>
            </a:r>
          </a:p>
        </p:txBody>
      </p:sp>
    </p:spTree>
    <p:extLst>
      <p:ext uri="{BB962C8B-B14F-4D97-AF65-F5344CB8AC3E}">
        <p14:creationId xmlns:p14="http://schemas.microsoft.com/office/powerpoint/2010/main" val="29053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42" presetClass="entr" presetSubtype="0"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457200" y="-99392"/>
            <a:ext cx="8229600" cy="1143000"/>
          </a:xfrm>
        </p:spPr>
        <p:txBody>
          <a:bodyPr/>
          <a:lstStyle/>
          <a:p>
            <a:pPr>
              <a:defRPr/>
            </a:pPr>
            <a:r>
              <a:rPr lang="en-CA" altLang="en-US" sz="3800" dirty="0">
                <a:ea typeface="+mj-ea"/>
              </a:rPr>
              <a:t>Post-test counselling and considerations</a:t>
            </a:r>
          </a:p>
        </p:txBody>
      </p:sp>
      <p:sp>
        <p:nvSpPr>
          <p:cNvPr id="6" name="Rectangle 5"/>
          <p:cNvSpPr/>
          <p:nvPr/>
        </p:nvSpPr>
        <p:spPr>
          <a:xfrm>
            <a:off x="251520" y="980728"/>
            <a:ext cx="8496944" cy="864096"/>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n-CA" altLang="en-US" sz="2600" dirty="0"/>
              <a:t>Genetic counselling through testing company may be available +/- extra fee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461" y="3226168"/>
            <a:ext cx="4032043" cy="3155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244408" y="6237312"/>
            <a:ext cx="720080"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p:cNvGrpSpPr/>
          <p:nvPr/>
        </p:nvGrpSpPr>
        <p:grpSpPr>
          <a:xfrm>
            <a:off x="23977" y="1916832"/>
            <a:ext cx="9012519" cy="980876"/>
            <a:chOff x="23977" y="2420888"/>
            <a:chExt cx="9012519" cy="980876"/>
          </a:xfrm>
          <a:effectLst>
            <a:outerShdw blurRad="50800" dist="38100" dir="2700000" algn="tl" rotWithShape="0">
              <a:prstClr val="black">
                <a:alpha val="40000"/>
              </a:prstClr>
            </a:outerShdw>
          </a:effectLst>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7" y="2420888"/>
              <a:ext cx="9012519" cy="98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39752" y="2528920"/>
              <a:ext cx="1368152" cy="18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3" name="Rectangle 12"/>
            <p:cNvSpPr/>
            <p:nvPr/>
          </p:nvSpPr>
          <p:spPr>
            <a:xfrm>
              <a:off x="2627784" y="2744944"/>
              <a:ext cx="1296000" cy="18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4" name="Rectangle 13"/>
            <p:cNvSpPr/>
            <p:nvPr/>
          </p:nvSpPr>
          <p:spPr>
            <a:xfrm>
              <a:off x="8100464" y="2996952"/>
              <a:ext cx="864000" cy="18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5" name="Rectangle 14"/>
            <p:cNvSpPr/>
            <p:nvPr/>
          </p:nvSpPr>
          <p:spPr>
            <a:xfrm>
              <a:off x="179592" y="3176992"/>
              <a:ext cx="720000" cy="18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cxnSp>
        <p:nvCxnSpPr>
          <p:cNvPr id="12" name="Straight Connector 11"/>
          <p:cNvCxnSpPr/>
          <p:nvPr/>
        </p:nvCxnSpPr>
        <p:spPr>
          <a:xfrm>
            <a:off x="8028384" y="2204864"/>
            <a:ext cx="648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251520" y="2420888"/>
            <a:ext cx="8244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1763688" y="2636912"/>
            <a:ext cx="5976000" cy="0"/>
          </a:xfrm>
          <a:prstGeom prst="line">
            <a:avLst/>
          </a:prstGeom>
        </p:spPr>
        <p:style>
          <a:lnRef idx="3">
            <a:schemeClr val="accent2"/>
          </a:lnRef>
          <a:fillRef idx="0">
            <a:schemeClr val="accent2"/>
          </a:fillRef>
          <a:effectRef idx="2">
            <a:schemeClr val="accent2"/>
          </a:effectRef>
          <a:fontRef idx="minor">
            <a:schemeClr val="tx1"/>
          </a:fontRef>
        </p:style>
      </p:cxn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473" y="3198961"/>
            <a:ext cx="39909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784" y="3381305"/>
            <a:ext cx="399097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3313" y="3315419"/>
            <a:ext cx="39909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3100" y="3347150"/>
            <a:ext cx="4665860" cy="317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5616" y="3491166"/>
            <a:ext cx="4960925" cy="303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107504" y="3074520"/>
            <a:ext cx="2847761" cy="3613944"/>
            <a:chOff x="107504" y="3074520"/>
            <a:chExt cx="2847761" cy="3613944"/>
          </a:xfrm>
        </p:grpSpPr>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504" y="3074520"/>
              <a:ext cx="2847761" cy="3613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251520" y="3146528"/>
              <a:ext cx="432048" cy="57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1331640" y="3146528"/>
              <a:ext cx="432048" cy="79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7802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500"/>
                            </p:stCondLst>
                            <p:childTnLst>
                              <p:par>
                                <p:cTn id="13" presetID="22" presetClass="entr" presetSubtype="8" fill="hold" nodeType="after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250"/>
                                        <p:tgtEl>
                                          <p:spTgt spid="19"/>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25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250"/>
                                  </p:stCondLst>
                                  <p:childTnLst>
                                    <p:set>
                                      <p:cBhvr>
                                        <p:cTn id="26" dur="1" fill="hold">
                                          <p:stCondLst>
                                            <p:cond delay="0"/>
                                          </p:stCondLst>
                                        </p:cTn>
                                        <p:tgtEl>
                                          <p:spTgt spid="2051"/>
                                        </p:tgtEl>
                                        <p:attrNameLst>
                                          <p:attrName>style.visibility</p:attrName>
                                        </p:attrNameLst>
                                      </p:cBhvr>
                                      <p:to>
                                        <p:strVal val="visible"/>
                                      </p:to>
                                    </p:set>
                                  </p:childTnLst>
                                </p:cTn>
                              </p:par>
                            </p:childTnLst>
                          </p:cTn>
                        </p:par>
                        <p:par>
                          <p:cTn id="27" fill="hold">
                            <p:stCondLst>
                              <p:cond delay="250"/>
                            </p:stCondLst>
                            <p:childTnLst>
                              <p:par>
                                <p:cTn id="28" presetID="1" presetClass="entr" presetSubtype="0" fill="hold" nodeType="afterEffect">
                                  <p:stCondLst>
                                    <p:cond delay="250"/>
                                  </p:stCondLst>
                                  <p:childTnLst>
                                    <p:set>
                                      <p:cBhvr>
                                        <p:cTn id="29" dur="1" fill="hold">
                                          <p:stCondLst>
                                            <p:cond delay="0"/>
                                          </p:stCondLst>
                                        </p:cTn>
                                        <p:tgtEl>
                                          <p:spTgt spid="2053"/>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250"/>
                                  </p:stCondLst>
                                  <p:childTnLst>
                                    <p:set>
                                      <p:cBhvr>
                                        <p:cTn id="32" dur="1" fill="hold">
                                          <p:stCondLst>
                                            <p:cond delay="0"/>
                                          </p:stCondLst>
                                        </p:cTn>
                                        <p:tgtEl>
                                          <p:spTgt spid="2054"/>
                                        </p:tgtEl>
                                        <p:attrNameLst>
                                          <p:attrName>style.visibility</p:attrName>
                                        </p:attrNameLst>
                                      </p:cBhvr>
                                      <p:to>
                                        <p:strVal val="visible"/>
                                      </p:to>
                                    </p:set>
                                  </p:childTnLst>
                                </p:cTn>
                              </p:par>
                            </p:childTnLst>
                          </p:cTn>
                        </p:par>
                        <p:par>
                          <p:cTn id="33" fill="hold">
                            <p:stCondLst>
                              <p:cond delay="750"/>
                            </p:stCondLst>
                            <p:childTnLst>
                              <p:par>
                                <p:cTn id="34" presetID="1" presetClass="entr" presetSubtype="0" fill="hold" nodeType="afterEffect">
                                  <p:stCondLst>
                                    <p:cond delay="250"/>
                                  </p:stCondLst>
                                  <p:childTnLst>
                                    <p:set>
                                      <p:cBhvr>
                                        <p:cTn id="35" dur="1" fill="hold">
                                          <p:stCondLst>
                                            <p:cond delay="0"/>
                                          </p:stCondLst>
                                        </p:cTn>
                                        <p:tgtEl>
                                          <p:spTgt spid="2055"/>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nodeType="afterEffect">
                                  <p:stCondLst>
                                    <p:cond delay="250"/>
                                  </p:stCondLst>
                                  <p:childTnLst>
                                    <p:set>
                                      <p:cBhvr>
                                        <p:cTn id="38" dur="1" fill="hold">
                                          <p:stCondLst>
                                            <p:cond delay="0"/>
                                          </p:stCondLst>
                                        </p:cTn>
                                        <p:tgtEl>
                                          <p:spTgt spid="2056"/>
                                        </p:tgtEl>
                                        <p:attrNameLst>
                                          <p:attrName>style.visibility</p:attrName>
                                        </p:attrNameLst>
                                      </p:cBhvr>
                                      <p:to>
                                        <p:strVal val="visible"/>
                                      </p:to>
                                    </p:set>
                                  </p:childTnLst>
                                </p:cTn>
                              </p:par>
                            </p:childTnLst>
                          </p:cTn>
                        </p:par>
                        <p:par>
                          <p:cTn id="39" fill="hold">
                            <p:stCondLst>
                              <p:cond delay="1250"/>
                            </p:stCondLst>
                            <p:childTnLst>
                              <p:par>
                                <p:cTn id="40" presetID="1" presetClass="entr" presetSubtype="0" fill="hold" nodeType="afterEffect">
                                  <p:stCondLst>
                                    <p:cond delay="250"/>
                                  </p:stCondLst>
                                  <p:childTnLst>
                                    <p:set>
                                      <p:cBhvr>
                                        <p:cTn id="41"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457200" y="-99392"/>
            <a:ext cx="8229600" cy="1143000"/>
          </a:xfrm>
        </p:spPr>
        <p:txBody>
          <a:bodyPr/>
          <a:lstStyle/>
          <a:p>
            <a:pPr>
              <a:defRPr/>
            </a:pPr>
            <a:r>
              <a:rPr lang="en-CA" altLang="en-US" sz="3800" dirty="0">
                <a:ea typeface="+mj-ea"/>
              </a:rPr>
              <a:t>Post-test counselling and considerations</a:t>
            </a:r>
          </a:p>
        </p:txBody>
      </p:sp>
      <p:sp>
        <p:nvSpPr>
          <p:cNvPr id="6" name="Rectangle 5"/>
          <p:cNvSpPr/>
          <p:nvPr/>
        </p:nvSpPr>
        <p:spPr>
          <a:xfrm>
            <a:off x="251520" y="980728"/>
            <a:ext cx="8496944" cy="864096"/>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n-CA" altLang="en-US" sz="2600" dirty="0"/>
              <a:t>Genetic counselling through testing company may be available +/- extra fee</a:t>
            </a:r>
          </a:p>
        </p:txBody>
      </p:sp>
      <p:sp>
        <p:nvSpPr>
          <p:cNvPr id="7" name="Rectangle 6"/>
          <p:cNvSpPr/>
          <p:nvPr/>
        </p:nvSpPr>
        <p:spPr>
          <a:xfrm>
            <a:off x="251520" y="1988840"/>
            <a:ext cx="8496944" cy="864000"/>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n-CA" altLang="en-US" sz="2600" dirty="0"/>
              <a:t>You (ordering provider) should have a plan to provide accurate information and follow up to patients, including:</a:t>
            </a:r>
          </a:p>
        </p:txBody>
      </p:sp>
      <p:sp>
        <p:nvSpPr>
          <p:cNvPr id="8" name="Rectangle 7"/>
          <p:cNvSpPr/>
          <p:nvPr/>
        </p:nvSpPr>
        <p:spPr>
          <a:xfrm>
            <a:off x="827584" y="2961064"/>
            <a:ext cx="7920880" cy="540000"/>
          </a:xfrm>
          <a:prstGeom prst="rect">
            <a:avLst/>
          </a:prstGeom>
          <a:solidFill>
            <a:schemeClr val="accent5">
              <a:lumMod val="40000"/>
              <a:lumOff val="60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n-CA" altLang="en-US" sz="2400" dirty="0"/>
              <a:t>Risk counselling and review of options</a:t>
            </a:r>
          </a:p>
        </p:txBody>
      </p:sp>
      <p:sp>
        <p:nvSpPr>
          <p:cNvPr id="9" name="Rectangle 8"/>
          <p:cNvSpPr/>
          <p:nvPr/>
        </p:nvSpPr>
        <p:spPr>
          <a:xfrm>
            <a:off x="827584" y="3598791"/>
            <a:ext cx="7920880" cy="540000"/>
          </a:xfrm>
          <a:prstGeom prst="rect">
            <a:avLst/>
          </a:prstGeom>
          <a:solidFill>
            <a:schemeClr val="accent5">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n-CA" altLang="en-US" sz="2400" dirty="0"/>
              <a:t>Test partner if one member of the couple is a carrier</a:t>
            </a:r>
          </a:p>
        </p:txBody>
      </p:sp>
      <p:sp>
        <p:nvSpPr>
          <p:cNvPr id="10" name="Rectangle 9"/>
          <p:cNvSpPr/>
          <p:nvPr/>
        </p:nvSpPr>
        <p:spPr>
          <a:xfrm>
            <a:off x="2123728" y="5010203"/>
            <a:ext cx="6624736" cy="1224000"/>
          </a:xfrm>
          <a:prstGeom prst="rect">
            <a:avLst/>
          </a:prstGeom>
          <a:solidFill>
            <a:schemeClr val="accent5">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n-CA" altLang="en-US" sz="2400" dirty="0"/>
              <a:t>Additional testing e.g. biochemical testing for non-Ashkenazi Jewish (AJ) member of a couple where the AJ member is a carrier of </a:t>
            </a:r>
            <a:r>
              <a:rPr lang="en-CA" altLang="en-US" sz="2400" dirty="0" err="1"/>
              <a:t>Tay</a:t>
            </a:r>
            <a:r>
              <a:rPr lang="en-CA" altLang="en-US" sz="2400" dirty="0"/>
              <a:t> Sachs disease</a:t>
            </a:r>
          </a:p>
        </p:txBody>
      </p:sp>
      <p:sp>
        <p:nvSpPr>
          <p:cNvPr id="11" name="Rectangle 10"/>
          <p:cNvSpPr/>
          <p:nvPr/>
        </p:nvSpPr>
        <p:spPr>
          <a:xfrm>
            <a:off x="827584" y="4221160"/>
            <a:ext cx="7920880" cy="684000"/>
          </a:xfrm>
          <a:prstGeom prst="rect">
            <a:avLst/>
          </a:prstGeom>
          <a:solidFill>
            <a:schemeClr val="accent5">
              <a:lumMod val="40000"/>
              <a:lumOff val="60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n-CA" altLang="en-US" sz="2400" dirty="0"/>
              <a:t>Significance of this information for other family members who may also be carriers</a:t>
            </a:r>
          </a:p>
        </p:txBody>
      </p:sp>
      <p:grpSp>
        <p:nvGrpSpPr>
          <p:cNvPr id="4" name="Group 3"/>
          <p:cNvGrpSpPr/>
          <p:nvPr/>
        </p:nvGrpSpPr>
        <p:grpSpPr>
          <a:xfrm>
            <a:off x="323528" y="4941168"/>
            <a:ext cx="1604313" cy="1936142"/>
            <a:chOff x="-128657" y="4941168"/>
            <a:chExt cx="1604313" cy="1936142"/>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91" y="4967650"/>
              <a:ext cx="797965" cy="190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57" y="4941168"/>
              <a:ext cx="806348" cy="191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3889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457200" y="-99392"/>
            <a:ext cx="8229600" cy="1143000"/>
          </a:xfrm>
        </p:spPr>
        <p:txBody>
          <a:bodyPr/>
          <a:lstStyle/>
          <a:p>
            <a:pPr>
              <a:defRPr/>
            </a:pPr>
            <a:r>
              <a:rPr lang="en-CA" altLang="en-US" sz="3800" dirty="0">
                <a:ea typeface="+mj-ea"/>
              </a:rPr>
              <a:t>Post-test counselling and considerations</a:t>
            </a:r>
          </a:p>
        </p:txBody>
      </p:sp>
      <p:sp>
        <p:nvSpPr>
          <p:cNvPr id="6" name="Rectangle 5"/>
          <p:cNvSpPr/>
          <p:nvPr/>
        </p:nvSpPr>
        <p:spPr>
          <a:xfrm>
            <a:off x="251520" y="980728"/>
            <a:ext cx="8496944" cy="864096"/>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n-CA" altLang="en-US" sz="2600" dirty="0"/>
              <a:t>Genetic counselling through testing company may be available +/- extra fee</a:t>
            </a:r>
          </a:p>
        </p:txBody>
      </p:sp>
      <p:sp>
        <p:nvSpPr>
          <p:cNvPr id="7" name="Rectangle 6"/>
          <p:cNvSpPr/>
          <p:nvPr/>
        </p:nvSpPr>
        <p:spPr>
          <a:xfrm>
            <a:off x="251520" y="1988840"/>
            <a:ext cx="8496944" cy="864000"/>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n-CA" altLang="en-US" sz="2600" dirty="0"/>
              <a:t>You (ordering provider) should have a plan to provide accurate information and follow up to patients</a:t>
            </a:r>
          </a:p>
        </p:txBody>
      </p:sp>
      <p:sp>
        <p:nvSpPr>
          <p:cNvPr id="2" name="Rectangle 1"/>
          <p:cNvSpPr/>
          <p:nvPr/>
        </p:nvSpPr>
        <p:spPr>
          <a:xfrm>
            <a:off x="8244408" y="6237312"/>
            <a:ext cx="720080"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268895" y="2924944"/>
            <a:ext cx="8496944" cy="864096"/>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n-CA" altLang="en-US" sz="2600" dirty="0"/>
              <a:t>A negative result does not eliminate risk</a:t>
            </a:r>
          </a:p>
        </p:txBody>
      </p:sp>
      <p:grpSp>
        <p:nvGrpSpPr>
          <p:cNvPr id="8" name="Group 7"/>
          <p:cNvGrpSpPr/>
          <p:nvPr/>
        </p:nvGrpSpPr>
        <p:grpSpPr>
          <a:xfrm>
            <a:off x="323528" y="4941168"/>
            <a:ext cx="1604313" cy="1936142"/>
            <a:chOff x="-128657" y="4941168"/>
            <a:chExt cx="1604313" cy="1936142"/>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91" y="4967650"/>
              <a:ext cx="797965" cy="190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57" y="4941168"/>
              <a:ext cx="806348" cy="191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5215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CA" altLang="en-US"/>
              <a:t>Objectives</a:t>
            </a:r>
          </a:p>
        </p:txBody>
      </p:sp>
      <p:sp>
        <p:nvSpPr>
          <p:cNvPr id="13315" name="Content Placeholder 2"/>
          <p:cNvSpPr>
            <a:spLocks noGrp="1"/>
          </p:cNvSpPr>
          <p:nvPr>
            <p:ph idx="1"/>
          </p:nvPr>
        </p:nvSpPr>
        <p:spPr>
          <a:xfrm>
            <a:off x="457200" y="1371600"/>
            <a:ext cx="8229600" cy="4800600"/>
          </a:xfrm>
        </p:spPr>
        <p:txBody>
          <a:bodyPr/>
          <a:lstStyle/>
          <a:p>
            <a:r>
              <a:rPr lang="en-CA" altLang="en-US" dirty="0"/>
              <a:t>Following this session, for each of the topics discussed,  the learner will be able to:</a:t>
            </a:r>
          </a:p>
          <a:p>
            <a:pPr lvl="1"/>
            <a:r>
              <a:rPr lang="en-CA" altLang="en-US" dirty="0"/>
              <a:t>Identify patients for whom referral to genetics or other specialty and/or consideration of genetic testing is appropriate </a:t>
            </a:r>
          </a:p>
          <a:p>
            <a:pPr lvl="1"/>
            <a:r>
              <a:rPr lang="en-CA" altLang="en-US" dirty="0"/>
              <a:t>Discuss and address patient concerns about the genomic technology and genetic contribution to the illness </a:t>
            </a:r>
          </a:p>
          <a:p>
            <a:pPr lvl="1"/>
            <a:r>
              <a:rPr lang="en-CA" altLang="en-US" dirty="0"/>
              <a:t>Find high quality genomics educational resources appropriate for primary care </a:t>
            </a:r>
          </a:p>
          <a:p>
            <a:pPr lvl="1"/>
            <a:endParaRPr lang="en-CA" altLang="en-US" sz="2400" dirty="0"/>
          </a:p>
          <a:p>
            <a:endParaRPr lang="en-CA" altLang="en-US" dirty="0"/>
          </a:p>
        </p:txBody>
      </p:sp>
    </p:spTree>
    <p:extLst>
      <p:ext uri="{BB962C8B-B14F-4D97-AF65-F5344CB8AC3E}">
        <p14:creationId xmlns:p14="http://schemas.microsoft.com/office/powerpoint/2010/main" val="641949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457200" y="-99392"/>
            <a:ext cx="8229600" cy="1143000"/>
          </a:xfrm>
        </p:spPr>
        <p:txBody>
          <a:bodyPr/>
          <a:lstStyle/>
          <a:p>
            <a:pPr>
              <a:defRPr/>
            </a:pPr>
            <a:r>
              <a:rPr lang="en-CA" altLang="en-US" sz="3800" dirty="0">
                <a:ea typeface="+mj-ea"/>
              </a:rPr>
              <a:t>Post-test counselling and considerations</a:t>
            </a:r>
          </a:p>
        </p:txBody>
      </p:sp>
      <p:sp>
        <p:nvSpPr>
          <p:cNvPr id="6" name="Rectangle 5"/>
          <p:cNvSpPr/>
          <p:nvPr/>
        </p:nvSpPr>
        <p:spPr>
          <a:xfrm>
            <a:off x="251520" y="980728"/>
            <a:ext cx="8496944" cy="864096"/>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n-CA" altLang="en-US" sz="2600" dirty="0"/>
              <a:t>Genetic counselling through testing company may be available +/- extra fee</a:t>
            </a:r>
          </a:p>
        </p:txBody>
      </p:sp>
      <p:sp>
        <p:nvSpPr>
          <p:cNvPr id="7" name="Rectangle 6"/>
          <p:cNvSpPr/>
          <p:nvPr/>
        </p:nvSpPr>
        <p:spPr>
          <a:xfrm>
            <a:off x="251520" y="1988840"/>
            <a:ext cx="8496944" cy="864000"/>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n-CA" altLang="en-US" sz="2600" dirty="0"/>
              <a:t>You (ordering provider) should have a plan to provide accurate information and follow up to patients</a:t>
            </a:r>
          </a:p>
        </p:txBody>
      </p:sp>
      <p:sp>
        <p:nvSpPr>
          <p:cNvPr id="2" name="Rectangle 1"/>
          <p:cNvSpPr/>
          <p:nvPr/>
        </p:nvSpPr>
        <p:spPr>
          <a:xfrm>
            <a:off x="8244408" y="6237312"/>
            <a:ext cx="720080"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268895" y="2924944"/>
            <a:ext cx="8496944" cy="864096"/>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n-CA" altLang="en-US" sz="2600" dirty="0"/>
              <a:t>A negative result does not eliminate risk</a:t>
            </a:r>
          </a:p>
        </p:txBody>
      </p:sp>
      <p:grpSp>
        <p:nvGrpSpPr>
          <p:cNvPr id="8" name="Group 7"/>
          <p:cNvGrpSpPr/>
          <p:nvPr/>
        </p:nvGrpSpPr>
        <p:grpSpPr>
          <a:xfrm>
            <a:off x="323528" y="4941168"/>
            <a:ext cx="1604313" cy="1936142"/>
            <a:chOff x="-128657" y="4941168"/>
            <a:chExt cx="1604313" cy="1936142"/>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91" y="4967650"/>
              <a:ext cx="797965" cy="190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57" y="4941168"/>
              <a:ext cx="806348" cy="191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ectangle 12"/>
          <p:cNvSpPr/>
          <p:nvPr/>
        </p:nvSpPr>
        <p:spPr>
          <a:xfrm>
            <a:off x="251520" y="3861048"/>
            <a:ext cx="8496944" cy="864000"/>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spcBef>
                <a:spcPts val="600"/>
              </a:spcBef>
            </a:pPr>
            <a:r>
              <a:rPr lang="en-CA" altLang="en-US" sz="2800" dirty="0"/>
              <a:t>Access to formal genetic counselling or confirmatory testing may be required but limited by local resources</a:t>
            </a:r>
          </a:p>
        </p:txBody>
      </p:sp>
    </p:spTree>
    <p:extLst>
      <p:ext uri="{BB962C8B-B14F-4D97-AF65-F5344CB8AC3E}">
        <p14:creationId xmlns:p14="http://schemas.microsoft.com/office/powerpoint/2010/main" val="1396057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altLang="en-US" dirty="0"/>
              <a:t>Back to Julie and Chris</a:t>
            </a:r>
          </a:p>
        </p:txBody>
      </p:sp>
      <p:pic>
        <p:nvPicPr>
          <p:cNvPr id="4" name="Picture 2" descr="http://1.bp.blogspot.com/-6ssTNdKb-3o/Tt-ZJl8JuEI/AAAAAAAAAHI/YvPRg9a26AU/s1600/couple-holding-hands-for-we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6" r="239"/>
          <a:stretch/>
        </p:blipFill>
        <p:spPr bwMode="auto">
          <a:xfrm>
            <a:off x="6987" y="4005328"/>
            <a:ext cx="2044733" cy="237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5616" y="1228110"/>
            <a:ext cx="7241554" cy="830997"/>
          </a:xfrm>
          <a:prstGeom prst="rect">
            <a:avLst/>
          </a:prstGeom>
          <a:solidFill>
            <a:schemeClr val="bg1">
              <a:lumMod val="85000"/>
            </a:schemeClr>
          </a:solidFill>
        </p:spPr>
        <p:txBody>
          <a:bodyPr wrap="square" rtlCol="0" anchor="ctr">
            <a:spAutoFit/>
          </a:bodyPr>
          <a:lstStyle/>
          <a:p>
            <a:pPr eaLnBrk="1" hangingPunct="1">
              <a:buClr>
                <a:srgbClr val="FF0000"/>
              </a:buClr>
            </a:pPr>
            <a:r>
              <a:rPr lang="en-CA" altLang="en-US" sz="2400" dirty="0"/>
              <a:t>Julie and Chris are found to both be carriers of known pathogenic mutations in the cystic fibrosis gene, </a:t>
            </a:r>
            <a:r>
              <a:rPr lang="en-CA" altLang="en-US" sz="2400" i="1" dirty="0"/>
              <a:t>CFTR</a:t>
            </a:r>
            <a:r>
              <a:rPr lang="en-CA" altLang="en-US" sz="2400" dirty="0"/>
              <a:t> </a:t>
            </a:r>
          </a:p>
        </p:txBody>
      </p:sp>
      <p:sp>
        <p:nvSpPr>
          <p:cNvPr id="6" name="TextBox 5"/>
          <p:cNvSpPr txBox="1"/>
          <p:nvPr/>
        </p:nvSpPr>
        <p:spPr>
          <a:xfrm>
            <a:off x="1115616" y="2165955"/>
            <a:ext cx="7241554" cy="830997"/>
          </a:xfrm>
          <a:prstGeom prst="rect">
            <a:avLst/>
          </a:prstGeom>
          <a:solidFill>
            <a:schemeClr val="bg1">
              <a:lumMod val="95000"/>
            </a:schemeClr>
          </a:solidFill>
        </p:spPr>
        <p:txBody>
          <a:bodyPr wrap="square" rtlCol="0" anchor="ctr">
            <a:spAutoFit/>
          </a:bodyPr>
          <a:lstStyle/>
          <a:p>
            <a:pPr eaLnBrk="1" hangingPunct="1">
              <a:buClr>
                <a:srgbClr val="FF0000"/>
              </a:buClr>
            </a:pPr>
            <a:r>
              <a:rPr lang="en-CA" altLang="en-US" sz="2400" dirty="0"/>
              <a:t>You refer the couple to your local genetics for follow-up counselling</a:t>
            </a:r>
          </a:p>
        </p:txBody>
      </p:sp>
    </p:spTree>
    <p:extLst>
      <p:ext uri="{BB962C8B-B14F-4D97-AF65-F5344CB8AC3E}">
        <p14:creationId xmlns:p14="http://schemas.microsoft.com/office/powerpoint/2010/main" val="2441164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6365"/>
            <a:ext cx="3816424" cy="646331"/>
          </a:xfrm>
          <a:prstGeom prst="rect">
            <a:avLst/>
          </a:prstGeom>
          <a:noFill/>
        </p:spPr>
        <p:txBody>
          <a:bodyPr wrap="square" rtlCol="0">
            <a:spAutoFit/>
          </a:bodyPr>
          <a:lstStyle/>
          <a:p>
            <a:r>
              <a:rPr lang="en-CA" sz="3600" dirty="0"/>
              <a:t>Sample report</a:t>
            </a:r>
          </a:p>
        </p:txBody>
      </p:sp>
      <p:grpSp>
        <p:nvGrpSpPr>
          <p:cNvPr id="5" name="Group 4"/>
          <p:cNvGrpSpPr/>
          <p:nvPr/>
        </p:nvGrpSpPr>
        <p:grpSpPr>
          <a:xfrm>
            <a:off x="690563" y="620688"/>
            <a:ext cx="7761287" cy="6010275"/>
            <a:chOff x="690563" y="620688"/>
            <a:chExt cx="7761287" cy="601027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620688"/>
              <a:ext cx="7761287" cy="6010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71600" y="620688"/>
              <a:ext cx="100811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819833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692696"/>
            <a:ext cx="6810375" cy="5876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46365"/>
            <a:ext cx="3816424" cy="646331"/>
          </a:xfrm>
          <a:prstGeom prst="rect">
            <a:avLst/>
          </a:prstGeom>
          <a:noFill/>
        </p:spPr>
        <p:txBody>
          <a:bodyPr wrap="square" rtlCol="0">
            <a:spAutoFit/>
          </a:bodyPr>
          <a:lstStyle/>
          <a:p>
            <a:r>
              <a:rPr lang="en-CA" sz="3600" dirty="0"/>
              <a:t>Sample report</a:t>
            </a:r>
          </a:p>
        </p:txBody>
      </p:sp>
    </p:spTree>
    <p:extLst>
      <p:ext uri="{BB962C8B-B14F-4D97-AF65-F5344CB8AC3E}">
        <p14:creationId xmlns:p14="http://schemas.microsoft.com/office/powerpoint/2010/main" val="3656676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46365"/>
            <a:ext cx="3816424" cy="646331"/>
          </a:xfrm>
          <a:prstGeom prst="rect">
            <a:avLst/>
          </a:prstGeom>
          <a:noFill/>
        </p:spPr>
        <p:txBody>
          <a:bodyPr wrap="square" rtlCol="0">
            <a:spAutoFit/>
          </a:bodyPr>
          <a:lstStyle/>
          <a:p>
            <a:r>
              <a:rPr lang="en-CA" sz="3600" dirty="0"/>
              <a:t>Sample report</a:t>
            </a:r>
          </a:p>
        </p:txBody>
      </p:sp>
      <p:grpSp>
        <p:nvGrpSpPr>
          <p:cNvPr id="2" name="Group 1"/>
          <p:cNvGrpSpPr/>
          <p:nvPr/>
        </p:nvGrpSpPr>
        <p:grpSpPr>
          <a:xfrm>
            <a:off x="1147763" y="692696"/>
            <a:ext cx="6848475" cy="5895975"/>
            <a:chOff x="1147763" y="692696"/>
            <a:chExt cx="6848475" cy="589597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692696"/>
              <a:ext cx="6848475" cy="5895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31640" y="692696"/>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475455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CA" dirty="0"/>
              <a:t>Your local genetics centre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432" y="2457078"/>
            <a:ext cx="5760640" cy="4320480"/>
          </a:xfrm>
          <a:prstGeom prst="rect">
            <a:avLst/>
          </a:prstGeom>
        </p:spPr>
      </p:pic>
      <p:sp>
        <p:nvSpPr>
          <p:cNvPr id="6" name="Title 1"/>
          <p:cNvSpPr txBox="1">
            <a:spLocks/>
          </p:cNvSpPr>
          <p:nvPr/>
        </p:nvSpPr>
        <p:spPr bwMode="auto">
          <a:xfrm>
            <a:off x="1455068" y="5747246"/>
            <a:ext cx="6429300" cy="706090"/>
          </a:xfrm>
          <a:prstGeom prst="rect">
            <a:avLst/>
          </a:prstGeom>
          <a:solidFill>
            <a:schemeClr val="tx1">
              <a:alpha val="69000"/>
            </a:schemeClr>
          </a:solidFill>
          <a:ln>
            <a:noFill/>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ＭＳ Ｐゴシック" pitchFamily="-1" charset="-128"/>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CA" sz="2800" dirty="0">
                <a:solidFill>
                  <a:schemeClr val="bg1"/>
                </a:solidFill>
              </a:rPr>
              <a:t>Geneticseducation.ca &gt; Genetics Centres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052736"/>
            <a:ext cx="7164288" cy="1682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381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196752"/>
            <a:ext cx="8496944" cy="720000"/>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marL="119063"/>
            <a:r>
              <a:rPr lang="en-AU" altLang="en-US" sz="2200" dirty="0"/>
              <a:t>Family history-based risk assessment is still the gold standard in initial assessment for heritable conditions  </a:t>
            </a:r>
            <a:endParaRPr lang="en-CA" altLang="en-US" sz="2200" dirty="0"/>
          </a:p>
        </p:txBody>
      </p:sp>
      <p:sp>
        <p:nvSpPr>
          <p:cNvPr id="5" name="Rectangle 4"/>
          <p:cNvSpPr/>
          <p:nvPr/>
        </p:nvSpPr>
        <p:spPr>
          <a:xfrm>
            <a:off x="323528" y="3339832"/>
            <a:ext cx="8496944" cy="1097280"/>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marL="119063" lvl="1"/>
            <a:r>
              <a:rPr lang="en-CA" altLang="en-US" sz="2200" dirty="0"/>
              <a:t>Physicians ordering expanded carrier testing need to be aware of the conditions on the panels and prepared to provide pre- and post-test counselling</a:t>
            </a:r>
            <a:endParaRPr lang="en-CA" sz="2200" dirty="0"/>
          </a:p>
        </p:txBody>
      </p:sp>
      <p:sp>
        <p:nvSpPr>
          <p:cNvPr id="6" name="Rectangle 5"/>
          <p:cNvSpPr/>
          <p:nvPr/>
        </p:nvSpPr>
        <p:spPr>
          <a:xfrm>
            <a:off x="323528" y="2060848"/>
            <a:ext cx="8496944" cy="1097280"/>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marL="119063"/>
            <a:r>
              <a:rPr lang="en-CA" altLang="en-US" sz="2200" dirty="0"/>
              <a:t>Currently, expanded carrier screening (</a:t>
            </a:r>
            <a:r>
              <a:rPr lang="en-CA" altLang="en-US" sz="2200" i="1" dirty="0"/>
              <a:t>beyond family history and ethnicity) </a:t>
            </a:r>
            <a:r>
              <a:rPr lang="en-CA" altLang="en-US" sz="2200" dirty="0"/>
              <a:t>is not standard of care, however providers may consider making patients aware of the option</a:t>
            </a:r>
          </a:p>
        </p:txBody>
      </p:sp>
      <p:pic>
        <p:nvPicPr>
          <p:cNvPr id="8" name="Picture 2" descr="C:\Users\Shawna\AppData\Local\Microsoft\Windows\Temporary Internet Files\Content.IE5\7EALJUYI\MP9004388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1078"/>
            <a:ext cx="12414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83568" y="353281"/>
            <a:ext cx="1440160" cy="646331"/>
          </a:xfrm>
          <a:prstGeom prst="rect">
            <a:avLst/>
          </a:prstGeom>
          <a:noFill/>
        </p:spPr>
        <p:txBody>
          <a:bodyPr wrap="square" rtlCol="0">
            <a:spAutoFit/>
          </a:bodyPr>
          <a:lstStyle/>
          <a:p>
            <a:r>
              <a:rPr lang="en-US" sz="3600" dirty="0"/>
              <a:t>Pearls</a:t>
            </a:r>
          </a:p>
        </p:txBody>
      </p:sp>
      <p:sp>
        <p:nvSpPr>
          <p:cNvPr id="13" name="TextBox 12"/>
          <p:cNvSpPr txBox="1"/>
          <p:nvPr/>
        </p:nvSpPr>
        <p:spPr>
          <a:xfrm>
            <a:off x="3313732" y="238485"/>
            <a:ext cx="5506739" cy="646331"/>
          </a:xfrm>
          <a:prstGeom prst="rect">
            <a:avLst/>
          </a:prstGeom>
          <a:noFill/>
        </p:spPr>
        <p:txBody>
          <a:bodyPr wrap="square" rtlCol="0">
            <a:spAutoFit/>
          </a:bodyPr>
          <a:lstStyle/>
          <a:p>
            <a:r>
              <a:rPr lang="en-US" sz="3600" dirty="0"/>
              <a:t>Expanded carrier screening</a:t>
            </a:r>
          </a:p>
        </p:txBody>
      </p:sp>
      <p:sp>
        <p:nvSpPr>
          <p:cNvPr id="14" name="Rectangle 13"/>
          <p:cNvSpPr/>
          <p:nvPr/>
        </p:nvSpPr>
        <p:spPr>
          <a:xfrm>
            <a:off x="323528" y="4581128"/>
            <a:ext cx="8496944" cy="731520"/>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marL="119063" lvl="1"/>
            <a:r>
              <a:rPr lang="en-CA" altLang="en-US" sz="2200" dirty="0"/>
              <a:t>More carriers of serious inherited disorders are expected to be identified</a:t>
            </a:r>
            <a:endParaRPr lang="en-CA" sz="2200" dirty="0"/>
          </a:p>
        </p:txBody>
      </p:sp>
      <p:sp>
        <p:nvSpPr>
          <p:cNvPr id="15" name="TextBox 14"/>
          <p:cNvSpPr txBox="1"/>
          <p:nvPr/>
        </p:nvSpPr>
        <p:spPr>
          <a:xfrm>
            <a:off x="310328" y="5467871"/>
            <a:ext cx="8496944" cy="769441"/>
          </a:xfrm>
          <a:prstGeom prst="rect">
            <a:avLst/>
          </a:prstGeom>
          <a:solidFill>
            <a:schemeClr val="bg1">
              <a:lumMod val="75000"/>
            </a:schemeClr>
          </a:solidFill>
        </p:spPr>
        <p:txBody>
          <a:bodyPr wrap="square" rtlCol="0" anchor="ctr">
            <a:spAutoFit/>
          </a:bodyPr>
          <a:lstStyle/>
          <a:p>
            <a:pPr marL="119063"/>
            <a:r>
              <a:rPr lang="en-CA" altLang="en-US" sz="2200" dirty="0"/>
              <a:t>Expanded carrier screening may help some couples avoid long wait times for genetics consults</a:t>
            </a:r>
          </a:p>
        </p:txBody>
      </p:sp>
    </p:spTree>
    <p:extLst>
      <p:ext uri="{BB962C8B-B14F-4D97-AF65-F5344CB8AC3E}">
        <p14:creationId xmlns:p14="http://schemas.microsoft.com/office/powerpoint/2010/main" val="266020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196752"/>
            <a:ext cx="8496944" cy="720000"/>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marL="119063"/>
            <a:r>
              <a:rPr lang="en-AU" altLang="en-US" sz="2200" dirty="0"/>
              <a:t>Family history-based risk assessment is still the gold standard in initial assessment for heritable conditions  </a:t>
            </a:r>
            <a:endParaRPr lang="en-CA" altLang="en-US" sz="2200" dirty="0"/>
          </a:p>
        </p:txBody>
      </p:sp>
      <p:sp>
        <p:nvSpPr>
          <p:cNvPr id="5" name="Rectangle 4"/>
          <p:cNvSpPr/>
          <p:nvPr/>
        </p:nvSpPr>
        <p:spPr>
          <a:xfrm>
            <a:off x="323528" y="3339832"/>
            <a:ext cx="8496944" cy="1097280"/>
          </a:xfrm>
          <a:prstGeom prst="rect">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marL="119063" lvl="1"/>
            <a:r>
              <a:rPr lang="en-CA" altLang="en-US" sz="2200" dirty="0"/>
              <a:t>Physicians ordering testing need to be aware of the conditions on the expanded carrier panels and prepared to provide pre- and post-test counselling</a:t>
            </a:r>
            <a:endParaRPr lang="en-CA" sz="2200" dirty="0"/>
          </a:p>
        </p:txBody>
      </p:sp>
      <p:sp>
        <p:nvSpPr>
          <p:cNvPr id="6" name="Rectangle 5"/>
          <p:cNvSpPr/>
          <p:nvPr/>
        </p:nvSpPr>
        <p:spPr>
          <a:xfrm>
            <a:off x="323528" y="2060848"/>
            <a:ext cx="8496944" cy="1097280"/>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marL="119063"/>
            <a:r>
              <a:rPr lang="en-CA" altLang="en-US" sz="2200" dirty="0"/>
              <a:t>Currently, expanded carrier screening (</a:t>
            </a:r>
            <a:r>
              <a:rPr lang="en-CA" altLang="en-US" sz="2200" i="1" dirty="0"/>
              <a:t>beyond family history and ethnicity</a:t>
            </a:r>
            <a:r>
              <a:rPr lang="en-CA" altLang="en-US" sz="2200" dirty="0"/>
              <a:t>) is not standard of care, however providers may consider making patients aware of the option</a:t>
            </a:r>
          </a:p>
        </p:txBody>
      </p:sp>
      <p:pic>
        <p:nvPicPr>
          <p:cNvPr id="8" name="Picture 2" descr="C:\Users\Shawna\AppData\Local\Microsoft\Windows\Temporary Internet Files\Content.IE5\7EALJUYI\MP9004388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1078"/>
            <a:ext cx="12414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83568" y="353281"/>
            <a:ext cx="1440160" cy="646331"/>
          </a:xfrm>
          <a:prstGeom prst="rect">
            <a:avLst/>
          </a:prstGeom>
          <a:noFill/>
        </p:spPr>
        <p:txBody>
          <a:bodyPr wrap="square" rtlCol="0">
            <a:spAutoFit/>
          </a:bodyPr>
          <a:lstStyle/>
          <a:p>
            <a:r>
              <a:rPr lang="en-US" sz="3600" dirty="0"/>
              <a:t>Pearls</a:t>
            </a:r>
          </a:p>
        </p:txBody>
      </p:sp>
      <p:sp>
        <p:nvSpPr>
          <p:cNvPr id="13" name="TextBox 12"/>
          <p:cNvSpPr txBox="1"/>
          <p:nvPr/>
        </p:nvSpPr>
        <p:spPr>
          <a:xfrm>
            <a:off x="3313732" y="238485"/>
            <a:ext cx="5506739" cy="646331"/>
          </a:xfrm>
          <a:prstGeom prst="rect">
            <a:avLst/>
          </a:prstGeom>
          <a:noFill/>
        </p:spPr>
        <p:txBody>
          <a:bodyPr wrap="square" rtlCol="0">
            <a:spAutoFit/>
          </a:bodyPr>
          <a:lstStyle/>
          <a:p>
            <a:r>
              <a:rPr lang="en-US" sz="3600" dirty="0"/>
              <a:t>Expanded carrier screening</a:t>
            </a:r>
          </a:p>
        </p:txBody>
      </p:sp>
      <p:sp>
        <p:nvSpPr>
          <p:cNvPr id="14" name="Rectangle 13"/>
          <p:cNvSpPr/>
          <p:nvPr/>
        </p:nvSpPr>
        <p:spPr>
          <a:xfrm>
            <a:off x="323528" y="4581128"/>
            <a:ext cx="8496944" cy="731520"/>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marL="119063" lvl="1"/>
            <a:r>
              <a:rPr lang="en-CA" altLang="en-US" sz="2200" dirty="0"/>
              <a:t>More carriers of serious inherited disorders are expected to be identified</a:t>
            </a:r>
            <a:endParaRPr lang="en-CA" sz="2200" dirty="0"/>
          </a:p>
        </p:txBody>
      </p:sp>
      <p:sp>
        <p:nvSpPr>
          <p:cNvPr id="15" name="TextBox 14"/>
          <p:cNvSpPr txBox="1"/>
          <p:nvPr/>
        </p:nvSpPr>
        <p:spPr>
          <a:xfrm>
            <a:off x="310328" y="5467871"/>
            <a:ext cx="8496944" cy="769441"/>
          </a:xfrm>
          <a:prstGeom prst="rect">
            <a:avLst/>
          </a:prstGeom>
          <a:solidFill>
            <a:schemeClr val="bg1">
              <a:lumMod val="75000"/>
            </a:schemeClr>
          </a:solidFill>
        </p:spPr>
        <p:txBody>
          <a:bodyPr wrap="square" rtlCol="0" anchor="ctr">
            <a:spAutoFit/>
          </a:bodyPr>
          <a:lstStyle/>
          <a:p>
            <a:pPr marL="119063"/>
            <a:r>
              <a:rPr lang="en-CA" altLang="en-US" sz="2200" dirty="0"/>
              <a:t>Expanded carrier screening may help some couples obtain timely genetic test results </a:t>
            </a:r>
          </a:p>
        </p:txBody>
      </p:sp>
    </p:spTree>
    <p:extLst>
      <p:ext uri="{BB962C8B-B14F-4D97-AF65-F5344CB8AC3E}">
        <p14:creationId xmlns:p14="http://schemas.microsoft.com/office/powerpoint/2010/main" val="134437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altLang="en-US" dirty="0"/>
              <a:t>Case 1: Julie and Chris</a:t>
            </a:r>
          </a:p>
        </p:txBody>
      </p:sp>
      <p:pic>
        <p:nvPicPr>
          <p:cNvPr id="4" name="Picture 2" descr="http://1.bp.blogspot.com/-6ssTNdKb-3o/Tt-ZJl8JuEI/AAAAAAAAAHI/YvPRg9a26AU/s1600/couple-holding-hands-for-we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6" r="239"/>
          <a:stretch/>
        </p:blipFill>
        <p:spPr bwMode="auto">
          <a:xfrm>
            <a:off x="6987" y="4257328"/>
            <a:ext cx="1827867" cy="212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5616" y="1412776"/>
            <a:ext cx="7241554" cy="461665"/>
          </a:xfrm>
          <a:prstGeom prst="rect">
            <a:avLst/>
          </a:prstGeom>
          <a:solidFill>
            <a:schemeClr val="bg1">
              <a:lumMod val="85000"/>
            </a:schemeClr>
          </a:solidFill>
        </p:spPr>
        <p:txBody>
          <a:bodyPr wrap="square" rtlCol="0" anchor="ctr">
            <a:spAutoFit/>
          </a:bodyPr>
          <a:lstStyle/>
          <a:p>
            <a:pPr algn="ctr"/>
            <a:r>
              <a:rPr lang="en-CA" altLang="en-US" sz="2400" dirty="0"/>
              <a:t>A healthy non-consanguineous couple</a:t>
            </a:r>
          </a:p>
        </p:txBody>
      </p:sp>
      <p:sp>
        <p:nvSpPr>
          <p:cNvPr id="6" name="TextBox 5"/>
          <p:cNvSpPr txBox="1"/>
          <p:nvPr/>
        </p:nvSpPr>
        <p:spPr>
          <a:xfrm>
            <a:off x="1115616" y="1945433"/>
            <a:ext cx="7241554" cy="461665"/>
          </a:xfrm>
          <a:prstGeom prst="rect">
            <a:avLst/>
          </a:prstGeom>
          <a:solidFill>
            <a:schemeClr val="bg1">
              <a:lumMod val="95000"/>
            </a:schemeClr>
          </a:solidFill>
        </p:spPr>
        <p:txBody>
          <a:bodyPr wrap="square" rtlCol="0" anchor="ctr">
            <a:spAutoFit/>
          </a:bodyPr>
          <a:lstStyle/>
          <a:p>
            <a:pPr marL="0" lvl="1" algn="ctr"/>
            <a:r>
              <a:rPr lang="en-CA" altLang="en-US" sz="2400" dirty="0"/>
              <a:t>Both are 33 years old</a:t>
            </a:r>
          </a:p>
        </p:txBody>
      </p:sp>
      <p:sp>
        <p:nvSpPr>
          <p:cNvPr id="7" name="TextBox 6"/>
          <p:cNvSpPr txBox="1"/>
          <p:nvPr/>
        </p:nvSpPr>
        <p:spPr>
          <a:xfrm>
            <a:off x="1115616" y="3429000"/>
            <a:ext cx="7241554" cy="830997"/>
          </a:xfrm>
          <a:prstGeom prst="rect">
            <a:avLst/>
          </a:prstGeom>
          <a:solidFill>
            <a:schemeClr val="bg1">
              <a:lumMod val="95000"/>
            </a:schemeClr>
          </a:solidFill>
        </p:spPr>
        <p:txBody>
          <a:bodyPr wrap="square" rtlCol="0">
            <a:spAutoFit/>
          </a:bodyPr>
          <a:lstStyle/>
          <a:p>
            <a:r>
              <a:rPr lang="en-CA" altLang="en-US" sz="2400" dirty="0"/>
              <a:t>Chris is of German and English ancestry and he believes there may be some Ashkenazi Jewish ancestry</a:t>
            </a:r>
          </a:p>
        </p:txBody>
      </p:sp>
      <p:sp>
        <p:nvSpPr>
          <p:cNvPr id="8" name="TextBox 7"/>
          <p:cNvSpPr txBox="1"/>
          <p:nvPr/>
        </p:nvSpPr>
        <p:spPr>
          <a:xfrm>
            <a:off x="1115616" y="2492896"/>
            <a:ext cx="7241554" cy="830997"/>
          </a:xfrm>
          <a:prstGeom prst="rect">
            <a:avLst/>
          </a:prstGeom>
          <a:solidFill>
            <a:schemeClr val="bg1">
              <a:lumMod val="85000"/>
            </a:schemeClr>
          </a:solidFill>
        </p:spPr>
        <p:txBody>
          <a:bodyPr wrap="square" rtlCol="0" anchor="ctr">
            <a:spAutoFit/>
          </a:bodyPr>
          <a:lstStyle/>
          <a:p>
            <a:pPr algn="ctr"/>
            <a:r>
              <a:rPr lang="en-CA" altLang="en-US" sz="2400" dirty="0"/>
              <a:t>Julie is of French Canadian and Northern European ancestry</a:t>
            </a:r>
          </a:p>
        </p:txBody>
      </p:sp>
      <p:sp>
        <p:nvSpPr>
          <p:cNvPr id="10" name="TextBox 9"/>
          <p:cNvSpPr txBox="1"/>
          <p:nvPr/>
        </p:nvSpPr>
        <p:spPr>
          <a:xfrm>
            <a:off x="2062606" y="5301208"/>
            <a:ext cx="6305450" cy="461665"/>
          </a:xfrm>
          <a:prstGeom prst="rect">
            <a:avLst/>
          </a:prstGeom>
          <a:solidFill>
            <a:schemeClr val="bg1">
              <a:lumMod val="95000"/>
            </a:schemeClr>
          </a:solidFill>
        </p:spPr>
        <p:txBody>
          <a:bodyPr wrap="square" rtlCol="0" anchor="ctr">
            <a:spAutoFit/>
          </a:bodyPr>
          <a:lstStyle/>
          <a:p>
            <a:pPr algn="ctr"/>
            <a:r>
              <a:rPr lang="en-CA" altLang="en-US" sz="2400" dirty="0"/>
              <a:t>Planning to start their family</a:t>
            </a:r>
          </a:p>
        </p:txBody>
      </p:sp>
      <p:sp>
        <p:nvSpPr>
          <p:cNvPr id="9" name="TextBox 8"/>
          <p:cNvSpPr txBox="1"/>
          <p:nvPr/>
        </p:nvSpPr>
        <p:spPr>
          <a:xfrm>
            <a:off x="2051720" y="4365104"/>
            <a:ext cx="6305450" cy="830997"/>
          </a:xfrm>
          <a:prstGeom prst="rect">
            <a:avLst/>
          </a:prstGeom>
          <a:solidFill>
            <a:schemeClr val="bg1">
              <a:lumMod val="85000"/>
            </a:schemeClr>
          </a:solidFill>
        </p:spPr>
        <p:txBody>
          <a:bodyPr wrap="square" rtlCol="0">
            <a:spAutoFit/>
          </a:bodyPr>
          <a:lstStyle/>
          <a:p>
            <a:pPr algn="ctr"/>
            <a:r>
              <a:rPr lang="en-CA" altLang="en-US" sz="2400" dirty="0"/>
              <a:t>There is no significant family history for either member of the couple</a:t>
            </a:r>
          </a:p>
        </p:txBody>
      </p:sp>
    </p:spTree>
    <p:extLst>
      <p:ext uri="{BB962C8B-B14F-4D97-AF65-F5344CB8AC3E}">
        <p14:creationId xmlns:p14="http://schemas.microsoft.com/office/powerpoint/2010/main" val="233661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altLang="en-US" dirty="0"/>
              <a:t>Case 1: Julie and Chris</a:t>
            </a:r>
          </a:p>
        </p:txBody>
      </p:sp>
      <p:sp>
        <p:nvSpPr>
          <p:cNvPr id="6" name="TextBox 5"/>
          <p:cNvSpPr txBox="1"/>
          <p:nvPr/>
        </p:nvSpPr>
        <p:spPr>
          <a:xfrm>
            <a:off x="1275194" y="1196752"/>
            <a:ext cx="7185237" cy="830997"/>
          </a:xfrm>
          <a:prstGeom prst="rect">
            <a:avLst/>
          </a:prstGeom>
          <a:solidFill>
            <a:schemeClr val="bg1">
              <a:lumMod val="95000"/>
            </a:schemeClr>
          </a:solidFill>
        </p:spPr>
        <p:txBody>
          <a:bodyPr wrap="square" rtlCol="0" anchor="ctr">
            <a:spAutoFit/>
          </a:bodyPr>
          <a:lstStyle/>
          <a:p>
            <a:r>
              <a:rPr lang="en-CA" altLang="en-US" sz="2400" dirty="0"/>
              <a:t>Julie’s cousin, Jean, is the same age and also recently married</a:t>
            </a:r>
          </a:p>
        </p:txBody>
      </p:sp>
      <p:sp>
        <p:nvSpPr>
          <p:cNvPr id="8" name="TextBox 7"/>
          <p:cNvSpPr txBox="1"/>
          <p:nvPr/>
        </p:nvSpPr>
        <p:spPr>
          <a:xfrm>
            <a:off x="1289681" y="2132856"/>
            <a:ext cx="7170750" cy="1200329"/>
          </a:xfrm>
          <a:prstGeom prst="rect">
            <a:avLst/>
          </a:prstGeom>
          <a:solidFill>
            <a:schemeClr val="bg1">
              <a:lumMod val="85000"/>
            </a:schemeClr>
          </a:solidFill>
        </p:spPr>
        <p:txBody>
          <a:bodyPr wrap="square" rtlCol="0" anchor="ctr">
            <a:spAutoFit/>
          </a:bodyPr>
          <a:lstStyle/>
          <a:p>
            <a:r>
              <a:rPr lang="en-CA" altLang="en-US" sz="2400" dirty="0"/>
              <a:t>Jean lives in Boston, MA  and was offered a family planning carrier screening panel which was partly covered by her health insurance</a:t>
            </a:r>
          </a:p>
        </p:txBody>
      </p:sp>
      <p:sp>
        <p:nvSpPr>
          <p:cNvPr id="10" name="TextBox 9"/>
          <p:cNvSpPr txBox="1"/>
          <p:nvPr/>
        </p:nvSpPr>
        <p:spPr>
          <a:xfrm>
            <a:off x="1218878" y="3685674"/>
            <a:ext cx="7241554" cy="830997"/>
          </a:xfrm>
          <a:prstGeom prst="rect">
            <a:avLst/>
          </a:prstGeom>
          <a:solidFill>
            <a:schemeClr val="bg1">
              <a:lumMod val="95000"/>
            </a:schemeClr>
          </a:solidFill>
        </p:spPr>
        <p:txBody>
          <a:bodyPr wrap="square" rtlCol="0" anchor="ctr">
            <a:spAutoFit/>
          </a:bodyPr>
          <a:lstStyle/>
          <a:p>
            <a:r>
              <a:rPr lang="en-CA" altLang="en-US" sz="2400" dirty="0"/>
              <a:t>Julie would also like to have this panel and understands that she would have to pay for the test herself</a:t>
            </a:r>
          </a:p>
        </p:txBody>
      </p:sp>
      <p:sp>
        <p:nvSpPr>
          <p:cNvPr id="11" name="TextBox 10"/>
          <p:cNvSpPr txBox="1"/>
          <p:nvPr/>
        </p:nvSpPr>
        <p:spPr>
          <a:xfrm>
            <a:off x="1218879" y="4581128"/>
            <a:ext cx="4217218" cy="461665"/>
          </a:xfrm>
          <a:prstGeom prst="rect">
            <a:avLst/>
          </a:prstGeom>
          <a:solidFill>
            <a:schemeClr val="bg1">
              <a:lumMod val="85000"/>
            </a:schemeClr>
          </a:solidFill>
        </p:spPr>
        <p:txBody>
          <a:bodyPr wrap="square" rtlCol="0" anchor="ctr">
            <a:spAutoFit/>
          </a:bodyPr>
          <a:lstStyle/>
          <a:p>
            <a:r>
              <a:rPr lang="en-CA" altLang="en-US" sz="2400" dirty="0"/>
              <a:t>She needs you to order the test</a:t>
            </a:r>
          </a:p>
        </p:txBody>
      </p:sp>
      <p:sp>
        <p:nvSpPr>
          <p:cNvPr id="12" name="TextBox 11"/>
          <p:cNvSpPr txBox="1"/>
          <p:nvPr/>
        </p:nvSpPr>
        <p:spPr>
          <a:xfrm>
            <a:off x="1218878" y="5178388"/>
            <a:ext cx="4217219" cy="830997"/>
          </a:xfrm>
          <a:prstGeom prst="rect">
            <a:avLst/>
          </a:prstGeom>
          <a:solidFill>
            <a:schemeClr val="bg1">
              <a:lumMod val="95000"/>
            </a:schemeClr>
          </a:solidFill>
        </p:spPr>
        <p:txBody>
          <a:bodyPr wrap="square" rtlCol="0" anchor="ctr">
            <a:spAutoFit/>
          </a:bodyPr>
          <a:lstStyle/>
          <a:p>
            <a:r>
              <a:rPr lang="en-CA" altLang="en-US" sz="2400" dirty="0"/>
              <a:t>She has brought all the completed paperwork to you</a:t>
            </a:r>
          </a:p>
        </p:txBody>
      </p:sp>
      <p:grpSp>
        <p:nvGrpSpPr>
          <p:cNvPr id="14" name="Group 13"/>
          <p:cNvGrpSpPr/>
          <p:nvPr/>
        </p:nvGrpSpPr>
        <p:grpSpPr>
          <a:xfrm>
            <a:off x="5678035" y="4735063"/>
            <a:ext cx="3070429" cy="1646265"/>
            <a:chOff x="2740731" y="4234643"/>
            <a:chExt cx="3230489" cy="2016224"/>
          </a:xfrm>
        </p:grpSpPr>
        <p:pic>
          <p:nvPicPr>
            <p:cNvPr id="15" name="Picture 2" descr="http://2000aldrig.files.wordpress.com/2011/12/hands-holding-blank-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15676">
              <a:off x="2740731" y="4234643"/>
              <a:ext cx="3230489" cy="20162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1152367">
              <a:off x="3286226" y="4918114"/>
              <a:ext cx="2103411" cy="791579"/>
            </a:xfrm>
            <a:prstGeom prst="rect">
              <a:avLst/>
            </a:prstGeom>
            <a:noFill/>
          </p:spPr>
          <p:txBody>
            <a:bodyPr wrap="square" rtlCol="0">
              <a:spAutoFit/>
            </a:bodyPr>
            <a:lstStyle/>
            <a:p>
              <a:r>
                <a:rPr lang="en-CA" dirty="0"/>
                <a:t>Physician signature here____________</a:t>
              </a:r>
            </a:p>
          </p:txBody>
        </p:sp>
      </p:grpSp>
    </p:spTree>
    <p:extLst>
      <p:ext uri="{BB962C8B-B14F-4D97-AF65-F5344CB8AC3E}">
        <p14:creationId xmlns:p14="http://schemas.microsoft.com/office/powerpoint/2010/main" val="11970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t>Why offer traditional reproductive carrier screening?</a:t>
            </a:r>
          </a:p>
        </p:txBody>
      </p:sp>
      <p:sp>
        <p:nvSpPr>
          <p:cNvPr id="5" name="TextBox 4"/>
          <p:cNvSpPr txBox="1"/>
          <p:nvPr/>
        </p:nvSpPr>
        <p:spPr>
          <a:xfrm>
            <a:off x="2915816" y="2314615"/>
            <a:ext cx="5976664" cy="2554545"/>
          </a:xfrm>
          <a:prstGeom prst="rect">
            <a:avLst/>
          </a:prstGeom>
          <a:solidFill>
            <a:schemeClr val="bg1">
              <a:lumMod val="95000"/>
            </a:schemeClr>
          </a:solidFill>
        </p:spPr>
        <p:txBody>
          <a:bodyPr wrap="square" rtlCol="0">
            <a:spAutoFit/>
          </a:bodyPr>
          <a:lstStyle/>
          <a:p>
            <a:r>
              <a:rPr lang="en-CA" sz="3200" dirty="0"/>
              <a:t>To facilitate informed reproductive decision making by identifying those couples at risk of having an affected child with an (autosomal or X-linked) recessive disorder</a:t>
            </a:r>
          </a:p>
        </p:txBody>
      </p:sp>
      <p:pic>
        <p:nvPicPr>
          <p:cNvPr id="1026" name="Picture 2" descr="Image result for egg and sperm silhou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41" y="2420888"/>
            <a:ext cx="2774575" cy="208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716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4408" y="6021288"/>
            <a:ext cx="899592"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536" y="188640"/>
            <a:ext cx="8229600" cy="1143000"/>
          </a:xfrm>
          <a:noFill/>
        </p:spPr>
        <p:txBody>
          <a:bodyPr/>
          <a:lstStyle/>
          <a:p>
            <a:r>
              <a:rPr lang="en-CA" sz="3600" dirty="0"/>
              <a:t>How is traditional reproductive carrier screening offered?</a:t>
            </a:r>
          </a:p>
        </p:txBody>
      </p:sp>
      <p:sp>
        <p:nvSpPr>
          <p:cNvPr id="10" name="Rounded Rectangle 9"/>
          <p:cNvSpPr/>
          <p:nvPr/>
        </p:nvSpPr>
        <p:spPr>
          <a:xfrm>
            <a:off x="1331640" y="3854152"/>
            <a:ext cx="7488832" cy="2743200"/>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571500" indent="-342900">
              <a:lnSpc>
                <a:spcPct val="115000"/>
              </a:lnSpc>
              <a:spcAft>
                <a:spcPts val="0"/>
              </a:spcAft>
              <a:buFont typeface="Wingdings" panose="05000000000000000000" pitchFamily="2" charset="2"/>
              <a:buChar char="Ø"/>
            </a:pPr>
            <a:r>
              <a:rPr lang="en-CA" sz="2000" dirty="0">
                <a:effectLst/>
                <a:ea typeface="Times New Roman"/>
                <a:cs typeface="Times New Roman"/>
              </a:rPr>
              <a:t>Adoption </a:t>
            </a:r>
            <a:endParaRPr lang="en-CA" sz="2000" dirty="0">
              <a:effectLst/>
              <a:latin typeface="Cambria"/>
              <a:ea typeface="Times New Roman"/>
              <a:cs typeface="Times New Roman"/>
            </a:endParaRPr>
          </a:p>
          <a:p>
            <a:pPr marL="571500" indent="-342900">
              <a:lnSpc>
                <a:spcPct val="115000"/>
              </a:lnSpc>
              <a:spcAft>
                <a:spcPts val="0"/>
              </a:spcAft>
              <a:buFont typeface="Wingdings" panose="05000000000000000000" pitchFamily="2" charset="2"/>
              <a:buChar char="Ø"/>
            </a:pPr>
            <a:r>
              <a:rPr lang="en-CA" sz="2000" dirty="0">
                <a:effectLst/>
                <a:ea typeface="Times New Roman"/>
                <a:cs typeface="Times New Roman"/>
              </a:rPr>
              <a:t>Egg or Sperm donor</a:t>
            </a:r>
            <a:endParaRPr lang="en-CA" sz="2000" dirty="0">
              <a:effectLst/>
              <a:latin typeface="Cambria"/>
              <a:ea typeface="Times New Roman"/>
              <a:cs typeface="Times New Roman"/>
            </a:endParaRPr>
          </a:p>
          <a:p>
            <a:pPr marL="571500" indent="-342900">
              <a:lnSpc>
                <a:spcPct val="115000"/>
              </a:lnSpc>
              <a:spcAft>
                <a:spcPts val="0"/>
              </a:spcAft>
              <a:buFont typeface="Wingdings" panose="05000000000000000000" pitchFamily="2" charset="2"/>
              <a:buChar char="Ø"/>
            </a:pPr>
            <a:r>
              <a:rPr lang="en-CA" sz="2000" dirty="0">
                <a:effectLst/>
                <a:ea typeface="Times New Roman"/>
                <a:cs typeface="Times New Roman"/>
              </a:rPr>
              <a:t>Assisted reproductive technology (i.e. </a:t>
            </a:r>
            <a:r>
              <a:rPr lang="en-CA" sz="2000" i="1" dirty="0">
                <a:effectLst/>
                <a:ea typeface="Times New Roman"/>
                <a:cs typeface="Times New Roman"/>
              </a:rPr>
              <a:t>in vitro</a:t>
            </a:r>
            <a:r>
              <a:rPr lang="en-CA" sz="2000" dirty="0">
                <a:effectLst/>
                <a:ea typeface="Times New Roman"/>
                <a:cs typeface="Times New Roman"/>
              </a:rPr>
              <a:t> fertilization with preimplantation genetic diagnosis (IVF with PGD)) </a:t>
            </a:r>
            <a:endParaRPr lang="en-CA" sz="2000" dirty="0">
              <a:effectLst/>
              <a:latin typeface="Cambria"/>
              <a:ea typeface="Times New Roman"/>
              <a:cs typeface="Times New Roman"/>
            </a:endParaRPr>
          </a:p>
          <a:p>
            <a:pPr marL="571500" indent="-342900">
              <a:lnSpc>
                <a:spcPct val="115000"/>
              </a:lnSpc>
              <a:spcAft>
                <a:spcPts val="0"/>
              </a:spcAft>
              <a:buFont typeface="Wingdings" panose="05000000000000000000" pitchFamily="2" charset="2"/>
              <a:buChar char="Ø"/>
            </a:pPr>
            <a:r>
              <a:rPr lang="en-CA" sz="2000" dirty="0">
                <a:effectLst/>
                <a:ea typeface="Times New Roman"/>
                <a:cs typeface="Times New Roman"/>
              </a:rPr>
              <a:t>Prenatal diagnosis with the option of termination</a:t>
            </a:r>
            <a:endParaRPr lang="en-CA" sz="2000" dirty="0">
              <a:effectLst/>
              <a:latin typeface="Cambria"/>
              <a:ea typeface="Times New Roman"/>
              <a:cs typeface="Times New Roman"/>
            </a:endParaRPr>
          </a:p>
          <a:p>
            <a:pPr marL="571500" indent="-342900">
              <a:lnSpc>
                <a:spcPct val="115000"/>
              </a:lnSpc>
              <a:spcAft>
                <a:spcPts val="0"/>
              </a:spcAft>
              <a:buFont typeface="Wingdings" panose="05000000000000000000" pitchFamily="2" charset="2"/>
              <a:buChar char="Ø"/>
            </a:pPr>
            <a:r>
              <a:rPr lang="en-CA" sz="2000" dirty="0">
                <a:effectLst/>
                <a:ea typeface="Times New Roman"/>
                <a:cs typeface="Times New Roman"/>
              </a:rPr>
              <a:t>Consideration of a different reproductive partner </a:t>
            </a:r>
            <a:endParaRPr lang="en-CA" sz="2000" dirty="0">
              <a:effectLst/>
              <a:latin typeface="Cambria"/>
              <a:ea typeface="Times New Roman"/>
              <a:cs typeface="Times New Roman"/>
            </a:endParaRPr>
          </a:p>
          <a:p>
            <a:pPr marL="571500" indent="-342900">
              <a:lnSpc>
                <a:spcPct val="115000"/>
              </a:lnSpc>
              <a:spcAft>
                <a:spcPts val="1000"/>
              </a:spcAft>
              <a:buFont typeface="Wingdings" panose="05000000000000000000" pitchFamily="2" charset="2"/>
              <a:buChar char="Ø"/>
            </a:pPr>
            <a:r>
              <a:rPr lang="en-CA" sz="2000" dirty="0">
                <a:effectLst/>
                <a:ea typeface="Times New Roman"/>
                <a:cs typeface="Times New Roman"/>
              </a:rPr>
              <a:t>Limitation of family size or not have children</a:t>
            </a:r>
            <a:r>
              <a:rPr lang="en-AU" sz="2000" dirty="0">
                <a:effectLst/>
                <a:latin typeface="Cambria"/>
                <a:ea typeface="Times New Roman"/>
                <a:cs typeface="Times New Roman"/>
              </a:rPr>
              <a:t> </a:t>
            </a:r>
            <a:endParaRPr lang="en-CA" sz="2000" dirty="0">
              <a:effectLst/>
              <a:latin typeface="Cambria"/>
              <a:ea typeface="Times New Roman"/>
              <a:cs typeface="Times New Roman"/>
            </a:endParaRPr>
          </a:p>
        </p:txBody>
      </p:sp>
      <p:sp>
        <p:nvSpPr>
          <p:cNvPr id="7" name="TextBox 6"/>
          <p:cNvSpPr txBox="1"/>
          <p:nvPr/>
        </p:nvSpPr>
        <p:spPr>
          <a:xfrm>
            <a:off x="35496" y="6505599"/>
            <a:ext cx="3564712" cy="307777"/>
          </a:xfrm>
          <a:prstGeom prst="rect">
            <a:avLst/>
          </a:prstGeom>
          <a:noFill/>
        </p:spPr>
        <p:txBody>
          <a:bodyPr wrap="square" rtlCol="0">
            <a:spAutoFit/>
          </a:bodyPr>
          <a:lstStyle/>
          <a:p>
            <a:r>
              <a:rPr lang="en-CA" sz="1400" dirty="0"/>
              <a:t>Wilson 2016 JOGC</a:t>
            </a: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8685"/>
          <a:stretch/>
        </p:blipFill>
        <p:spPr bwMode="auto">
          <a:xfrm>
            <a:off x="6898840" y="1340768"/>
            <a:ext cx="2065648" cy="169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39552" y="2999274"/>
            <a:ext cx="6367834" cy="861774"/>
          </a:xfrm>
          <a:prstGeom prst="rect">
            <a:avLst/>
          </a:prstGeom>
          <a:solidFill>
            <a:schemeClr val="bg1">
              <a:lumMod val="95000"/>
            </a:schemeClr>
          </a:solidFill>
        </p:spPr>
        <p:txBody>
          <a:bodyPr wrap="square" rtlCol="0">
            <a:spAutoFit/>
          </a:bodyPr>
          <a:lstStyle/>
          <a:p>
            <a:r>
              <a:rPr lang="en-CA" sz="2500" dirty="0"/>
              <a:t>Allows for the greatest number of options with more time to make an informed decision</a:t>
            </a:r>
          </a:p>
        </p:txBody>
      </p:sp>
      <p:cxnSp>
        <p:nvCxnSpPr>
          <p:cNvPr id="4" name="Straight Connector 3"/>
          <p:cNvCxnSpPr/>
          <p:nvPr/>
        </p:nvCxnSpPr>
        <p:spPr>
          <a:xfrm>
            <a:off x="5006320" y="3430161"/>
            <a:ext cx="1005840"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176875" y="1412776"/>
            <a:ext cx="6721965" cy="1569660"/>
          </a:xfrm>
          <a:prstGeom prst="rect">
            <a:avLst/>
          </a:prstGeom>
          <a:solidFill>
            <a:schemeClr val="bg1">
              <a:lumMod val="85000"/>
            </a:schemeClr>
          </a:solidFill>
        </p:spPr>
        <p:txBody>
          <a:bodyPr wrap="square" rtlCol="0" anchor="t">
            <a:spAutoFit/>
          </a:bodyPr>
          <a:lstStyle/>
          <a:p>
            <a:r>
              <a:rPr lang="en-CA" sz="2400" dirty="0"/>
              <a:t>Screening is ideally offered to all individuals considering a pregnancy (pre-conception) and to women presenting at their first prenatal visit, regardless of gestational age </a:t>
            </a:r>
          </a:p>
        </p:txBody>
      </p:sp>
    </p:spTree>
    <p:extLst>
      <p:ext uri="{BB962C8B-B14F-4D97-AF65-F5344CB8AC3E}">
        <p14:creationId xmlns:p14="http://schemas.microsoft.com/office/powerpoint/2010/main" val="173576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22" presetClass="entr" presetSubtype="8" fill="hold" nodeType="withEffect">
                                  <p:stCondLst>
                                    <p:cond delay="250"/>
                                  </p:stCondLst>
                                  <p:childTnLst>
                                    <p:set>
                                      <p:cBhvr>
                                        <p:cTn id="8" dur="1" fill="hold">
                                          <p:stCondLst>
                                            <p:cond delay="0"/>
                                          </p:stCondLst>
                                        </p:cTn>
                                        <p:tgtEl>
                                          <p:spTgt spid="4"/>
                                        </p:tgtEl>
                                        <p:attrNameLst>
                                          <p:attrName>style.visibility</p:attrName>
                                        </p:attrNameLst>
                                      </p:cBhvr>
                                      <p:to>
                                        <p:strVal val="visible"/>
                                      </p:to>
                                    </p:set>
                                    <p:animEffect transition="in" filter="wipe(left)">
                                      <p:cBhvr>
                                        <p:cTn id="9" dur="500"/>
                                        <p:tgtEl>
                                          <p:spTgt spid="4"/>
                                        </p:tgtEl>
                                      </p:cBhvr>
                                    </p:animEffec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4408" y="6021288"/>
            <a:ext cx="899592"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536" y="188640"/>
            <a:ext cx="8229600" cy="1143000"/>
          </a:xfrm>
          <a:noFill/>
        </p:spPr>
        <p:txBody>
          <a:bodyPr/>
          <a:lstStyle/>
          <a:p>
            <a:r>
              <a:rPr lang="en-CA" sz="3600" dirty="0"/>
              <a:t>How is traditional reproductive carrier screening offered?</a:t>
            </a: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8685"/>
          <a:stretch/>
        </p:blipFill>
        <p:spPr bwMode="auto">
          <a:xfrm>
            <a:off x="6898840" y="1340768"/>
            <a:ext cx="2065648" cy="169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496" y="6505599"/>
            <a:ext cx="3564712" cy="307777"/>
          </a:xfrm>
          <a:prstGeom prst="rect">
            <a:avLst/>
          </a:prstGeom>
          <a:noFill/>
        </p:spPr>
        <p:txBody>
          <a:bodyPr wrap="square" rtlCol="0">
            <a:spAutoFit/>
          </a:bodyPr>
          <a:lstStyle/>
          <a:p>
            <a:r>
              <a:rPr lang="en-CA" sz="1400" dirty="0"/>
              <a:t>Wilson 2016 JOGC</a:t>
            </a:r>
          </a:p>
        </p:txBody>
      </p:sp>
      <p:sp>
        <p:nvSpPr>
          <p:cNvPr id="9" name="TextBox 8"/>
          <p:cNvSpPr txBox="1"/>
          <p:nvPr/>
        </p:nvSpPr>
        <p:spPr>
          <a:xfrm>
            <a:off x="539552" y="4007386"/>
            <a:ext cx="6367834" cy="861774"/>
          </a:xfrm>
          <a:prstGeom prst="rect">
            <a:avLst/>
          </a:prstGeom>
          <a:solidFill>
            <a:schemeClr val="bg1">
              <a:lumMod val="95000"/>
            </a:schemeClr>
          </a:solidFill>
        </p:spPr>
        <p:txBody>
          <a:bodyPr wrap="square" rtlCol="0">
            <a:spAutoFit/>
          </a:bodyPr>
          <a:lstStyle/>
          <a:p>
            <a:r>
              <a:rPr lang="en-US" sz="2500" dirty="0"/>
              <a:t>Discussion about the value and risk of carrier screening</a:t>
            </a:r>
            <a:endParaRPr lang="en-CA" sz="2500" dirty="0"/>
          </a:p>
        </p:txBody>
      </p:sp>
      <p:sp>
        <p:nvSpPr>
          <p:cNvPr id="11" name="TextBox 10"/>
          <p:cNvSpPr txBox="1"/>
          <p:nvPr/>
        </p:nvSpPr>
        <p:spPr>
          <a:xfrm>
            <a:off x="539552" y="3041666"/>
            <a:ext cx="6367834" cy="861774"/>
          </a:xfrm>
          <a:prstGeom prst="rect">
            <a:avLst/>
          </a:prstGeom>
          <a:solidFill>
            <a:schemeClr val="bg1">
              <a:lumMod val="95000"/>
            </a:schemeClr>
          </a:solidFill>
        </p:spPr>
        <p:txBody>
          <a:bodyPr wrap="square" rtlCol="0">
            <a:spAutoFit/>
          </a:bodyPr>
          <a:lstStyle/>
          <a:p>
            <a:r>
              <a:rPr lang="en-CA" sz="2500" dirty="0"/>
              <a:t>Allows for the greatest number of options with more time to make an informed decision</a:t>
            </a:r>
          </a:p>
        </p:txBody>
      </p:sp>
      <p:sp>
        <p:nvSpPr>
          <p:cNvPr id="10" name="TextBox 9"/>
          <p:cNvSpPr txBox="1"/>
          <p:nvPr/>
        </p:nvSpPr>
        <p:spPr>
          <a:xfrm>
            <a:off x="176875" y="1412776"/>
            <a:ext cx="6721965" cy="1569660"/>
          </a:xfrm>
          <a:prstGeom prst="rect">
            <a:avLst/>
          </a:prstGeom>
          <a:solidFill>
            <a:schemeClr val="bg1">
              <a:lumMod val="85000"/>
            </a:schemeClr>
          </a:solidFill>
        </p:spPr>
        <p:txBody>
          <a:bodyPr wrap="square" rtlCol="0" anchor="t">
            <a:spAutoFit/>
          </a:bodyPr>
          <a:lstStyle/>
          <a:p>
            <a:r>
              <a:rPr lang="en-CA" sz="2400" dirty="0"/>
              <a:t>Screening is ideally offered to all individuals considering a pregnancy (pre-conception) and to women presenting at their first prenatal visit, regardless of gestational age </a:t>
            </a:r>
          </a:p>
        </p:txBody>
      </p:sp>
    </p:spTree>
    <p:extLst>
      <p:ext uri="{BB962C8B-B14F-4D97-AF65-F5344CB8AC3E}">
        <p14:creationId xmlns:p14="http://schemas.microsoft.com/office/powerpoint/2010/main" val="4178907584"/>
      </p:ext>
    </p:extLst>
  </p:cSld>
  <p:clrMapOvr>
    <a:masterClrMapping/>
  </p:clrMapOvr>
</p:sld>
</file>

<file path=ppt/theme/theme1.xml><?xml version="1.0" encoding="utf-8"?>
<a:theme xmlns:a="http://schemas.openxmlformats.org/drawingml/2006/main" name="2015 FMF  - Untangling the helix - Nov 2015 - FINAL-2JC_9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 FMF  - Untangling the helix - Nov 2015 - FINAL-2JC_94</Template>
  <TotalTime>15317</TotalTime>
  <Words>2159</Words>
  <Application>Microsoft Office PowerPoint</Application>
  <PresentationFormat>On-screen Show (4:3)</PresentationFormat>
  <Paragraphs>215</Paragraphs>
  <Slides>36</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vt:lpstr>
      <vt:lpstr>Symbol</vt:lpstr>
      <vt:lpstr>Wingdings</vt:lpstr>
      <vt:lpstr>2015 FMF  - Untangling the helix - Nov 2015 - FINAL-2JC_94</vt:lpstr>
      <vt:lpstr>Disclaimer</vt:lpstr>
      <vt:lpstr>Expanded carrier screening</vt:lpstr>
      <vt:lpstr>Objectives</vt:lpstr>
      <vt:lpstr>PowerPoint Presentation</vt:lpstr>
      <vt:lpstr>Case 1: Julie and Chris</vt:lpstr>
      <vt:lpstr>Case 1: Julie and Chris</vt:lpstr>
      <vt:lpstr>Why offer traditional reproductive carrier screening?</vt:lpstr>
      <vt:lpstr>How is traditional reproductive carrier screening offered?</vt:lpstr>
      <vt:lpstr>How is traditional reproductive carrier screening offered?</vt:lpstr>
      <vt:lpstr>How is traditional reproductive carrier screening offered?</vt:lpstr>
      <vt:lpstr>What are the Canadian recommendations for reproductive carrier screening?</vt:lpstr>
      <vt:lpstr>What are the Canadian recommendations for reproductive carrier screening?</vt:lpstr>
      <vt:lpstr>What are the Canadian recommendations for reproductive carrier screening?</vt:lpstr>
      <vt:lpstr>What are the Canadian recommendations for reproductive carrier screening?</vt:lpstr>
      <vt:lpstr>What are the Canadian recommendations for reproductive carrier screening?</vt:lpstr>
      <vt:lpstr>Why offer expanded carrier screening?</vt:lpstr>
      <vt:lpstr>Why offer expanded carrier screening?</vt:lpstr>
      <vt:lpstr>Why offer expanded carrier screening?</vt:lpstr>
      <vt:lpstr>Why offer expanded carrier screening?</vt:lpstr>
      <vt:lpstr>Expanded carrier screening</vt:lpstr>
      <vt:lpstr>Expanded carrier screening</vt:lpstr>
      <vt:lpstr>Expanded carrier screening</vt:lpstr>
      <vt:lpstr>Expanded carrier screening</vt:lpstr>
      <vt:lpstr>Pre-test counselling checklist</vt:lpstr>
      <vt:lpstr>Pre-test considerations</vt:lpstr>
      <vt:lpstr>Pre-test considerations</vt:lpstr>
      <vt:lpstr>Post-test counselling and considerations</vt:lpstr>
      <vt:lpstr>Post-test counselling and considerations</vt:lpstr>
      <vt:lpstr>Post-test counselling and considerations</vt:lpstr>
      <vt:lpstr>Post-test counselling and considerations</vt:lpstr>
      <vt:lpstr>Back to Julie and Chris</vt:lpstr>
      <vt:lpstr>PowerPoint Presentation</vt:lpstr>
      <vt:lpstr>PowerPoint Presentation</vt:lpstr>
      <vt:lpstr>PowerPoint Presentation</vt:lpstr>
      <vt:lpstr>Your local genetics centre</vt:lpstr>
      <vt:lpstr>PowerPoint Presentation</vt:lpstr>
    </vt:vector>
  </TitlesOfParts>
  <Company>CHEO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Untangling the helix 2015:  Genomics for primary care providers</dc:title>
  <dc:creator>Shawna</dc:creator>
  <cp:lastModifiedBy>Shawna</cp:lastModifiedBy>
  <cp:revision>208</cp:revision>
  <cp:lastPrinted>2012-11-29T17:24:10Z</cp:lastPrinted>
  <dcterms:created xsi:type="dcterms:W3CDTF">2015-11-06T17:02:31Z</dcterms:created>
  <dcterms:modified xsi:type="dcterms:W3CDTF">2020-10-19T15:53:36Z</dcterms:modified>
</cp:coreProperties>
</file>