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119" r:id="rId2"/>
    <p:sldId id="1172" r:id="rId3"/>
    <p:sldId id="1173" r:id="rId4"/>
    <p:sldId id="1147" r:id="rId5"/>
    <p:sldId id="1120" r:id="rId6"/>
    <p:sldId id="1121" r:id="rId7"/>
    <p:sldId id="1122" r:id="rId8"/>
    <p:sldId id="1151" r:id="rId9"/>
    <p:sldId id="1152" r:id="rId10"/>
    <p:sldId id="1154" r:id="rId11"/>
    <p:sldId id="1153" r:id="rId12"/>
    <p:sldId id="1155" r:id="rId13"/>
    <p:sldId id="1156" r:id="rId14"/>
    <p:sldId id="1128" r:id="rId15"/>
    <p:sldId id="1127" r:id="rId16"/>
    <p:sldId id="1164" r:id="rId17"/>
    <p:sldId id="1130" r:id="rId18"/>
    <p:sldId id="1161" r:id="rId19"/>
    <p:sldId id="1166" r:id="rId20"/>
    <p:sldId id="1171" r:id="rId21"/>
    <p:sldId id="1169" r:id="rId22"/>
    <p:sldId id="1170" r:id="rId23"/>
    <p:sldId id="1131" r:id="rId24"/>
    <p:sldId id="1132" r:id="rId25"/>
    <p:sldId id="1133" r:id="rId26"/>
    <p:sldId id="1134" r:id="rId27"/>
    <p:sldId id="1158" r:id="rId28"/>
    <p:sldId id="1159" r:id="rId29"/>
    <p:sldId id="1150" r:id="rId30"/>
    <p:sldId id="1145" r:id="rId31"/>
    <p:sldId id="1146" r:id="rId32"/>
    <p:sldId id="1165" r:id="rId33"/>
  </p:sldIdLst>
  <p:sldSz cx="9144000" cy="6858000" type="screen4x3"/>
  <p:notesSz cx="68580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oll, Dr. June" initials="JCC" lastIdx="3" clrIdx="0"/>
  <p:cmAuthor id="1" name="Shawna" initials="S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A50021"/>
    <a:srgbClr val="33CC33"/>
    <a:srgbClr val="002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80249" autoAdjust="0"/>
  </p:normalViewPr>
  <p:slideViewPr>
    <p:cSldViewPr>
      <p:cViewPr>
        <p:scale>
          <a:sx n="50" d="100"/>
          <a:sy n="50" d="100"/>
        </p:scale>
        <p:origin x="-184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F7D4A7DC-34BA-465A-A863-25B54A68B660}" type="datetime1">
              <a:rPr lang="en-CA" altLang="en-US"/>
              <a:pPr>
                <a:defRPr/>
              </a:pPr>
              <a:t>2016-10-31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B7230257-3046-4F3A-A7C0-67159B34E90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20457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/gene/glossary/def-item/phenotype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/gene/glossary/def-item/autosomal-dominan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books/n/gene/acpp/" TargetMode="External"/><Relationship Id="rId5" Type="http://schemas.openxmlformats.org/officeDocument/2006/relationships/hyperlink" Target="http://www.ncbi.nlm.nih.gov/books/n/gene/timothy/" TargetMode="External"/><Relationship Id="rId4" Type="http://schemas.openxmlformats.org/officeDocument/2006/relationships/hyperlink" Target="http://www.ncbi.nlm.nih.gov/books/n/gene/glossary/def-item/autosomal-recessive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QTc&gt;500ms increased risk of torsades de pointes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2ACDF6D-D2E1-4C7C-BBA9-E83623B2CB48}" type="slidenum">
              <a:rPr lang="en-CA" altLang="en-US" smtClean="0"/>
              <a:pPr/>
              <a:t>4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Cincinati 12-14 genes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926F324-C4CC-4B7F-8777-ECBD2B7662A5}" type="slidenum">
              <a:rPr lang="en-CA" altLang="en-US" smtClean="0"/>
              <a:pPr/>
              <a:t>17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mtClean="0">
                <a:ea typeface="ＭＳ Ｐゴシック" pitchFamily="34" charset="-128"/>
              </a:rPr>
              <a:t>NGS guide for providers – considerations prior to offering NGS</a:t>
            </a:r>
          </a:p>
          <a:p>
            <a:endParaRPr lang="en-CA" altLang="en-US" smtClean="0">
              <a:ea typeface="ＭＳ Ｐゴシック" pitchFamily="34" charset="-128"/>
            </a:endParaRPr>
          </a:p>
          <a:p>
            <a:r>
              <a:rPr lang="en-CA" altLang="en-US" smtClean="0">
                <a:ea typeface="ＭＳ Ｐゴシック" pitchFamily="34" charset="-128"/>
              </a:rPr>
              <a:t>http://www.sickkids.ca/pdfs/Paediatric%20Laboratory%20Medicine/info-sheets/64477-NGS%20Info%20Sheet%20updated.pdf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BFC3980-A9D6-4299-93EC-361CC7746D1D}" type="slidenum">
              <a:rPr lang="en-CA" altLang="en-US" smtClean="0"/>
              <a:pPr/>
              <a:t>18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Cincinati 12-14 genes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926F324-C4CC-4B7F-8777-ECBD2B7662A5}" type="slidenum">
              <a:rPr lang="en-CA" altLang="en-US" smtClean="0"/>
              <a:pPr/>
              <a:t>20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Genetic testing in Ontario and Canada</a:t>
            </a:r>
          </a:p>
          <a:p>
            <a:r>
              <a:rPr lang="en-US" altLang="en-US" smtClean="0">
                <a:ea typeface="ＭＳ Ｐゴシック" pitchFamily="34" charset="-128"/>
              </a:rPr>
              <a:t>5 genes – account for majority of LQTS</a:t>
            </a:r>
          </a:p>
          <a:p>
            <a:r>
              <a:rPr lang="en-US" altLang="en-US" smtClean="0">
                <a:ea typeface="ＭＳ Ｐゴシック" pitchFamily="34" charset="-128"/>
              </a:rPr>
              <a:t>Expanded panels offered through other labs – can use Gene Test Registry (GTR) to find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KGH &gt; Healthcare provider &gt; Laboratory  Services &gt; Scroll down to requisitions http://www.kgh.on.ca/file/1811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8FC9C23-A70B-4610-A5F2-41E5F85B3F84}" type="slidenum">
              <a:rPr lang="en-CA" altLang="en-US" smtClean="0"/>
              <a:pPr/>
              <a:t>21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mtClean="0">
                <a:ea typeface="ＭＳ Ｐゴシック" pitchFamily="34" charset="-128"/>
              </a:rPr>
              <a:t>Labs offering expanded LQTS panels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B01794E-4B9C-4946-BCAB-A11022D2CAE6}" type="slidenum">
              <a:rPr lang="en-CA" altLang="en-US" smtClean="0"/>
              <a:pPr/>
              <a:t>22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In about 4%-10% of individuals with LQTS, two pathogenic variants are found (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digenic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/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biallelic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inheritance). These individuals have a more severe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3"/>
              </a:rPr>
              <a:t>phenotype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compared to those with one pathogenic variation with a longer QT interval, a younger age of onset of events, and a higher risk of events [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GeneReviews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-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Alders M,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Christiaans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I. Long QT Syndrome. 2003 Feb 20 [Updated 2015 Jun 18]. In: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Pagon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RA, Adam MP,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Ardinger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HH, et al., editors.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GeneReviews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® [Internet]. Seattle (WA): University of Washington, Seattle; 1993-2016. Available from: http://www.ncbi.nlm.nih.gov/books/NBK1129/]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8881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Genetic screening for LQTS as part of a molecular autopsy in autopsy-negative young sudden death can reveal a diagnosis in 15-20% of cases [Waddell-Smith 2016]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Approximately 20% of families with a clinically firm diagnosis of LQTS do not have a detectable pathogenic variant in one of the fifteen genes (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KCNQ1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KCNH2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SCN5A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ANK2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KCNE1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KCNE2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CAV3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KCNJ2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CACNA1C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SCN4B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AKAP9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SNTA1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KCNJ5, CALM1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 and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CALM2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) known to be associated with LQTS, suggesting that pathogenic variants in other genes can also cause LQTS and/or that current test methods do not detect all pathogenic variants in the known genes. [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GeneReviews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]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28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97185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QTc&gt;500ms increased risk of torsades de pointes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2ACDF6D-D2E1-4C7C-BBA9-E83623B2CB48}" type="slidenum">
              <a:rPr lang="en-CA" altLang="en-US" smtClean="0"/>
              <a:pPr/>
              <a:t>32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LQTS with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extracardiac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signs can be inherited in an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3"/>
              </a:rPr>
              <a:t>autosomal dominant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or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4"/>
              </a:rPr>
              <a:t>autosomal recessive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manner.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5"/>
              </a:rPr>
              <a:t>Timothy syndrome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and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6"/>
              </a:rPr>
              <a:t>Andersen-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6"/>
              </a:rPr>
              <a:t>Tawil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  <a:hlinkClick r:id="rId6"/>
              </a:rPr>
              <a:t> syndrome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are inherited in an autosomal dominant manner.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Jervell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and Lange-Nielsen syndrome is inherited in an autosomal recessive manner.</a:t>
            </a:r>
            <a:endParaRPr lang="en-CA" altLang="en-US" dirty="0" smtClean="0">
              <a:ea typeface="ＭＳ Ｐゴシック" pitchFamily="34" charset="-12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904835F-03D3-4693-8CDE-463E917C8C02}" type="slidenum">
              <a:rPr lang="en-CA" altLang="en-US" smtClean="0"/>
              <a:pPr/>
              <a:t>7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Pathogenic variants in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KCNQ1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KCNH2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, and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SCN5A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represent the most common causes of LQTS, accounting for 60%-75%. [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GeneReviews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]</a:t>
            </a:r>
            <a:endParaRPr lang="en-CA" altLang="en-US" dirty="0" smtClean="0">
              <a:ea typeface="ＭＳ Ｐゴシック" pitchFamily="34" charset="-128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DE2A871-8C27-4584-9C34-84A4841F1423}" type="slidenum">
              <a:rPr lang="en-CA" altLang="en-US" smtClean="0"/>
              <a:pPr/>
              <a:t>8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0DD4F81-DEAF-4F11-853E-27C1A1AE1933}" type="slidenum">
              <a:rPr lang="en-CA" altLang="en-US" smtClean="0"/>
              <a:pPr/>
              <a:t>9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mtClean="0">
                <a:ea typeface="ＭＳ Ｐゴシック" pitchFamily="34" charset="-128"/>
              </a:rPr>
              <a:t>(e.g. those occurring during abrupt postural changes, exposure to heat and dehydration, emotional reactions to events such as blood drawing, etc.)</a:t>
            </a:r>
          </a:p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436A404-84E7-42E2-9736-D45E181524B9}" type="slidenum">
              <a:rPr lang="en-CA" altLang="en-US" smtClean="0"/>
              <a:pPr/>
              <a:t>11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Sodium-channel abnormalities may be precipitated by fever.  These cardiac events may appear seizure-like and may be mislabelled as epilepsy.  </a:t>
            </a:r>
            <a:endParaRPr lang="en-CA" altLang="en-US" smtClean="0">
              <a:ea typeface="ＭＳ Ｐゴシック" pitchFamily="34" charset="-128"/>
            </a:endParaRPr>
          </a:p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9B33AB9-B86B-4292-A025-4741A47F3BBB}" type="slidenum">
              <a:rPr lang="en-CA" altLang="en-US" smtClean="0"/>
              <a:pPr/>
              <a:t>12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D9E9849-6C09-4A16-B594-C1E9D24A0A8A}" type="slidenum">
              <a:rPr lang="en-CA" altLang="en-US" smtClean="0"/>
              <a:pPr/>
              <a:t>13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altLang="en-US" sz="2000" dirty="0" smtClean="0">
                <a:ea typeface="ＭＳ Ｐゴシック" pitchFamily="34" charset="-128"/>
              </a:rPr>
              <a:t>25-35% of genotyped LQTS patients had </a:t>
            </a:r>
            <a:r>
              <a:rPr lang="en-US" altLang="en-US" sz="2000" dirty="0" err="1" smtClean="0">
                <a:ea typeface="ＭＳ Ｐゴシック" pitchFamily="34" charset="-128"/>
              </a:rPr>
              <a:t>QTc</a:t>
            </a:r>
            <a:r>
              <a:rPr lang="en-US" altLang="en-US" sz="2000" dirty="0" smtClean="0">
                <a:ea typeface="ＭＳ Ｐゴシック" pitchFamily="34" charset="-128"/>
              </a:rPr>
              <a:t> values &lt; 440ms</a:t>
            </a:r>
            <a:endParaRPr lang="en-CA" altLang="en-US" baseline="0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6F6DBD8-70BE-4812-ACDC-76474193CF60}" type="slidenum">
              <a:rPr lang="en-CA" altLang="en-US" smtClean="0"/>
              <a:pPr/>
              <a:t>15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License Number: 3940340216296; License date: Sep 01, 2016;  Licensed Content Publisher:  BMJ Publishing Group Ltd.</a:t>
            </a:r>
          </a:p>
          <a:p>
            <a:r>
              <a:rPr lang="en-CA" dirty="0" smtClean="0"/>
              <a:t> </a:t>
            </a:r>
          </a:p>
          <a:p>
            <a:r>
              <a:rPr lang="en-CA" dirty="0" smtClean="0"/>
              <a:t>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30257-3046-4F3A-A7C0-67159B34E902}" type="slidenum">
              <a:rPr lang="en-CA" altLang="en-US" smtClean="0"/>
              <a:pPr>
                <a:defRPr/>
              </a:pPr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7975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638800"/>
            <a:ext cx="13065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5768975"/>
            <a:ext cx="2813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6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42050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>
                <a:latin typeface="+mn-lt"/>
              </a:defRPr>
            </a:lvl1pPr>
            <a:lvl2pPr>
              <a:buClr>
                <a:srgbClr val="FF0000"/>
              </a:buClr>
              <a:defRPr>
                <a:latin typeface="+mn-lt"/>
              </a:defRPr>
            </a:lvl2pPr>
            <a:lvl3pPr>
              <a:buClr>
                <a:srgbClr val="FF0000"/>
              </a:buClr>
              <a:defRPr>
                <a:latin typeface="+mn-lt"/>
              </a:defRPr>
            </a:lvl3pPr>
            <a:lvl4pPr>
              <a:buClr>
                <a:srgbClr val="FF0000"/>
              </a:buClr>
              <a:defRPr>
                <a:latin typeface="+mn-lt"/>
              </a:defRPr>
            </a:lvl4pPr>
            <a:lvl5pPr>
              <a:buClr>
                <a:srgbClr val="FF0000"/>
              </a:buCl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42050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26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8FD299EB-4FD4-4192-A8E6-F4F1595BE59E}" type="datetime1">
              <a:rPr lang="en-CA" altLang="en-US"/>
              <a:pPr>
                <a:defRPr/>
              </a:pPr>
              <a:t>2016-10-31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BF6C9096-DF19-4CC5-9A78-D74919292B9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vanshealthlab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diblemeds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diblemeds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rediblemeds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>
                <a:ea typeface="ＭＳ Ｐゴシック" pitchFamily="34" charset="-128"/>
              </a:rPr>
              <a:t>Long QT Syndrome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3997424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>
              <a:buNone/>
            </a:pPr>
            <a:r>
              <a:rPr lang="en-US" altLang="en-US" sz="1800" dirty="0">
                <a:solidFill>
                  <a:srgbClr val="898989"/>
                </a:solidFill>
              </a:rPr>
              <a:t>Developed by </a:t>
            </a:r>
            <a:r>
              <a:rPr lang="en-US" altLang="en-US" sz="1800" dirty="0" smtClean="0">
                <a:solidFill>
                  <a:srgbClr val="898989"/>
                </a:solidFill>
              </a:rPr>
              <a:t>Ms</a:t>
            </a:r>
            <a:r>
              <a:rPr lang="en-US" altLang="en-US" sz="1800" dirty="0">
                <a:solidFill>
                  <a:srgbClr val="898989"/>
                </a:solidFill>
              </a:rPr>
              <a:t>. Shawna </a:t>
            </a:r>
            <a:r>
              <a:rPr lang="en-US" altLang="en-US" sz="1800" dirty="0" smtClean="0">
                <a:solidFill>
                  <a:srgbClr val="898989"/>
                </a:solidFill>
              </a:rPr>
              <a:t>Morrison, Dr. Judith </a:t>
            </a:r>
            <a:r>
              <a:rPr lang="en-US" altLang="en-US" sz="1800" dirty="0" err="1" smtClean="0">
                <a:solidFill>
                  <a:srgbClr val="898989"/>
                </a:solidFill>
              </a:rPr>
              <a:t>Allanson</a:t>
            </a:r>
            <a:r>
              <a:rPr lang="en-US" altLang="en-US" sz="1800" dirty="0" smtClean="0">
                <a:solidFill>
                  <a:srgbClr val="898989"/>
                </a:solidFill>
              </a:rPr>
              <a:t> and Dr. June Carroll</a:t>
            </a:r>
            <a:endParaRPr lang="en-US" altLang="en-US" sz="1800" dirty="0">
              <a:solidFill>
                <a:srgbClr val="898989"/>
              </a:solidFill>
            </a:endParaRPr>
          </a:p>
          <a:p>
            <a:pPr lvl="1" algn="ctr">
              <a:buFont typeface="Arial" charset="0"/>
              <a:buNone/>
            </a:pPr>
            <a:r>
              <a:rPr lang="en-US" altLang="en-US" sz="1800" dirty="0">
                <a:solidFill>
                  <a:srgbClr val="898989"/>
                </a:solidFill>
              </a:rPr>
              <a:t>Last updated  </a:t>
            </a:r>
            <a:r>
              <a:rPr lang="en-US" altLang="en-US" sz="1800" dirty="0" smtClean="0">
                <a:solidFill>
                  <a:srgbClr val="898989"/>
                </a:solidFill>
              </a:rPr>
              <a:t>October 2016</a:t>
            </a:r>
            <a:endParaRPr lang="en-US" altLang="en-US" sz="1800" dirty="0">
              <a:solidFill>
                <a:srgbClr val="898989"/>
              </a:solidFill>
            </a:endParaRPr>
          </a:p>
          <a:p>
            <a:pPr lvl="1" algn="ctr">
              <a:buFont typeface="Arial" charset="0"/>
              <a:buNone/>
            </a:pPr>
            <a:endParaRPr lang="en-US" altLang="en-US" sz="2400" i="1" dirty="0">
              <a:solidFill>
                <a:srgbClr val="898989"/>
              </a:solidFill>
              <a:ea typeface="ＭＳ Ｐゴシック" pitchFamily="-1" charset="-128"/>
            </a:endParaRPr>
          </a:p>
          <a:p>
            <a:pPr lvl="1" algn="ctr">
              <a:buFont typeface="Arial" charset="0"/>
              <a:buNone/>
            </a:pPr>
            <a:endParaRPr lang="en-US" altLang="en-US" sz="2400" i="1" dirty="0">
              <a:solidFill>
                <a:srgbClr val="898989"/>
              </a:solidFill>
              <a:ea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82700"/>
          </a:xfrm>
        </p:spPr>
        <p:txBody>
          <a:bodyPr/>
          <a:lstStyle/>
          <a:p>
            <a:r>
              <a:rPr lang="en-AU" altLang="en-US" sz="2800" dirty="0" smtClean="0">
                <a:ea typeface="ＭＳ Ｐゴシック" pitchFamily="34" charset="-128"/>
              </a:rPr>
              <a:t>Red flags which should prompt referral to cardiac arrhythmia </a:t>
            </a:r>
            <a:r>
              <a:rPr lang="en-AU" altLang="en-US" sz="2800" b="1" dirty="0" smtClean="0">
                <a:ea typeface="ＭＳ Ｐゴシック" pitchFamily="34" charset="-128"/>
              </a:rPr>
              <a:t>and </a:t>
            </a:r>
            <a:r>
              <a:rPr lang="en-AU" altLang="en-US" sz="2800" dirty="0" smtClean="0">
                <a:ea typeface="ＭＳ Ｐゴシック" pitchFamily="34" charset="-128"/>
              </a:rPr>
              <a:t>genetics specialists for assessment</a:t>
            </a:r>
            <a:endParaRPr lang="en-CA" altLang="en-US" sz="2800" dirty="0" smtClean="0">
              <a:ea typeface="ＭＳ Ｐゴシック" pitchFamily="34" charset="-128"/>
            </a:endParaRP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7346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01013" y="6237288"/>
            <a:ext cx="1042987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468313" y="4292600"/>
            <a:ext cx="8280400" cy="23764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Triggers: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CA" dirty="0"/>
              <a:t>Physical exertion 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CA" dirty="0"/>
              <a:t>Auditory stimuli e.g. fire alarm 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CA" dirty="0"/>
              <a:t>Emotional stress/distress 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Excluding events that are likely due to vasovagal events is difficult but necessary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Repetitive events more concerning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Events may occur from infancy through middle age but are most common from the pre-teen years through the 20s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82700"/>
          </a:xfrm>
        </p:spPr>
        <p:txBody>
          <a:bodyPr/>
          <a:lstStyle/>
          <a:p>
            <a:r>
              <a:rPr lang="en-AU" altLang="en-US" sz="2800" dirty="0" smtClean="0">
                <a:ea typeface="ＭＳ Ｐゴシック" pitchFamily="34" charset="-128"/>
              </a:rPr>
              <a:t>Red flags which should prompt referral to cardiac arrhythmia </a:t>
            </a:r>
            <a:r>
              <a:rPr lang="en-AU" altLang="en-US" sz="2800" b="1" dirty="0" smtClean="0">
                <a:ea typeface="ＭＳ Ｐゴシック" pitchFamily="34" charset="-128"/>
              </a:rPr>
              <a:t>and </a:t>
            </a:r>
            <a:r>
              <a:rPr lang="en-AU" altLang="en-US" sz="2800" dirty="0" smtClean="0">
                <a:ea typeface="ＭＳ Ｐゴシック" pitchFamily="34" charset="-128"/>
              </a:rPr>
              <a:t>genetics specialists for assessment</a:t>
            </a:r>
            <a:endParaRPr lang="en-CA" altLang="en-US" sz="2800" dirty="0" smtClean="0">
              <a:ea typeface="ＭＳ Ｐゴシック" pitchFamily="34" charset="-128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7346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258888" y="1773238"/>
            <a:ext cx="42068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288" y="4338638"/>
            <a:ext cx="8280400" cy="16827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US" dirty="0"/>
              <a:t>Attention to: 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Unexplained death during swimming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Death during seizures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A family history of "seizure" disorders and other unexplained deaths 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82700"/>
          </a:xfrm>
        </p:spPr>
        <p:txBody>
          <a:bodyPr/>
          <a:lstStyle/>
          <a:p>
            <a:r>
              <a:rPr lang="en-AU" altLang="en-US" sz="2800" dirty="0" smtClean="0">
                <a:ea typeface="ＭＳ Ｐゴシック" pitchFamily="34" charset="-128"/>
              </a:rPr>
              <a:t>Red flags which should prompt referral to cardiac arrhythmia </a:t>
            </a:r>
            <a:r>
              <a:rPr lang="en-AU" altLang="en-US" sz="2800" b="1" dirty="0" smtClean="0">
                <a:ea typeface="ＭＳ Ｐゴシック" pitchFamily="34" charset="-128"/>
              </a:rPr>
              <a:t>and </a:t>
            </a:r>
            <a:r>
              <a:rPr lang="en-AU" altLang="en-US" sz="2800" dirty="0" smtClean="0">
                <a:ea typeface="ＭＳ Ｐゴシック" pitchFamily="34" charset="-128"/>
              </a:rPr>
              <a:t>genetics specialists for assessment</a:t>
            </a:r>
            <a:endParaRPr lang="en-CA" altLang="en-US" sz="2800" dirty="0" smtClean="0">
              <a:ea typeface="ＭＳ Ｐゴシック" pitchFamily="34" charset="-12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7346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68425" y="2060575"/>
            <a:ext cx="115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288" y="4338638"/>
            <a:ext cx="8280400" cy="16827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AU" dirty="0"/>
              <a:t>On repeated 12-lead ECG 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endParaRPr lang="en-AU" dirty="0"/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The QT interval shortens at faster heart rates </a:t>
            </a:r>
            <a:r>
              <a:rPr lang="en-CA" dirty="0" smtClean="0"/>
              <a:t>and </a:t>
            </a:r>
            <a:r>
              <a:rPr lang="en-CA" dirty="0"/>
              <a:t>lengthens at slower ones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─"/>
              <a:defRPr/>
            </a:pPr>
            <a:r>
              <a:rPr lang="en-CA" dirty="0"/>
              <a:t>A prolonged QT interval is associated with an increased risk of </a:t>
            </a:r>
            <a:r>
              <a:rPr lang="en-CA" i="1" dirty="0"/>
              <a:t>torsade de pointe</a:t>
            </a:r>
            <a:endParaRPr lang="en-AU" i="1" dirty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82700"/>
          </a:xfrm>
        </p:spPr>
        <p:txBody>
          <a:bodyPr/>
          <a:lstStyle/>
          <a:p>
            <a:r>
              <a:rPr lang="en-AU" altLang="en-US" sz="2800" dirty="0" smtClean="0">
                <a:ea typeface="ＭＳ Ｐゴシック" pitchFamily="34" charset="-128"/>
              </a:rPr>
              <a:t>Red flags which should prompt referral to cardiac arrhythmia </a:t>
            </a:r>
            <a:r>
              <a:rPr lang="en-AU" altLang="en-US" sz="2800" b="1" dirty="0" smtClean="0">
                <a:ea typeface="ＭＳ Ｐゴシック" pitchFamily="34" charset="-128"/>
              </a:rPr>
              <a:t>and </a:t>
            </a:r>
            <a:r>
              <a:rPr lang="en-AU" altLang="en-US" sz="2800" dirty="0" smtClean="0">
                <a:ea typeface="ＭＳ Ｐゴシック" pitchFamily="34" charset="-128"/>
              </a:rPr>
              <a:t>genetics specialists for assessment</a:t>
            </a:r>
            <a:endParaRPr lang="en-CA" altLang="en-US" sz="2800" dirty="0" smtClean="0">
              <a:ea typeface="ＭＳ Ｐゴシック" pitchFamily="34" charset="-128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68413"/>
            <a:ext cx="7346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31913" y="2492375"/>
            <a:ext cx="20161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463" y="168275"/>
            <a:ext cx="9161463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dirty="0">
                <a:latin typeface="Calibri" pitchFamily="-1" charset="0"/>
                <a:cs typeface="Arial" charset="0"/>
              </a:rPr>
              <a:t>www.mdcalc.com/corrected-qt-interval-qtc/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65175"/>
            <a:ext cx="90392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a typeface="ＭＳ Ｐゴシック" pitchFamily="34" charset="-128"/>
              </a:rPr>
              <a:t>QT interval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1412875"/>
            <a:ext cx="7916862" cy="430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i="1" dirty="0">
                <a:cs typeface="Arial" charset="0"/>
              </a:rPr>
              <a:t>Normal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QTc</a:t>
            </a:r>
            <a:r>
              <a:rPr lang="en-US" sz="2200" dirty="0">
                <a:cs typeface="Arial" charset="0"/>
              </a:rPr>
              <a:t> is between 350-440 </a:t>
            </a:r>
            <a:r>
              <a:rPr lang="en-US" sz="2200" dirty="0" err="1">
                <a:cs typeface="Arial" charset="0"/>
              </a:rPr>
              <a:t>ms</a:t>
            </a:r>
            <a:endParaRPr lang="en-CA" sz="2200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88" y="1916113"/>
            <a:ext cx="7916862" cy="769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i="1" dirty="0">
                <a:cs typeface="Arial" charset="0"/>
              </a:rPr>
              <a:t>Borderline </a:t>
            </a:r>
            <a:r>
              <a:rPr lang="en-US" sz="2200" dirty="0" err="1">
                <a:cs typeface="Arial" charset="0"/>
              </a:rPr>
              <a:t>QTc</a:t>
            </a:r>
            <a:r>
              <a:rPr lang="en-US" sz="2200" dirty="0">
                <a:cs typeface="Arial" charset="0"/>
              </a:rPr>
              <a:t>: 440-470 men, 460-480 women </a:t>
            </a:r>
          </a:p>
          <a:p>
            <a:pPr>
              <a:defRPr/>
            </a:pPr>
            <a:r>
              <a:rPr lang="en-US" sz="2200" dirty="0">
                <a:cs typeface="Arial" charset="0"/>
              </a:rPr>
              <a:t>(Up to 15% of population have borderline QT)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2708275"/>
            <a:ext cx="7916862" cy="769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cs typeface="Arial" charset="0"/>
              </a:rPr>
              <a:t>QTc</a:t>
            </a:r>
            <a:r>
              <a:rPr lang="en-US" sz="2200" dirty="0">
                <a:cs typeface="Arial" charset="0"/>
              </a:rPr>
              <a:t> &gt; 500 is highly suspicious for LQTS and high risk for</a:t>
            </a:r>
            <a:r>
              <a:rPr lang="en-AU" altLang="en-US" sz="2200" i="1" dirty="0">
                <a:latin typeface="Calibri" pitchFamily="-1" charset="0"/>
                <a:cs typeface="Arial" charset="0"/>
              </a:rPr>
              <a:t> torsades de pointes</a:t>
            </a:r>
            <a:r>
              <a:rPr lang="en-US" sz="2200" dirty="0">
                <a:cs typeface="Arial" charset="0"/>
              </a:rPr>
              <a:t> </a:t>
            </a:r>
          </a:p>
        </p:txBody>
      </p: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611188" y="3573463"/>
            <a:ext cx="7921625" cy="1446212"/>
            <a:chOff x="611558" y="3501588"/>
            <a:chExt cx="7920882" cy="1446550"/>
          </a:xfrm>
        </p:grpSpPr>
        <p:sp>
          <p:nvSpPr>
            <p:cNvPr id="8" name="TextBox 7"/>
            <p:cNvSpPr txBox="1"/>
            <p:nvPr/>
          </p:nvSpPr>
          <p:spPr>
            <a:xfrm>
              <a:off x="611558" y="3501588"/>
              <a:ext cx="7916119" cy="430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cs typeface="Arial" charset="0"/>
                </a:rPr>
                <a:t>QT interval is a </a:t>
              </a:r>
              <a:r>
                <a:rPr lang="en-US" sz="2200" i="1" dirty="0">
                  <a:cs typeface="Arial" charset="0"/>
                </a:rPr>
                <a:t>fluid</a:t>
              </a:r>
              <a:r>
                <a:rPr lang="en-US" sz="2200" dirty="0">
                  <a:cs typeface="Arial" charset="0"/>
                </a:rPr>
                <a:t> measurement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9525" y="3931901"/>
              <a:ext cx="6912915" cy="10162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0" lvl="1">
                <a:defRPr/>
              </a:pPr>
              <a:r>
                <a:rPr lang="en-US" sz="2000" dirty="0">
                  <a:cs typeface="Arial" charset="0"/>
                </a:rPr>
                <a:t>Prolonged by LVH, ischemia or infarction, electrolyte abnormalities (hypo K, Mg, Ca), ketoacidosis, anorexia nervosa, diurnal variation (longer during sleep), medications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1188" y="5084763"/>
            <a:ext cx="7916862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cs typeface="Arial" charset="0"/>
              </a:rPr>
              <a:t>Overlap in </a:t>
            </a:r>
            <a:r>
              <a:rPr lang="en-US" sz="2200" dirty="0" err="1">
                <a:cs typeface="Arial" charset="0"/>
              </a:rPr>
              <a:t>QTc</a:t>
            </a:r>
            <a:r>
              <a:rPr lang="en-US" sz="2200" dirty="0">
                <a:cs typeface="Arial" charset="0"/>
              </a:rPr>
              <a:t> between healthy and genetically confirmed LQTS</a:t>
            </a:r>
          </a:p>
        </p:txBody>
      </p:sp>
      <p:grpSp>
        <p:nvGrpSpPr>
          <p:cNvPr id="25607" name="Group 13"/>
          <p:cNvGrpSpPr>
            <a:grpSpLocks/>
          </p:cNvGrpSpPr>
          <p:nvPr/>
        </p:nvGrpSpPr>
        <p:grpSpPr bwMode="auto">
          <a:xfrm>
            <a:off x="6300788" y="115888"/>
            <a:ext cx="2232025" cy="1182687"/>
            <a:chOff x="12404411" y="-4877996"/>
            <a:chExt cx="5616625" cy="3283291"/>
          </a:xfrm>
        </p:grpSpPr>
        <p:pic>
          <p:nvPicPr>
            <p:cNvPr id="25609" name="Picture 6" descr="http://www.bmj.com/content/bmj/340/bmj.b4815/F2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4411" y="-4877996"/>
              <a:ext cx="5616625" cy="328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15"/>
            <p:cNvSpPr txBox="1">
              <a:spLocks noChangeArrowheads="1"/>
            </p:cNvSpPr>
            <p:nvPr/>
          </p:nvSpPr>
          <p:spPr bwMode="auto">
            <a:xfrm>
              <a:off x="14383727" y="-2475771"/>
              <a:ext cx="181161" cy="59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 sz="800"/>
                <a:t>c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11188" y="5589588"/>
            <a:ext cx="7916862" cy="720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sz="2200" dirty="0"/>
              <a:t>~25% of individuals with a known gene mutation will have a normal </a:t>
            </a:r>
            <a:r>
              <a:rPr lang="en-CA" sz="2200" dirty="0" err="1"/>
              <a:t>QTc</a:t>
            </a:r>
            <a:r>
              <a:rPr lang="en-CA" sz="2200" dirty="0"/>
              <a:t> on baseline ECG (</a:t>
            </a:r>
            <a:r>
              <a:rPr lang="en-CA" sz="2200" i="1" dirty="0"/>
              <a:t>reduced penetrance</a:t>
            </a:r>
            <a:r>
              <a:rPr lang="en-CA" sz="2200" dirty="0"/>
              <a:t>)</a:t>
            </a:r>
            <a:endParaRPr lang="en-CA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4611"/>
            <a:ext cx="7384593" cy="527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64440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Johnson and Ackerman  </a:t>
            </a:r>
            <a:r>
              <a:rPr lang="en-CA" i="1" dirty="0"/>
              <a:t>Br J Sports Med </a:t>
            </a:r>
            <a:r>
              <a:rPr lang="en-CA" dirty="0"/>
              <a:t>2009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606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err="1" smtClean="0"/>
              <a:t>QTc</a:t>
            </a:r>
            <a:r>
              <a:rPr lang="en-CA" sz="3600" dirty="0" smtClean="0"/>
              <a:t> comparison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744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268760"/>
            <a:ext cx="8209012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Genetic testing is </a:t>
            </a:r>
            <a:r>
              <a:rPr lang="en-US" sz="2400" dirty="0" smtClean="0"/>
              <a:t>usually done with multi-gene panels using next-generation sequencing (NGS)</a:t>
            </a:r>
            <a:endParaRPr lang="en-US" sz="2400" dirty="0"/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ea typeface="ＭＳ Ｐゴシック" pitchFamily="34" charset="-128"/>
              </a:rPr>
              <a:t>How is the genetic testing done?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770495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NGS </a:t>
            </a:r>
            <a:r>
              <a:rPr lang="en-CA" sz="2400" dirty="0" smtClean="0"/>
              <a:t>describes the </a:t>
            </a:r>
            <a:r>
              <a:rPr lang="en-CA" sz="2400" dirty="0"/>
              <a:t>approach to identifying genetic variation within many genes </a:t>
            </a:r>
            <a:r>
              <a:rPr lang="en-CA" sz="2400" dirty="0" smtClean="0"/>
              <a:t>or many samples at </a:t>
            </a:r>
            <a:r>
              <a:rPr lang="en-CA" sz="2400" dirty="0"/>
              <a:t>the same </a:t>
            </a:r>
            <a:r>
              <a:rPr lang="en-CA" sz="2400" dirty="0" smtClean="0"/>
              <a:t>time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140968"/>
            <a:ext cx="770495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NGS identifies variation in a </a:t>
            </a:r>
            <a:r>
              <a:rPr lang="en-CA" sz="2400" dirty="0"/>
              <a:t>DNA sequence by utilizing the human genome as a reference and comparing that to a given patient sample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67300"/>
            <a:ext cx="5454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ea typeface="ＭＳ Ｐゴシック" pitchFamily="34" charset="-128"/>
              </a:rPr>
              <a:t>Resources on Next-Generation Sequencing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9100"/>
            <a:ext cx="58293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6975"/>
            <a:ext cx="7543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61" y="2492896"/>
            <a:ext cx="5437343" cy="38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ea typeface="ＭＳ Ｐゴシック" pitchFamily="34" charset="-128"/>
              </a:rPr>
              <a:t>Resources on Next-Generation Sequencing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380312" cy="12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70080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Genomic Sequencing 101</a:t>
            </a:r>
            <a:endParaRPr lang="en-CA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6444044"/>
            <a:ext cx="536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4"/>
              </a:rPr>
              <a:t>www.evanshealthlab.com</a:t>
            </a:r>
            <a:r>
              <a:rPr lang="en-CA" dirty="0"/>
              <a:t> | </a:t>
            </a:r>
            <a:r>
              <a:rPr lang="en-CA" dirty="0" smtClean="0"/>
              <a:t>YouTube - </a:t>
            </a:r>
            <a:r>
              <a:rPr lang="en-CA" dirty="0" err="1" smtClean="0"/>
              <a:t>DocMikeEvans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90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Disclaimer</a:t>
            </a:r>
            <a:endParaRPr lang="en-CA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400" i="1" smtClean="0"/>
              <a:t>This presentation is for educational purposes only and should not be used as a substitute for clinical judgement.  GEC-KO aims to aid the practicing clinician by providing informed opinions regarding genetic services that have been developed in a rigorous and evidence-based manner. Physicians must use their own clinical judgement in addition to published articles and the information presented herein. GEC-KO assumes no responsibility or liability resulting from the use of information contained herein.  </a:t>
            </a:r>
            <a:endParaRPr lang="en-CA" altLang="en-US" sz="2400" smtClean="0"/>
          </a:p>
          <a:p>
            <a:endParaRPr lang="en-CA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10891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3501008"/>
            <a:ext cx="820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Panels will have 5 to 14+ genes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4149080"/>
            <a:ext cx="8209012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Turnaround time varies usually from 4-12 weeks depending on the laboratory and panel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209012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Genetic testing is by multi-gene </a:t>
            </a:r>
            <a:r>
              <a:rPr lang="en-US" sz="2400" dirty="0" smtClean="0"/>
              <a:t>panels using next-generation sequencing (NGS)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204864"/>
            <a:ext cx="7404162" cy="86042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200" dirty="0"/>
              <a:t>Individuals with a known familial mutation will be offered targeted mutation analysis </a:t>
            </a: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ea typeface="ＭＳ Ｐゴシック" pitchFamily="34" charset="-128"/>
              </a:rPr>
              <a:t>How is the genetic testing done?</a:t>
            </a:r>
          </a:p>
        </p:txBody>
      </p:sp>
    </p:spTree>
    <p:extLst>
      <p:ext uri="{BB962C8B-B14F-4D97-AF65-F5344CB8AC3E}">
        <p14:creationId xmlns:p14="http://schemas.microsoft.com/office/powerpoint/2010/main" val="33034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0788"/>
            <a:ext cx="5791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79550"/>
            <a:ext cx="2152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730375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3663950"/>
            <a:ext cx="7105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a typeface="ＭＳ Ｐゴシック" pitchFamily="34" charset="-128"/>
              </a:rPr>
              <a:t>How do I order the genetic test?</a:t>
            </a:r>
          </a:p>
        </p:txBody>
      </p:sp>
    </p:spTree>
    <p:extLst>
      <p:ext uri="{BB962C8B-B14F-4D97-AF65-F5344CB8AC3E}">
        <p14:creationId xmlns:p14="http://schemas.microsoft.com/office/powerpoint/2010/main" val="13410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268413"/>
            <a:ext cx="7391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600575"/>
            <a:ext cx="8353425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a typeface="ＭＳ Ｐゴシック" pitchFamily="34" charset="-128"/>
              </a:rPr>
              <a:t>How do I order the genetic test?</a:t>
            </a:r>
          </a:p>
        </p:txBody>
      </p:sp>
    </p:spTree>
    <p:extLst>
      <p:ext uri="{BB962C8B-B14F-4D97-AF65-F5344CB8AC3E}">
        <p14:creationId xmlns:p14="http://schemas.microsoft.com/office/powerpoint/2010/main" val="17570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What do the genetic test results mean?</a:t>
            </a:r>
            <a:endParaRPr lang="en-CA" altLang="en-US" sz="3200" smtClean="0">
              <a:ea typeface="ＭＳ Ｐゴシック" pitchFamily="34" charset="-128"/>
            </a:endParaRP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625475" y="1295400"/>
            <a:ext cx="8229600" cy="863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 dirty="0" smtClean="0"/>
              <a:t>Positive test result: Pathogenic gene mutation found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475" y="22764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2400" dirty="0"/>
              <a:t>Individual has an increased risk for cardiac events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1913" y="2924175"/>
            <a:ext cx="7488237" cy="129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sz="2000" dirty="0"/>
              <a:t>Individuals at higher risk for events are those with:</a:t>
            </a:r>
          </a:p>
          <a:p>
            <a:pPr marL="342900" indent="-342900">
              <a:buFont typeface="Calibri" panose="020F0502020204030204" pitchFamily="34" charset="0"/>
              <a:buChar char="─"/>
              <a:defRPr/>
            </a:pPr>
            <a:r>
              <a:rPr lang="en-CA" sz="2000" dirty="0"/>
              <a:t>High </a:t>
            </a:r>
            <a:r>
              <a:rPr lang="en-CA" sz="2000" dirty="0" err="1"/>
              <a:t>QTc</a:t>
            </a:r>
            <a:r>
              <a:rPr lang="en-CA" sz="2000" dirty="0"/>
              <a:t> </a:t>
            </a:r>
          </a:p>
          <a:p>
            <a:pPr marL="342900" indent="-342900">
              <a:buFont typeface="Calibri" panose="020F0502020204030204" pitchFamily="34" charset="0"/>
              <a:buChar char="─"/>
              <a:defRPr/>
            </a:pPr>
            <a:r>
              <a:rPr lang="en-CA" sz="2000" dirty="0"/>
              <a:t>History of syncope or cardiac arrest &lt;7 years of age</a:t>
            </a:r>
          </a:p>
          <a:p>
            <a:pPr marL="342900" indent="-342900">
              <a:buFont typeface="Calibri" panose="020F0502020204030204" pitchFamily="34" charset="0"/>
              <a:buChar char="─"/>
              <a:defRPr/>
            </a:pPr>
            <a:r>
              <a:rPr lang="en-CA" sz="2000" dirty="0">
                <a:solidFill>
                  <a:schemeClr val="tx1"/>
                </a:solidFill>
              </a:rPr>
              <a:t>Certain gene mutations (</a:t>
            </a:r>
            <a:r>
              <a:rPr lang="en-CA" sz="2000" i="1" dirty="0">
                <a:solidFill>
                  <a:schemeClr val="tx1"/>
                </a:solidFill>
              </a:rPr>
              <a:t>genotype-phenotype correlation</a:t>
            </a:r>
            <a:r>
              <a:rPr lang="en-CA" sz="20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What do the genetic test results mean?</a:t>
            </a:r>
            <a:endParaRPr lang="en-CA" altLang="en-US" sz="3200" smtClean="0">
              <a:ea typeface="ＭＳ Ｐゴシック" pitchFamily="34" charset="-128"/>
            </a:endParaRP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625475" y="1295400"/>
            <a:ext cx="8229600" cy="863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 dirty="0" smtClean="0"/>
              <a:t>Positive test result: Pathogenic gene mutation found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475" y="22764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Individual has an increased risk for cardiac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475" y="29241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AU" altLang="en-US" sz="2400" dirty="0">
                <a:solidFill>
                  <a:schemeClr val="tx1"/>
                </a:solidFill>
              </a:rPr>
              <a:t>Management recommendations can be applied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913" y="3500438"/>
            <a:ext cx="7488237" cy="396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000" dirty="0"/>
              <a:t>Pharmacology, e.g. beta-blockers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913" y="3968750"/>
            <a:ext cx="7488237" cy="396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000" dirty="0"/>
              <a:t>Implantable cardioverter defibrillators (ICD)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1913" y="4437063"/>
            <a:ext cx="7488237" cy="395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000" dirty="0"/>
              <a:t>Avoidance of competitive sports and electrolyte imbalances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913" y="4905375"/>
            <a:ext cx="7488237" cy="395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000" dirty="0"/>
              <a:t>Avoidance of QT-prolonging medications </a:t>
            </a:r>
            <a:r>
              <a:rPr lang="en-AU" sz="2000" dirty="0">
                <a:hlinkClick r:id="rId2"/>
              </a:rPr>
              <a:t>www.crediblemeds.org</a:t>
            </a:r>
            <a:r>
              <a:rPr lang="en-AU" sz="2000" dirty="0"/>
              <a:t> 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1050"/>
            <a:ext cx="8983663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5888"/>
            <a:ext cx="9144000" cy="46196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hlinkClick r:id="rId3"/>
              </a:rPr>
              <a:t>www.crediblemeds.org</a:t>
            </a:r>
            <a:r>
              <a:rPr lang="en-CA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5888"/>
            <a:ext cx="9144000" cy="46196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hlinkClick r:id="rId2"/>
              </a:rPr>
              <a:t>www.crediblemeds.org</a:t>
            </a:r>
            <a:r>
              <a:rPr lang="en-CA" sz="2400" dirty="0"/>
              <a:t>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733425"/>
            <a:ext cx="75914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What do the genetic test results mean?</a:t>
            </a:r>
            <a:endParaRPr lang="en-CA" altLang="en-US" sz="3600" smtClean="0">
              <a:ea typeface="ＭＳ Ｐゴシック" pitchFamily="34" charset="-128"/>
            </a:endParaRP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625475" y="1295400"/>
            <a:ext cx="8229600" cy="863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2800" dirty="0" smtClean="0"/>
              <a:t>Positive test result: Pathogenic gene mutation found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475" y="22764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sz="2400" dirty="0">
                <a:solidFill>
                  <a:schemeClr val="bg1">
                    <a:lumMod val="50000"/>
                  </a:schemeClr>
                </a:solidFill>
              </a:rPr>
              <a:t>Individual has an increased risk for cardiac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475" y="2924175"/>
            <a:ext cx="822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AU" altLang="en-US" sz="2400" dirty="0">
                <a:solidFill>
                  <a:schemeClr val="bg1">
                    <a:lumMod val="50000"/>
                  </a:schemeClr>
                </a:solidFill>
              </a:rPr>
              <a:t>Management recommendations can be applied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475" y="3644900"/>
            <a:ext cx="8229600" cy="1196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 smtClean="0">
                <a:solidFill>
                  <a:srgbClr val="000000"/>
                </a:solidFill>
              </a:rPr>
              <a:t>First degree family members have a </a:t>
            </a:r>
            <a:r>
              <a:rPr lang="en-AU" altLang="en-US" sz="2400" dirty="0" smtClean="0"/>
              <a:t>50% chance of having the same gene mutation (</a:t>
            </a:r>
            <a:r>
              <a:rPr lang="en-AU" altLang="en-US" sz="2400" i="1" dirty="0" smtClean="0"/>
              <a:t>autosomal dominant</a:t>
            </a:r>
            <a:r>
              <a:rPr lang="en-AU" altLang="en-US" sz="2400" dirty="0" smtClean="0"/>
              <a:t>) and a similar risk for cardiac events (</a:t>
            </a:r>
            <a:r>
              <a:rPr lang="en-AU" altLang="en-US" sz="2400" i="1" dirty="0" smtClean="0"/>
              <a:t>family screening</a:t>
            </a:r>
            <a:r>
              <a:rPr lang="en-AU" altLang="en-US" sz="2400" dirty="0" smtClean="0"/>
              <a:t>)</a:t>
            </a:r>
            <a:endParaRPr lang="en-CA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88350" y="6165850"/>
            <a:ext cx="720725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What do the genetic test results mean?</a:t>
            </a:r>
            <a:endParaRPr lang="en-CA" altLang="en-US" sz="3600" smtClean="0">
              <a:ea typeface="ＭＳ Ｐゴシック" pitchFamily="34" charset="-128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68313" y="2276475"/>
            <a:ext cx="3167062" cy="1152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CA" altLang="en-US" sz="2000" u="sng" dirty="0" smtClean="0"/>
              <a:t>Familial </a:t>
            </a:r>
            <a:r>
              <a:rPr lang="en-CA" altLang="en-US" sz="2000" dirty="0"/>
              <a:t>mutation </a:t>
            </a:r>
            <a:r>
              <a:rPr lang="en-CA" altLang="en-US" sz="2000" b="1" dirty="0"/>
              <a:t>not</a:t>
            </a:r>
            <a:r>
              <a:rPr lang="en-CA" altLang="en-US" sz="2000" dirty="0"/>
              <a:t> found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4643438" y="2349500"/>
            <a:ext cx="4013200" cy="10795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n-AU" altLang="en-US" sz="2000" dirty="0" smtClean="0"/>
              <a:t>Affected individual</a:t>
            </a:r>
            <a:r>
              <a:rPr lang="en-AU" altLang="en-US" sz="2000" dirty="0" smtClean="0">
                <a:solidFill>
                  <a:srgbClr val="A50021"/>
                </a:solidFill>
              </a:rPr>
              <a:t>,</a:t>
            </a:r>
            <a:r>
              <a:rPr lang="en-AU" altLang="en-US" sz="2000" dirty="0" smtClean="0"/>
              <a:t> no mutation</a:t>
            </a:r>
            <a:r>
              <a:rPr lang="en-AU" altLang="en-US" sz="2000" u="sng" dirty="0" smtClean="0"/>
              <a:t> </a:t>
            </a:r>
            <a:r>
              <a:rPr lang="en-AU" altLang="en-US" sz="2000" dirty="0" smtClean="0"/>
              <a:t>identified </a:t>
            </a:r>
            <a:r>
              <a:rPr lang="en-AU" altLang="en-US" sz="2000" u="sng" dirty="0" smtClean="0"/>
              <a:t>and</a:t>
            </a:r>
            <a:r>
              <a:rPr lang="en-AU" altLang="en-US" sz="2000" dirty="0" smtClean="0"/>
              <a:t> no known familial mutation </a:t>
            </a:r>
            <a:endParaRPr lang="en-CA" altLang="en-US" sz="2000" dirty="0" smtClean="0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457200" y="1268413"/>
            <a:ext cx="8229600" cy="86042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CA" altLang="en-US" sz="2800" dirty="0" smtClean="0"/>
              <a:t>Negative test results</a:t>
            </a:r>
          </a:p>
        </p:txBody>
      </p:sp>
      <p:sp>
        <p:nvSpPr>
          <p:cNvPr id="13" name="Rectangle 2"/>
          <p:cNvSpPr txBox="1">
            <a:spLocks noRot="1" noChangeArrowheads="1"/>
          </p:cNvSpPr>
          <p:nvPr/>
        </p:nvSpPr>
        <p:spPr bwMode="auto">
          <a:xfrm>
            <a:off x="468313" y="4437063"/>
            <a:ext cx="3167062" cy="185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CA" altLang="en-US" sz="2000" b="1" dirty="0" smtClean="0"/>
              <a:t>True negative</a:t>
            </a:r>
          </a:p>
          <a:p>
            <a:pPr>
              <a:defRPr/>
            </a:pPr>
            <a:endParaRPr lang="en-CA" altLang="en-US" sz="2000" b="1" dirty="0" smtClean="0"/>
          </a:p>
          <a:p>
            <a:pPr>
              <a:defRPr/>
            </a:pPr>
            <a:r>
              <a:rPr lang="en-CA" altLang="en-US" sz="2000" dirty="0" smtClean="0"/>
              <a:t>No further testing indicated</a:t>
            </a:r>
          </a:p>
          <a:p>
            <a:pPr>
              <a:defRPr/>
            </a:pPr>
            <a:r>
              <a:rPr lang="en-CA" altLang="en-US" sz="2000" dirty="0" smtClean="0"/>
              <a:t>Reassurance for offspring</a:t>
            </a:r>
            <a:endParaRPr lang="en-CA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4437063"/>
            <a:ext cx="4013200" cy="2246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AU" altLang="en-US" sz="2000" dirty="0">
                <a:solidFill>
                  <a:schemeClr val="tx1"/>
                </a:solidFill>
              </a:rPr>
              <a:t>This result is </a:t>
            </a:r>
            <a:r>
              <a:rPr lang="en-AU" altLang="en-US" sz="2000" b="1" dirty="0">
                <a:solidFill>
                  <a:schemeClr val="tx1"/>
                </a:solidFill>
              </a:rPr>
              <a:t>uninformative</a:t>
            </a:r>
          </a:p>
          <a:p>
            <a:pPr>
              <a:defRPr/>
            </a:pPr>
            <a:endParaRPr lang="en-AU" altLang="en-US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AU" altLang="en-US" sz="2000" dirty="0">
                <a:solidFill>
                  <a:schemeClr val="tx1"/>
                </a:solidFill>
              </a:rPr>
              <a:t>In the absence of another explanation for long </a:t>
            </a:r>
            <a:r>
              <a:rPr lang="en-AU" altLang="en-US" sz="2000" dirty="0" err="1">
                <a:solidFill>
                  <a:schemeClr val="tx1"/>
                </a:solidFill>
              </a:rPr>
              <a:t>QTc</a:t>
            </a:r>
            <a:r>
              <a:rPr lang="en-AU" altLang="en-US" sz="2000" dirty="0">
                <a:solidFill>
                  <a:schemeClr val="tx1"/>
                </a:solidFill>
              </a:rPr>
              <a:t> (e.g. medication, electrolyte imbalance) </a:t>
            </a:r>
            <a:r>
              <a:rPr lang="en-AU" altLang="en-US" sz="2000" u="sng" dirty="0">
                <a:solidFill>
                  <a:schemeClr val="tx1"/>
                </a:solidFill>
              </a:rPr>
              <a:t>first-degree family members should still have cardiac screening</a:t>
            </a:r>
            <a:endParaRPr lang="en-AU" altLang="en-US" sz="2000" b="1" u="sng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6" idx="2"/>
            <a:endCxn id="13" idx="0"/>
          </p:cNvCxnSpPr>
          <p:nvPr/>
        </p:nvCxnSpPr>
        <p:spPr>
          <a:xfrm>
            <a:off x="2051050" y="3429000"/>
            <a:ext cx="0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16" idx="0"/>
          </p:cNvCxnSpPr>
          <p:nvPr/>
        </p:nvCxnSpPr>
        <p:spPr>
          <a:xfrm>
            <a:off x="6650038" y="3429000"/>
            <a:ext cx="0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66113" y="6097588"/>
            <a:ext cx="842962" cy="7159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itchFamily="34" charset="-128"/>
              </a:rPr>
              <a:t>What do the genetic test results mean?</a:t>
            </a:r>
            <a:endParaRPr lang="en-CA" altLang="en-US" sz="3600" dirty="0" smtClean="0">
              <a:ea typeface="ＭＳ Ｐゴシック" pitchFamily="34" charset="-128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455400" y="1066800"/>
            <a:ext cx="8233200" cy="92204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CA" altLang="en-US" sz="2800" dirty="0">
                <a:solidFill>
                  <a:schemeClr val="bg1"/>
                </a:solidFill>
              </a:rPr>
              <a:t>Variant of uncertain significance (</a:t>
            </a:r>
            <a:r>
              <a:rPr lang="en-CA" altLang="en-US" sz="2800" dirty="0" smtClean="0">
                <a:solidFill>
                  <a:schemeClr val="bg1"/>
                </a:solidFill>
              </a:rPr>
              <a:t>VUS)</a:t>
            </a:r>
            <a:endParaRPr lang="en-CA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613" y="3429000"/>
            <a:ext cx="8232775" cy="8302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CA" altLang="en-US" sz="2400" dirty="0" smtClean="0"/>
              <a:t>The diagnosis of hereditary long QT syndrome is neither confirmed nor ruled 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613" y="4316413"/>
            <a:ext cx="8232775" cy="1200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 smtClean="0"/>
              <a:t>Some variants may be interpreted as ‘likely pathogenic’, generally meaning greater than 90% certainty of being disease-causing</a:t>
            </a:r>
            <a:endParaRPr lang="en-CA" alt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5613" y="5623074"/>
            <a:ext cx="8293100" cy="830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>
              <a:defRPr/>
            </a:pPr>
            <a:r>
              <a:rPr lang="en-AU" altLang="en-US" sz="2400" dirty="0" smtClean="0"/>
              <a:t>First-degree family members may be offered genetic testing and subsequent screening if testing is positive </a:t>
            </a:r>
            <a:endParaRPr lang="en-CA" altLang="en-US" sz="2400" dirty="0" smtClean="0"/>
          </a:p>
        </p:txBody>
      </p:sp>
      <p:sp>
        <p:nvSpPr>
          <p:cNvPr id="21" name="Rectangle 2"/>
          <p:cNvSpPr txBox="1">
            <a:spLocks noRot="1" noChangeArrowheads="1"/>
          </p:cNvSpPr>
          <p:nvPr/>
        </p:nvSpPr>
        <p:spPr bwMode="auto">
          <a:xfrm>
            <a:off x="455613" y="2205038"/>
            <a:ext cx="8232775" cy="11525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>
              <a:defRPr/>
            </a:pPr>
            <a:r>
              <a:rPr lang="en-AU" altLang="en-US" dirty="0" smtClean="0"/>
              <a:t>Gene </a:t>
            </a:r>
            <a:r>
              <a:rPr lang="en-AU" altLang="en-US" dirty="0"/>
              <a:t>change that has not yet been categorized as benign or as pathogenic</a:t>
            </a:r>
            <a:endParaRPr lang="en-C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CA" sz="2800" dirty="0"/>
              <a:t>Following this session the learner will be able to:</a:t>
            </a:r>
          </a:p>
          <a:p>
            <a:pPr lvl="1"/>
            <a:r>
              <a:rPr lang="en-CA" sz="2400" dirty="0"/>
              <a:t>Appropriately refer to their local genetics centre and/or </a:t>
            </a:r>
            <a:r>
              <a:rPr lang="en-CA" sz="2400" dirty="0" smtClean="0"/>
              <a:t>arrhythmia </a:t>
            </a:r>
            <a:r>
              <a:rPr lang="en-CA" sz="2400" dirty="0"/>
              <a:t>specialist for long QT syndrome</a:t>
            </a:r>
          </a:p>
          <a:p>
            <a:pPr lvl="1"/>
            <a:r>
              <a:rPr lang="en-CA" sz="2400" dirty="0"/>
              <a:t>Discuss and address patient concerns regarding family history of long QT syndrome</a:t>
            </a:r>
          </a:p>
          <a:p>
            <a:pPr lvl="1"/>
            <a:r>
              <a:rPr lang="en-CA" sz="2400" dirty="0"/>
              <a:t>Find high quality genomics educational resources appropriate for primary </a:t>
            </a:r>
            <a:r>
              <a:rPr lang="en-CA" sz="2400" dirty="0" smtClean="0"/>
              <a:t>care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571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Case 1: John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013" y="1484313"/>
            <a:ext cx="7240587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CA" altLang="en-US" sz="2400" dirty="0" smtClean="0"/>
              <a:t>John’s corrected </a:t>
            </a:r>
            <a:r>
              <a:rPr lang="en-CA" altLang="en-US" sz="2400" dirty="0" err="1" smtClean="0"/>
              <a:t>QTcs</a:t>
            </a:r>
            <a:r>
              <a:rPr lang="en-CA" altLang="en-US" sz="2400" dirty="0" smtClean="0"/>
              <a:t> were 500 </a:t>
            </a:r>
            <a:r>
              <a:rPr lang="en-CA" altLang="en-US" sz="2400" dirty="0" err="1" smtClean="0"/>
              <a:t>ms</a:t>
            </a:r>
            <a:r>
              <a:rPr lang="en-CA" altLang="en-US" sz="2400" dirty="0" smtClean="0"/>
              <a:t> and 480ms</a:t>
            </a:r>
          </a:p>
        </p:txBody>
      </p:sp>
      <p:pic>
        <p:nvPicPr>
          <p:cNvPr id="43011" name="Picture 4" descr="https://tse1.mm.bing.net/th?&amp;id=OIP.Mfa2ce8cd4256dd156df1f97c13d42586H0&amp;w=300&amp;h=300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r="31084"/>
          <a:stretch>
            <a:fillRect/>
          </a:stretch>
        </p:blipFill>
        <p:spPr bwMode="auto">
          <a:xfrm>
            <a:off x="80963" y="3941763"/>
            <a:ext cx="8191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6013" y="2032000"/>
            <a:ext cx="7240587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John’s family history is significant</a:t>
            </a:r>
          </a:p>
        </p:txBody>
      </p:sp>
      <p:grpSp>
        <p:nvGrpSpPr>
          <p:cNvPr id="43013" name="Group 11"/>
          <p:cNvGrpSpPr>
            <a:grpSpLocks/>
          </p:cNvGrpSpPr>
          <p:nvPr/>
        </p:nvGrpSpPr>
        <p:grpSpPr bwMode="auto">
          <a:xfrm>
            <a:off x="2336800" y="2859088"/>
            <a:ext cx="4602163" cy="3532187"/>
            <a:chOff x="2310048" y="3063817"/>
            <a:chExt cx="4601627" cy="3533535"/>
          </a:xfrm>
        </p:grpSpPr>
        <p:sp>
          <p:nvSpPr>
            <p:cNvPr id="43015" name="Rectangle 16"/>
            <p:cNvSpPr>
              <a:spLocks noChangeArrowheads="1"/>
            </p:cNvSpPr>
            <p:nvPr/>
          </p:nvSpPr>
          <p:spPr bwMode="auto">
            <a:xfrm>
              <a:off x="3682608" y="5765298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16" name="Rectangle 17"/>
            <p:cNvSpPr>
              <a:spLocks noChangeArrowheads="1"/>
            </p:cNvSpPr>
            <p:nvPr/>
          </p:nvSpPr>
          <p:spPr bwMode="auto">
            <a:xfrm>
              <a:off x="4087982" y="5765298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17" name="Line 18"/>
            <p:cNvSpPr>
              <a:spLocks noChangeShapeType="1"/>
            </p:cNvSpPr>
            <p:nvPr/>
          </p:nvSpPr>
          <p:spPr bwMode="auto">
            <a:xfrm>
              <a:off x="3798429" y="5552268"/>
              <a:ext cx="81074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18" name="Line 20"/>
            <p:cNvSpPr>
              <a:spLocks noChangeShapeType="1"/>
            </p:cNvSpPr>
            <p:nvPr/>
          </p:nvSpPr>
          <p:spPr bwMode="auto">
            <a:xfrm>
              <a:off x="4203803" y="5552268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19" name="Line 21"/>
            <p:cNvSpPr>
              <a:spLocks noChangeShapeType="1"/>
            </p:cNvSpPr>
            <p:nvPr/>
          </p:nvSpPr>
          <p:spPr bwMode="auto">
            <a:xfrm>
              <a:off x="4609177" y="5552268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0" name="Line 22"/>
            <p:cNvSpPr>
              <a:spLocks noChangeShapeType="1"/>
            </p:cNvSpPr>
            <p:nvPr/>
          </p:nvSpPr>
          <p:spPr bwMode="auto">
            <a:xfrm>
              <a:off x="4030071" y="4700147"/>
              <a:ext cx="40537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1" name="Line 23"/>
            <p:cNvSpPr>
              <a:spLocks noChangeShapeType="1"/>
            </p:cNvSpPr>
            <p:nvPr/>
          </p:nvSpPr>
          <p:spPr bwMode="auto">
            <a:xfrm>
              <a:off x="4261714" y="4700147"/>
              <a:ext cx="0" cy="8521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2" name="Line 24"/>
            <p:cNvSpPr>
              <a:spLocks noChangeShapeType="1"/>
            </p:cNvSpPr>
            <p:nvPr/>
          </p:nvSpPr>
          <p:spPr bwMode="auto">
            <a:xfrm flipV="1">
              <a:off x="3213085" y="4369019"/>
              <a:ext cx="2898685" cy="35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3" name="Rectangle 25"/>
            <p:cNvSpPr>
              <a:spLocks noChangeArrowheads="1"/>
            </p:cNvSpPr>
            <p:nvPr/>
          </p:nvSpPr>
          <p:spPr bwMode="auto">
            <a:xfrm>
              <a:off x="3357656" y="3431686"/>
              <a:ext cx="231643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24" name="Rectangle 28"/>
            <p:cNvSpPr>
              <a:spLocks noChangeArrowheads="1"/>
            </p:cNvSpPr>
            <p:nvPr/>
          </p:nvSpPr>
          <p:spPr bwMode="auto">
            <a:xfrm>
              <a:off x="5975571" y="4635147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25" name="Rectangle 29"/>
            <p:cNvSpPr>
              <a:spLocks noChangeArrowheads="1"/>
            </p:cNvSpPr>
            <p:nvPr/>
          </p:nvSpPr>
          <p:spPr bwMode="auto">
            <a:xfrm>
              <a:off x="3810227" y="4620261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26" name="Line 32"/>
            <p:cNvSpPr>
              <a:spLocks noChangeShapeType="1"/>
            </p:cNvSpPr>
            <p:nvPr/>
          </p:nvSpPr>
          <p:spPr bwMode="auto">
            <a:xfrm>
              <a:off x="3589300" y="3516899"/>
              <a:ext cx="165742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7" name="Line 34"/>
            <p:cNvSpPr>
              <a:spLocks noChangeShapeType="1"/>
            </p:cNvSpPr>
            <p:nvPr/>
          </p:nvSpPr>
          <p:spPr bwMode="auto">
            <a:xfrm>
              <a:off x="6111769" y="4412055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8" name="Line 35"/>
            <p:cNvSpPr>
              <a:spLocks noChangeShapeType="1"/>
            </p:cNvSpPr>
            <p:nvPr/>
          </p:nvSpPr>
          <p:spPr bwMode="auto">
            <a:xfrm>
              <a:off x="3199997" y="4372569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29" name="Line 36"/>
            <p:cNvSpPr>
              <a:spLocks noChangeShapeType="1"/>
            </p:cNvSpPr>
            <p:nvPr/>
          </p:nvSpPr>
          <p:spPr bwMode="auto">
            <a:xfrm>
              <a:off x="3810227" y="5572683"/>
              <a:ext cx="0" cy="2130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0" name="Line 41"/>
            <p:cNvSpPr>
              <a:spLocks noChangeShapeType="1"/>
            </p:cNvSpPr>
            <p:nvPr/>
          </p:nvSpPr>
          <p:spPr bwMode="auto">
            <a:xfrm>
              <a:off x="2567428" y="4670810"/>
              <a:ext cx="4632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1" name="Line 42"/>
            <p:cNvSpPr>
              <a:spLocks noChangeShapeType="1"/>
            </p:cNvSpPr>
            <p:nvPr/>
          </p:nvSpPr>
          <p:spPr bwMode="auto">
            <a:xfrm>
              <a:off x="2799070" y="4670810"/>
              <a:ext cx="0" cy="10225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2" name="Line 46"/>
            <p:cNvSpPr>
              <a:spLocks noChangeShapeType="1"/>
            </p:cNvSpPr>
            <p:nvPr/>
          </p:nvSpPr>
          <p:spPr bwMode="auto">
            <a:xfrm>
              <a:off x="4433026" y="3516899"/>
              <a:ext cx="0" cy="85212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3" name="Oval 48"/>
            <p:cNvSpPr>
              <a:spLocks noChangeArrowheads="1"/>
            </p:cNvSpPr>
            <p:nvPr/>
          </p:nvSpPr>
          <p:spPr bwMode="auto">
            <a:xfrm>
              <a:off x="2310048" y="4559857"/>
              <a:ext cx="276684" cy="22900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4" name="Oval 49"/>
            <p:cNvSpPr>
              <a:spLocks noChangeArrowheads="1"/>
            </p:cNvSpPr>
            <p:nvPr/>
          </p:nvSpPr>
          <p:spPr bwMode="auto">
            <a:xfrm>
              <a:off x="4447243" y="4594520"/>
              <a:ext cx="276684" cy="22900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5" name="Oval 50"/>
            <p:cNvSpPr>
              <a:spLocks noChangeArrowheads="1"/>
            </p:cNvSpPr>
            <p:nvPr/>
          </p:nvSpPr>
          <p:spPr bwMode="auto">
            <a:xfrm>
              <a:off x="4447243" y="5762635"/>
              <a:ext cx="276684" cy="22900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6" name="Oval 56" descr="Dark horizontal"/>
            <p:cNvSpPr>
              <a:spLocks noChangeArrowheads="1"/>
            </p:cNvSpPr>
            <p:nvPr/>
          </p:nvSpPr>
          <p:spPr bwMode="auto">
            <a:xfrm>
              <a:off x="2623933" y="5697793"/>
              <a:ext cx="276684" cy="22900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7" name="Oval 57" descr="Dark horizontal"/>
            <p:cNvSpPr>
              <a:spLocks noChangeArrowheads="1"/>
            </p:cNvSpPr>
            <p:nvPr/>
          </p:nvSpPr>
          <p:spPr bwMode="auto">
            <a:xfrm>
              <a:off x="5221630" y="3429023"/>
              <a:ext cx="276684" cy="22900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38" name="Line 58"/>
            <p:cNvSpPr>
              <a:spLocks noChangeShapeType="1"/>
            </p:cNvSpPr>
            <p:nvPr/>
          </p:nvSpPr>
          <p:spPr bwMode="auto">
            <a:xfrm>
              <a:off x="4544832" y="4393917"/>
              <a:ext cx="0" cy="20060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39" name="Line 47"/>
            <p:cNvSpPr>
              <a:spLocks noChangeShapeType="1"/>
            </p:cNvSpPr>
            <p:nvPr/>
          </p:nvSpPr>
          <p:spPr bwMode="auto">
            <a:xfrm flipH="1">
              <a:off x="3241835" y="3389079"/>
              <a:ext cx="463284" cy="25563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40" name="TextBox 41"/>
            <p:cNvSpPr txBox="1">
              <a:spLocks noChangeArrowheads="1"/>
            </p:cNvSpPr>
            <p:nvPr/>
          </p:nvSpPr>
          <p:spPr bwMode="auto">
            <a:xfrm>
              <a:off x="3527952" y="3063817"/>
              <a:ext cx="61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>
                  <a:ea typeface="ＭＳ Ｐゴシック" pitchFamily="34" charset="-128"/>
                </a:rPr>
                <a:t>d.34</a:t>
              </a:r>
            </a:p>
          </p:txBody>
        </p:sp>
        <p:sp>
          <p:nvSpPr>
            <p:cNvPr id="43041" name="TextBox 42"/>
            <p:cNvSpPr txBox="1">
              <a:spLocks noChangeArrowheads="1"/>
            </p:cNvSpPr>
            <p:nvPr/>
          </p:nvSpPr>
          <p:spPr bwMode="auto">
            <a:xfrm>
              <a:off x="3040491" y="3639881"/>
              <a:ext cx="10994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>
                  <a:ea typeface="ＭＳ Ｐゴシック" pitchFamily="34" charset="-128"/>
                </a:rPr>
                <a:t>Drowning</a:t>
              </a:r>
            </a:p>
          </p:txBody>
        </p:sp>
        <p:sp>
          <p:nvSpPr>
            <p:cNvPr id="43042" name="TextBox 43"/>
            <p:cNvSpPr txBox="1">
              <a:spLocks noChangeArrowheads="1"/>
            </p:cNvSpPr>
            <p:nvPr/>
          </p:nvSpPr>
          <p:spPr bwMode="auto">
            <a:xfrm>
              <a:off x="3491880" y="5951021"/>
              <a:ext cx="648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>
                  <a:ea typeface="ＭＳ Ｐゴシック" pitchFamily="34" charset="-128"/>
                </a:rPr>
                <a:t>SIDS</a:t>
              </a:r>
            </a:p>
          </p:txBody>
        </p:sp>
        <p:sp>
          <p:nvSpPr>
            <p:cNvPr id="43043" name="Line 44"/>
            <p:cNvSpPr>
              <a:spLocks noChangeShapeType="1"/>
            </p:cNvSpPr>
            <p:nvPr/>
          </p:nvSpPr>
          <p:spPr bwMode="auto">
            <a:xfrm>
              <a:off x="6101184" y="4846078"/>
              <a:ext cx="0" cy="2849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44" name="Line 45"/>
            <p:cNvSpPr>
              <a:spLocks noChangeShapeType="1"/>
            </p:cNvSpPr>
            <p:nvPr/>
          </p:nvSpPr>
          <p:spPr bwMode="auto">
            <a:xfrm flipH="1">
              <a:off x="5903563" y="5117364"/>
              <a:ext cx="3474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45" name="TextBox 46"/>
            <p:cNvSpPr txBox="1">
              <a:spLocks noChangeArrowheads="1"/>
            </p:cNvSpPr>
            <p:nvPr/>
          </p:nvSpPr>
          <p:spPr bwMode="auto">
            <a:xfrm>
              <a:off x="5796136" y="5084734"/>
              <a:ext cx="1115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CA" altLang="en-US">
                  <a:ea typeface="ＭＳ Ｐゴシック" pitchFamily="34" charset="-128"/>
                </a:rPr>
                <a:t>John</a:t>
              </a:r>
            </a:p>
          </p:txBody>
        </p:sp>
        <p:sp>
          <p:nvSpPr>
            <p:cNvPr id="43046" name="Rectangle 28"/>
            <p:cNvSpPr>
              <a:spLocks noChangeArrowheads="1"/>
            </p:cNvSpPr>
            <p:nvPr/>
          </p:nvSpPr>
          <p:spPr bwMode="auto">
            <a:xfrm>
              <a:off x="3055981" y="4585277"/>
              <a:ext cx="231642" cy="1704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hangingPunct="0"/>
              <a:endParaRPr lang="en-CA" altLang="en-US">
                <a:latin typeface="Garamond" pitchFamily="18" charset="0"/>
                <a:ea typeface="ＭＳ Ｐゴシック" pitchFamily="34" charset="-128"/>
              </a:endParaRPr>
            </a:p>
          </p:txBody>
        </p:sp>
        <p:sp>
          <p:nvSpPr>
            <p:cNvPr id="43047" name="Line 47"/>
            <p:cNvSpPr>
              <a:spLocks noChangeShapeType="1"/>
            </p:cNvSpPr>
            <p:nvPr/>
          </p:nvSpPr>
          <p:spPr bwMode="auto">
            <a:xfrm flipH="1">
              <a:off x="3566787" y="5731065"/>
              <a:ext cx="463284" cy="25563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5526088" y="4600575"/>
            <a:ext cx="404812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Case 1: John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013" y="2420938"/>
            <a:ext cx="7240587" cy="830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You refer John to an arrhythmia specialist and to your local genetics clinic for assessment</a:t>
            </a:r>
          </a:p>
        </p:txBody>
      </p:sp>
      <p:pic>
        <p:nvPicPr>
          <p:cNvPr id="44035" name="Picture 4" descr="https://tse1.mm.bing.net/th?&amp;id=OIP.Mfa2ce8cd4256dd156df1f97c13d42586H0&amp;w=300&amp;h=300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r="31084"/>
          <a:stretch>
            <a:fillRect/>
          </a:stretch>
        </p:blipFill>
        <p:spPr bwMode="auto">
          <a:xfrm>
            <a:off x="80963" y="3941763"/>
            <a:ext cx="8191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6488" y="3357563"/>
            <a:ext cx="7240587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You suggest he speak to relatives about relevant medical records prior to these appointments e.g. autopsy reports on nephew who died from SIDS, father’s drowning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6013" y="4686300"/>
            <a:ext cx="7240587" cy="830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You and John discuss the possibility of alternative career options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00138" y="1517650"/>
            <a:ext cx="7240587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CA" altLang="en-US" sz="2400" dirty="0" smtClean="0"/>
              <a:t>John is not on any medications and no pre-existing medical condition explains the prolonged QT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6913" y="6237288"/>
            <a:ext cx="827087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150" y="1052513"/>
            <a:ext cx="8496300" cy="7921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200" dirty="0" smtClean="0">
                <a:solidFill>
                  <a:srgbClr val="000000"/>
                </a:solidFill>
              </a:rPr>
              <a:t>One of several inherited heart </a:t>
            </a:r>
            <a:r>
              <a:rPr lang="en-AU" altLang="en-US" sz="2200" dirty="0" smtClean="0"/>
              <a:t>disorders that can lead to sudden cardiac death</a:t>
            </a:r>
            <a:endParaRPr lang="en-CA" altLang="en-U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1150" y="3284538"/>
            <a:ext cx="84963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A </a:t>
            </a:r>
            <a:r>
              <a:rPr lang="en-AU" sz="2200" dirty="0" err="1"/>
              <a:t>QTc</a:t>
            </a:r>
            <a:r>
              <a:rPr lang="en-AU" sz="2200" dirty="0"/>
              <a:t> </a:t>
            </a:r>
            <a:r>
              <a:rPr lang="en-CA" sz="2200" dirty="0"/>
              <a:t>≥</a:t>
            </a:r>
            <a:r>
              <a:rPr lang="en-AU" sz="2200" dirty="0"/>
              <a:t> 500ms is considered high risk for LQTS </a:t>
            </a:r>
            <a:endParaRPr lang="en-CA" altLang="en-US" sz="2200" dirty="0"/>
          </a:p>
        </p:txBody>
      </p:sp>
      <p:pic>
        <p:nvPicPr>
          <p:cNvPr id="7172" name="Picture 2" descr="C:\Users\Shawna\AppData\Local\Microsoft\Windows\Temporary Internet Files\Content.IE5\7EALJUYI\MP9004388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41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684213" y="35401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3600" dirty="0">
                <a:ea typeface="ＭＳ Ｐゴシック" pitchFamily="34" charset="-128"/>
              </a:rPr>
              <a:t>Pearls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150" y="2565400"/>
            <a:ext cx="8496300" cy="576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The ECG is neither sensitive nor specific for </a:t>
            </a:r>
            <a:r>
              <a:rPr lang="en-AU" sz="2200" dirty="0" smtClean="0"/>
              <a:t>LQTS</a:t>
            </a:r>
            <a:endParaRPr lang="en-CA" alt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311150" y="5229225"/>
            <a:ext cx="8496300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sz="2200" dirty="0">
                <a:solidFill>
                  <a:schemeClr val="tx1"/>
                </a:solidFill>
              </a:rPr>
              <a:t>Family physicians play a crucial role in identifying individuals with suspected LQTS and referring </a:t>
            </a:r>
            <a:r>
              <a:rPr lang="en-CA" sz="2200" b="1" dirty="0">
                <a:solidFill>
                  <a:schemeClr val="tx1"/>
                </a:solidFill>
              </a:rPr>
              <a:t>first degree relatives </a:t>
            </a:r>
            <a:r>
              <a:rPr lang="en-CA" sz="2200" dirty="0">
                <a:solidFill>
                  <a:schemeClr val="tx1"/>
                </a:solidFill>
              </a:rPr>
              <a:t>of those with confirmed or suspected LQTS diagnoses</a:t>
            </a:r>
            <a:endParaRPr lang="en-CA" altLang="en-US" sz="2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150" y="4076700"/>
            <a:ext cx="849630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200" dirty="0" smtClean="0">
                <a:solidFill>
                  <a:srgbClr val="000000"/>
                </a:solidFill>
              </a:rPr>
              <a:t>Individuals with clinical features (e.g. syncope, </a:t>
            </a:r>
            <a:r>
              <a:rPr lang="en-CA" altLang="en-US" sz="2200" dirty="0" smtClean="0">
                <a:solidFill>
                  <a:srgbClr val="000000"/>
                </a:solidFill>
              </a:rPr>
              <a:t>repeat corrected QT interval of &gt;450ms for men and &gt;470ms for </a:t>
            </a:r>
            <a:r>
              <a:rPr lang="en-CA" altLang="en-US" sz="2200" dirty="0" smtClean="0"/>
              <a:t>women) </a:t>
            </a:r>
            <a:r>
              <a:rPr lang="en-AU" altLang="en-US" sz="2200" dirty="0" smtClean="0"/>
              <a:t>should </a:t>
            </a:r>
            <a:r>
              <a:rPr lang="en-AU" altLang="en-US" sz="2200" dirty="0" smtClean="0">
                <a:solidFill>
                  <a:srgbClr val="000000"/>
                </a:solidFill>
              </a:rPr>
              <a:t>be referred to both cardiac arrhythmia </a:t>
            </a:r>
            <a:r>
              <a:rPr lang="en-AU" altLang="en-US" sz="2200" b="1" dirty="0" smtClean="0">
                <a:solidFill>
                  <a:srgbClr val="000000"/>
                </a:solidFill>
              </a:rPr>
              <a:t>and</a:t>
            </a:r>
            <a:r>
              <a:rPr lang="en-AU" altLang="en-US" sz="2200" dirty="0" smtClean="0">
                <a:solidFill>
                  <a:srgbClr val="000000"/>
                </a:solidFill>
              </a:rPr>
              <a:t> genetics specialists for assessment</a:t>
            </a:r>
            <a:endParaRPr lang="en-CA" altLang="en-US" sz="2200" dirty="0" smtClean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50" y="1916113"/>
            <a:ext cx="84963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 smtClean="0"/>
              <a:t>Treatable </a:t>
            </a:r>
            <a:r>
              <a:rPr lang="en-AU" sz="2200" dirty="0"/>
              <a:t>if diagnosed</a:t>
            </a:r>
            <a:endParaRPr lang="en-CA" alt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37907"/>
            <a:ext cx="4976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Long QT syndrome (LQTS)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86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6913" y="6237288"/>
            <a:ext cx="827087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150" y="1052513"/>
            <a:ext cx="8496300" cy="7921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200" dirty="0" smtClean="0">
                <a:solidFill>
                  <a:srgbClr val="000000"/>
                </a:solidFill>
              </a:rPr>
              <a:t>One of several inherited heart </a:t>
            </a:r>
            <a:r>
              <a:rPr lang="en-AU" altLang="en-US" sz="2200" dirty="0" smtClean="0"/>
              <a:t>disorders that can lead to sudden cardiac death</a:t>
            </a:r>
            <a:endParaRPr lang="en-CA" altLang="en-U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1150" y="3284538"/>
            <a:ext cx="84963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A </a:t>
            </a:r>
            <a:r>
              <a:rPr lang="en-AU" sz="2200" dirty="0" err="1"/>
              <a:t>QTc</a:t>
            </a:r>
            <a:r>
              <a:rPr lang="en-AU" sz="2200" dirty="0"/>
              <a:t> </a:t>
            </a:r>
            <a:r>
              <a:rPr lang="en-CA" sz="2200" dirty="0"/>
              <a:t>≥</a:t>
            </a:r>
            <a:r>
              <a:rPr lang="en-AU" sz="2200" dirty="0"/>
              <a:t> 500ms is considered high risk for LQTS </a:t>
            </a:r>
            <a:endParaRPr lang="en-CA" altLang="en-US" sz="2200" dirty="0"/>
          </a:p>
        </p:txBody>
      </p:sp>
      <p:pic>
        <p:nvPicPr>
          <p:cNvPr id="7172" name="Picture 2" descr="C:\Users\Shawna\AppData\Local\Microsoft\Windows\Temporary Internet Files\Content.IE5\7EALJUYI\MP9004388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41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684213" y="354013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3600" dirty="0">
                <a:ea typeface="ＭＳ Ｐゴシック" pitchFamily="34" charset="-128"/>
              </a:rPr>
              <a:t>Pearls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150" y="2565400"/>
            <a:ext cx="8496300" cy="576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/>
              <a:t>The ECG is neither sensitive nor specific for </a:t>
            </a:r>
            <a:r>
              <a:rPr lang="en-AU" sz="2200" dirty="0" smtClean="0"/>
              <a:t>LQTS</a:t>
            </a:r>
            <a:endParaRPr lang="en-CA" alt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311150" y="5229225"/>
            <a:ext cx="8496300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sz="2200" dirty="0">
                <a:solidFill>
                  <a:schemeClr val="tx1"/>
                </a:solidFill>
              </a:rPr>
              <a:t>Family physicians play a crucial role in identifying individuals with suspected LQTS and referring </a:t>
            </a:r>
            <a:r>
              <a:rPr lang="en-CA" sz="2200" b="1" dirty="0">
                <a:solidFill>
                  <a:schemeClr val="tx1"/>
                </a:solidFill>
              </a:rPr>
              <a:t>first degree relatives </a:t>
            </a:r>
            <a:r>
              <a:rPr lang="en-CA" sz="2200" dirty="0">
                <a:solidFill>
                  <a:schemeClr val="tx1"/>
                </a:solidFill>
              </a:rPr>
              <a:t>of those with confirmed or suspected LQTS diagnoses</a:t>
            </a:r>
            <a:endParaRPr lang="en-CA" altLang="en-US" sz="2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150" y="4076700"/>
            <a:ext cx="849630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200" dirty="0" smtClean="0">
                <a:solidFill>
                  <a:srgbClr val="000000"/>
                </a:solidFill>
              </a:rPr>
              <a:t>Individuals with clinical features (e.g. syncope, </a:t>
            </a:r>
            <a:r>
              <a:rPr lang="en-CA" altLang="en-US" sz="2200" dirty="0" smtClean="0">
                <a:solidFill>
                  <a:srgbClr val="000000"/>
                </a:solidFill>
              </a:rPr>
              <a:t>repeat corrected QT interval of &gt;450ms for men and &gt;470ms for </a:t>
            </a:r>
            <a:r>
              <a:rPr lang="en-CA" altLang="en-US" sz="2200" dirty="0" smtClean="0"/>
              <a:t>women) </a:t>
            </a:r>
            <a:r>
              <a:rPr lang="en-AU" altLang="en-US" sz="2200" dirty="0" smtClean="0"/>
              <a:t>should </a:t>
            </a:r>
            <a:r>
              <a:rPr lang="en-AU" altLang="en-US" sz="2200" dirty="0" smtClean="0">
                <a:solidFill>
                  <a:srgbClr val="000000"/>
                </a:solidFill>
              </a:rPr>
              <a:t>be referred to both cardiac arrhythmia </a:t>
            </a:r>
            <a:r>
              <a:rPr lang="en-AU" altLang="en-US" sz="2200" b="1" dirty="0" smtClean="0">
                <a:solidFill>
                  <a:srgbClr val="000000"/>
                </a:solidFill>
              </a:rPr>
              <a:t>and</a:t>
            </a:r>
            <a:r>
              <a:rPr lang="en-AU" altLang="en-US" sz="2200" dirty="0" smtClean="0">
                <a:solidFill>
                  <a:srgbClr val="000000"/>
                </a:solidFill>
              </a:rPr>
              <a:t> genetics specialists for assessment</a:t>
            </a:r>
            <a:endParaRPr lang="en-CA" altLang="en-US" sz="2200" dirty="0" smtClean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50" y="1916113"/>
            <a:ext cx="849630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AU" sz="2200" dirty="0" smtClean="0"/>
              <a:t>Treatable </a:t>
            </a:r>
            <a:r>
              <a:rPr lang="en-AU" sz="2200" dirty="0"/>
              <a:t>if diagnosed</a:t>
            </a:r>
            <a:endParaRPr lang="en-CA" alt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37907"/>
            <a:ext cx="4976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Long QT syndrome (LQTS)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Case 1: John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013" y="1412875"/>
            <a:ext cx="7240587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A healthy 20-year-old male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013" y="2032000"/>
            <a:ext cx="7240587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marL="0" lvl="1"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Finishing up police foundations program at local college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013" y="3573463"/>
            <a:ext cx="7240587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One of the final requirements is a medical 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013" y="2597150"/>
            <a:ext cx="7240587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CA" altLang="en-US" sz="2400" dirty="0" smtClean="0"/>
              <a:t>Successfully applied for and was offered employment with provincial police force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013" y="4521200"/>
            <a:ext cx="7240587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John’s ECG shows a corrected QT interval (</a:t>
            </a:r>
            <a:r>
              <a:rPr lang="en-CA" altLang="en-US" sz="2400" dirty="0" err="1">
                <a:latin typeface="Calibri" pitchFamily="-1" charset="0"/>
                <a:cs typeface="Arial" charset="0"/>
              </a:rPr>
              <a:t>QTc</a:t>
            </a:r>
            <a:r>
              <a:rPr lang="en-CA" altLang="en-US" sz="2400" dirty="0">
                <a:latin typeface="Calibri" pitchFamily="-1" charset="0"/>
                <a:cs typeface="Arial" charset="0"/>
              </a:rPr>
              <a:t>) of 500ms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013" y="5127625"/>
            <a:ext cx="7240587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You repeat the ECG and the </a:t>
            </a:r>
            <a:r>
              <a:rPr lang="en-CA" altLang="en-US" sz="2400" dirty="0" err="1">
                <a:latin typeface="Calibri" pitchFamily="-1" charset="0"/>
                <a:cs typeface="Arial" charset="0"/>
              </a:rPr>
              <a:t>QTc</a:t>
            </a:r>
            <a:r>
              <a:rPr lang="en-CA" altLang="en-US" sz="2400" dirty="0">
                <a:latin typeface="Calibri" pitchFamily="-1" charset="0"/>
                <a:cs typeface="Arial" charset="0"/>
              </a:rPr>
              <a:t> is 480ms</a:t>
            </a:r>
          </a:p>
        </p:txBody>
      </p:sp>
      <p:pic>
        <p:nvPicPr>
          <p:cNvPr id="9224" name="Picture 4" descr="https://tse1.mm.bing.net/th?&amp;id=OIP.Mfa2ce8cd4256dd156df1f97c13d42586H0&amp;w=300&amp;h=300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r="31084"/>
          <a:stretch>
            <a:fillRect/>
          </a:stretch>
        </p:blipFill>
        <p:spPr bwMode="auto">
          <a:xfrm>
            <a:off x="80963" y="3941763"/>
            <a:ext cx="8191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CA" altLang="en-US" sz="3600" smtClean="0">
                <a:ea typeface="ＭＳ Ｐゴシック" pitchFamily="34" charset="-128"/>
              </a:rPr>
              <a:t>What is long QT syndrome?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263" y="1063625"/>
            <a:ext cx="8439150" cy="1108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anchor="ctr">
            <a:spAutoFit/>
          </a:bodyPr>
          <a:lstStyle/>
          <a:p>
            <a:pPr marL="0" lvl="1">
              <a:defRPr/>
            </a:pPr>
            <a:r>
              <a:rPr lang="en-AU" sz="2200" dirty="0">
                <a:latin typeface="Calibri" pitchFamily="-1" charset="0"/>
                <a:cs typeface="Arial" charset="0"/>
              </a:rPr>
              <a:t>Involves cardiac ion channels resulting in prolongation of the ventricular action potential during cardiac repolarization (i.e. prolonged QT interval on electrocardiogram)</a:t>
            </a:r>
            <a:endParaRPr lang="en-CA" altLang="en-US" sz="2200" dirty="0">
              <a:latin typeface="Calibri" pitchFamily="-1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263" y="4652963"/>
            <a:ext cx="4429125" cy="431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200" dirty="0">
                <a:latin typeface="Calibri" pitchFamily="-1" charset="0"/>
                <a:cs typeface="Arial" charset="0"/>
              </a:rPr>
              <a:t>Treatable if diagnosed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263" y="2270125"/>
            <a:ext cx="8424862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altLang="en-US" sz="2200" dirty="0">
                <a:latin typeface="Calibri" pitchFamily="-1" charset="0"/>
                <a:cs typeface="Arial" charset="0"/>
              </a:rPr>
              <a:t>Trademark event is the potentially lethal ventricular dysrhythmia called </a:t>
            </a:r>
            <a:r>
              <a:rPr lang="en-AU" altLang="en-US" sz="2200" i="1" dirty="0">
                <a:latin typeface="Calibri" pitchFamily="-1" charset="0"/>
                <a:cs typeface="Arial" charset="0"/>
              </a:rPr>
              <a:t>torsades de pointes</a:t>
            </a:r>
            <a:endParaRPr lang="en-CA" altLang="en-US" sz="2200" i="1" dirty="0">
              <a:latin typeface="Calibri" pitchFamily="-1" charset="0"/>
              <a:cs typeface="Arial" charset="0"/>
            </a:endParaRPr>
          </a:p>
        </p:txBody>
      </p:sp>
      <p:pic>
        <p:nvPicPr>
          <p:cNvPr id="10245" name="Picture 4" descr="https://upload.wikimedia.org/wikipedia/commons/thumb/3/34/EKG_Complex_en.svg/2000px-EKG_Complex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924175"/>
            <a:ext cx="42132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715125" y="5732463"/>
            <a:ext cx="16732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15125" y="5229225"/>
            <a:ext cx="0" cy="503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77238" y="5229225"/>
            <a:ext cx="0" cy="503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2263" y="5157788"/>
            <a:ext cx="4429125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200" dirty="0">
                <a:latin typeface="Calibri" pitchFamily="-1" charset="0"/>
                <a:cs typeface="Arial" charset="0"/>
              </a:rPr>
              <a:t>It occurs in approximately 1 in 2,000 to 1 in 2,500 people</a:t>
            </a:r>
            <a:endParaRPr lang="en-CA" altLang="en-US" sz="2200" dirty="0">
              <a:latin typeface="Calibri" pitchFamily="-1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038" y="3068638"/>
            <a:ext cx="4429125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AU" altLang="en-US" sz="2000" dirty="0"/>
              <a:t>Can precipitate syncope, seizures or sudden death depending on whether rhythm spontaneously reverts to sinus or patient is defibrillated </a:t>
            </a:r>
            <a:endParaRPr lang="en-CA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8350" y="6308725"/>
            <a:ext cx="720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 smtClean="0">
                <a:ea typeface="ＭＳ Ｐゴシック" pitchFamily="34" charset="-128"/>
              </a:rPr>
              <a:t>What do I need to know about the genetics of long QT syndrome?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484313"/>
            <a:ext cx="8424862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400" dirty="0">
                <a:latin typeface="Calibri" pitchFamily="-1" charset="0"/>
                <a:cs typeface="Arial" charset="0"/>
              </a:rPr>
              <a:t>Most forms of long QT syndrome (LQTS) are hereditary</a:t>
            </a:r>
            <a:endParaRPr lang="en-CA" altLang="en-US" sz="2400" dirty="0">
              <a:latin typeface="Calibri" pitchFamily="-1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2205038"/>
            <a:ext cx="8389937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LQTS is usually autosomal dominant</a:t>
            </a:r>
          </a:p>
        </p:txBody>
      </p:sp>
      <p:sp>
        <p:nvSpPr>
          <p:cNvPr id="11269" name="Rectangle 17"/>
          <p:cNvSpPr>
            <a:spLocks noChangeArrowheads="1"/>
          </p:cNvSpPr>
          <p:nvPr/>
        </p:nvSpPr>
        <p:spPr bwMode="auto">
          <a:xfrm>
            <a:off x="4213225" y="5559425"/>
            <a:ext cx="252413" cy="252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70" name="Line 18"/>
          <p:cNvSpPr>
            <a:spLocks noChangeShapeType="1"/>
          </p:cNvSpPr>
          <p:nvPr/>
        </p:nvSpPr>
        <p:spPr bwMode="auto">
          <a:xfrm>
            <a:off x="4284663" y="5346700"/>
            <a:ext cx="6477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1" name="Line 20"/>
          <p:cNvSpPr>
            <a:spLocks noChangeShapeType="1"/>
          </p:cNvSpPr>
          <p:nvPr/>
        </p:nvSpPr>
        <p:spPr bwMode="auto">
          <a:xfrm>
            <a:off x="4329113" y="5346700"/>
            <a:ext cx="0" cy="212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2" name="Line 21"/>
          <p:cNvSpPr>
            <a:spLocks noChangeShapeType="1"/>
          </p:cNvSpPr>
          <p:nvPr/>
        </p:nvSpPr>
        <p:spPr bwMode="auto">
          <a:xfrm>
            <a:off x="4932363" y="5346700"/>
            <a:ext cx="0" cy="212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2622550" y="4479925"/>
            <a:ext cx="468313" cy="142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4" name="Line 23"/>
          <p:cNvSpPr>
            <a:spLocks noChangeShapeType="1"/>
          </p:cNvSpPr>
          <p:nvPr/>
        </p:nvSpPr>
        <p:spPr bwMode="auto">
          <a:xfrm>
            <a:off x="4581525" y="4494213"/>
            <a:ext cx="0" cy="852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 flipV="1">
            <a:off x="3240088" y="4164013"/>
            <a:ext cx="2898775" cy="3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6" name="Rectangle 25"/>
          <p:cNvSpPr>
            <a:spLocks noChangeArrowheads="1"/>
          </p:cNvSpPr>
          <p:nvPr/>
        </p:nvSpPr>
        <p:spPr bwMode="auto">
          <a:xfrm>
            <a:off x="3384550" y="3227388"/>
            <a:ext cx="252413" cy="250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77" name="Rectangle 28"/>
          <p:cNvSpPr>
            <a:spLocks noChangeArrowheads="1"/>
          </p:cNvSpPr>
          <p:nvPr/>
        </p:nvSpPr>
        <p:spPr bwMode="auto">
          <a:xfrm>
            <a:off x="6002338" y="4429125"/>
            <a:ext cx="252412" cy="252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78" name="Rectangle 29"/>
          <p:cNvSpPr>
            <a:spLocks noChangeArrowheads="1"/>
          </p:cNvSpPr>
          <p:nvPr/>
        </p:nvSpPr>
        <p:spPr bwMode="auto">
          <a:xfrm>
            <a:off x="4194175" y="4340225"/>
            <a:ext cx="250825" cy="25082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79" name="Line 32"/>
          <p:cNvSpPr>
            <a:spLocks noChangeShapeType="1"/>
          </p:cNvSpPr>
          <p:nvPr/>
        </p:nvSpPr>
        <p:spPr bwMode="auto">
          <a:xfrm>
            <a:off x="3616325" y="3311525"/>
            <a:ext cx="16573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0" name="Line 34"/>
          <p:cNvSpPr>
            <a:spLocks noChangeShapeType="1"/>
          </p:cNvSpPr>
          <p:nvPr/>
        </p:nvSpPr>
        <p:spPr bwMode="auto">
          <a:xfrm>
            <a:off x="6138863" y="4206875"/>
            <a:ext cx="0" cy="212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1" name="Line 35"/>
          <p:cNvSpPr>
            <a:spLocks noChangeShapeType="1"/>
          </p:cNvSpPr>
          <p:nvPr/>
        </p:nvSpPr>
        <p:spPr bwMode="auto">
          <a:xfrm>
            <a:off x="3227388" y="4167188"/>
            <a:ext cx="0" cy="2127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2" name="Line 41"/>
          <p:cNvSpPr>
            <a:spLocks noChangeShapeType="1"/>
          </p:cNvSpPr>
          <p:nvPr/>
        </p:nvSpPr>
        <p:spPr bwMode="auto">
          <a:xfrm>
            <a:off x="4427538" y="4500563"/>
            <a:ext cx="4635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3" name="Line 42"/>
          <p:cNvSpPr>
            <a:spLocks noChangeShapeType="1"/>
          </p:cNvSpPr>
          <p:nvPr/>
        </p:nvSpPr>
        <p:spPr bwMode="auto">
          <a:xfrm>
            <a:off x="2825750" y="4465638"/>
            <a:ext cx="0" cy="1022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4" name="Line 46"/>
          <p:cNvSpPr>
            <a:spLocks noChangeShapeType="1"/>
          </p:cNvSpPr>
          <p:nvPr/>
        </p:nvSpPr>
        <p:spPr bwMode="auto">
          <a:xfrm>
            <a:off x="4459288" y="3311525"/>
            <a:ext cx="0" cy="852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85" name="Oval 48"/>
          <p:cNvSpPr>
            <a:spLocks noChangeArrowheads="1"/>
          </p:cNvSpPr>
          <p:nvPr/>
        </p:nvSpPr>
        <p:spPr bwMode="auto">
          <a:xfrm>
            <a:off x="3100388" y="4354513"/>
            <a:ext cx="252412" cy="252412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86" name="Oval 49"/>
          <p:cNvSpPr>
            <a:spLocks noChangeArrowheads="1"/>
          </p:cNvSpPr>
          <p:nvPr/>
        </p:nvSpPr>
        <p:spPr bwMode="auto">
          <a:xfrm>
            <a:off x="4895850" y="4375150"/>
            <a:ext cx="252413" cy="2508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87" name="Oval 50"/>
          <p:cNvSpPr>
            <a:spLocks noChangeArrowheads="1"/>
          </p:cNvSpPr>
          <p:nvPr/>
        </p:nvSpPr>
        <p:spPr bwMode="auto">
          <a:xfrm>
            <a:off x="4767263" y="5556250"/>
            <a:ext cx="252412" cy="25241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88" name="Oval 56" descr="Dark horizontal"/>
          <p:cNvSpPr>
            <a:spLocks noChangeArrowheads="1"/>
          </p:cNvSpPr>
          <p:nvPr/>
        </p:nvSpPr>
        <p:spPr bwMode="auto">
          <a:xfrm>
            <a:off x="2651125" y="5492750"/>
            <a:ext cx="250825" cy="2508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89" name="Oval 57" descr="Dark horizontal"/>
          <p:cNvSpPr>
            <a:spLocks noChangeArrowheads="1"/>
          </p:cNvSpPr>
          <p:nvPr/>
        </p:nvSpPr>
        <p:spPr bwMode="auto">
          <a:xfrm>
            <a:off x="5248275" y="3224213"/>
            <a:ext cx="252413" cy="25241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90" name="Line 58"/>
          <p:cNvSpPr>
            <a:spLocks noChangeShapeType="1"/>
          </p:cNvSpPr>
          <p:nvPr/>
        </p:nvSpPr>
        <p:spPr bwMode="auto">
          <a:xfrm>
            <a:off x="4356100" y="4189413"/>
            <a:ext cx="0" cy="200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91" name="Line 47"/>
          <p:cNvSpPr>
            <a:spLocks noChangeShapeType="1"/>
          </p:cNvSpPr>
          <p:nvPr/>
        </p:nvSpPr>
        <p:spPr bwMode="auto">
          <a:xfrm flipH="1">
            <a:off x="3268663" y="3184525"/>
            <a:ext cx="463550" cy="255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92" name="Line 44"/>
          <p:cNvSpPr>
            <a:spLocks noChangeShapeType="1"/>
          </p:cNvSpPr>
          <p:nvPr/>
        </p:nvSpPr>
        <p:spPr bwMode="auto">
          <a:xfrm>
            <a:off x="6127750" y="4640263"/>
            <a:ext cx="0" cy="285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93" name="Line 45"/>
          <p:cNvSpPr>
            <a:spLocks noChangeShapeType="1"/>
          </p:cNvSpPr>
          <p:nvPr/>
        </p:nvSpPr>
        <p:spPr bwMode="auto">
          <a:xfrm flipH="1">
            <a:off x="5930900" y="4911725"/>
            <a:ext cx="3476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94" name="Rectangle 28"/>
          <p:cNvSpPr>
            <a:spLocks noChangeArrowheads="1"/>
          </p:cNvSpPr>
          <p:nvPr/>
        </p:nvSpPr>
        <p:spPr bwMode="auto">
          <a:xfrm>
            <a:off x="2355850" y="4313238"/>
            <a:ext cx="252413" cy="2524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hangingPunct="0"/>
            <a:endParaRPr lang="en-CA" altLang="en-US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95" name="TextBox 11"/>
          <p:cNvSpPr txBox="1">
            <a:spLocks noChangeArrowheads="1"/>
          </p:cNvSpPr>
          <p:nvPr/>
        </p:nvSpPr>
        <p:spPr bwMode="auto">
          <a:xfrm>
            <a:off x="4030663" y="45720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CA" altLang="en-US"/>
              <a:t>LQTS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59338" y="5876925"/>
            <a:ext cx="720725" cy="576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50% risk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4581525"/>
            <a:ext cx="720725" cy="576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50% risk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79613" y="5807075"/>
            <a:ext cx="720725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25% risk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40150" y="5876925"/>
            <a:ext cx="720725" cy="576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50% risk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87675" y="4687888"/>
            <a:ext cx="720725" cy="576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50% risk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325" y="2852738"/>
            <a:ext cx="231140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CA" dirty="0"/>
              <a:t>First degree family members have a 50% risk to be affected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87788" y="4652963"/>
            <a:ext cx="179387" cy="282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3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8350" y="6308725"/>
            <a:ext cx="720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 smtClean="0">
                <a:ea typeface="ＭＳ Ｐゴシック" pitchFamily="34" charset="-128"/>
              </a:rPr>
              <a:t>What do I need to know about the genetics of long QT syndrome?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484313"/>
            <a:ext cx="8424862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400" dirty="0">
                <a:latin typeface="Calibri" pitchFamily="-1" charset="0"/>
                <a:cs typeface="Arial" charset="0"/>
              </a:rPr>
              <a:t>Most forms of long QT syndrome (LQTS) are hereditary</a:t>
            </a:r>
            <a:endParaRPr lang="en-CA" altLang="en-US" sz="2400" dirty="0">
              <a:latin typeface="Calibri" pitchFamily="-1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2205038"/>
            <a:ext cx="8389937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LQTS is usually autosomal dominant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288" y="2997200"/>
            <a:ext cx="8389937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400" dirty="0">
                <a:latin typeface="Calibri" pitchFamily="-1" charset="0"/>
                <a:cs typeface="Arial" charset="0"/>
              </a:rPr>
              <a:t>At </a:t>
            </a:r>
            <a:r>
              <a:rPr lang="en-AU" sz="2400">
                <a:latin typeface="Calibri" pitchFamily="-1" charset="0"/>
                <a:cs typeface="Arial" charset="0"/>
              </a:rPr>
              <a:t>least 15 </a:t>
            </a:r>
            <a:r>
              <a:rPr lang="en-AU" sz="2400" dirty="0">
                <a:latin typeface="Calibri" pitchFamily="-1" charset="0"/>
                <a:cs typeface="Arial" charset="0"/>
              </a:rPr>
              <a:t>genes have been implicated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713" y="3481388"/>
            <a:ext cx="7021512" cy="769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87313">
              <a:tabLst>
                <a:tab pos="87313" algn="l"/>
              </a:tabLst>
              <a:defRPr/>
            </a:pPr>
            <a:r>
              <a:rPr lang="en-AU" altLang="en-US" sz="2200" dirty="0">
                <a:latin typeface="Calibri" pitchFamily="-1" charset="0"/>
                <a:cs typeface="Arial" charset="0"/>
              </a:rPr>
              <a:t>Genes are generally involved in or associated with cardiac potassium and sodium ion channels</a:t>
            </a:r>
            <a:endParaRPr lang="en-CA" sz="220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8638" y="4358542"/>
            <a:ext cx="702151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87313"/>
            <a:r>
              <a:rPr lang="en-AU" altLang="en-US" sz="2200" dirty="0" smtClean="0">
                <a:ea typeface="ＭＳ Ｐゴシック" pitchFamily="34" charset="-128"/>
              </a:rPr>
              <a:t>The 3 most common genes are:</a:t>
            </a:r>
            <a:endParaRPr lang="en-CA" altLang="en-US" sz="2200" dirty="0" smtClean="0"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662" y="4941168"/>
            <a:ext cx="676800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altLang="en-US" sz="2200" i="1" dirty="0" smtClean="0">
                <a:ea typeface="ＭＳ Ｐゴシック" pitchFamily="34" charset="-128"/>
              </a:rPr>
              <a:t>LQT1 </a:t>
            </a:r>
            <a:r>
              <a:rPr lang="fr-FR" altLang="en-US" sz="2200" dirty="0" smtClean="0">
                <a:ea typeface="ＭＳ Ｐゴシック" pitchFamily="34" charset="-128"/>
              </a:rPr>
              <a:t>(</a:t>
            </a:r>
            <a:r>
              <a:rPr lang="fr-FR" altLang="en-US" sz="2200" i="1" dirty="0" smtClean="0">
                <a:ea typeface="ＭＳ Ｐゴシック" pitchFamily="34" charset="-128"/>
              </a:rPr>
              <a:t>KCNQ1</a:t>
            </a:r>
            <a:r>
              <a:rPr lang="fr-FR" altLang="en-US" sz="2200" dirty="0" smtClean="0">
                <a:ea typeface="ＭＳ Ｐゴシック" pitchFamily="34" charset="-128"/>
              </a:rPr>
              <a:t>) encodes potassium </a:t>
            </a:r>
            <a:r>
              <a:rPr lang="fr-FR" altLang="en-US" sz="2200" dirty="0" err="1" smtClean="0">
                <a:ea typeface="ＭＳ Ｐゴシック" pitchFamily="34" charset="-128"/>
              </a:rPr>
              <a:t>channel</a:t>
            </a:r>
            <a:r>
              <a:rPr lang="fr-FR" altLang="en-US" sz="2200" dirty="0" smtClean="0">
                <a:ea typeface="ＭＳ Ｐゴシック" pitchFamily="34" charset="-128"/>
              </a:rPr>
              <a:t> </a:t>
            </a:r>
            <a:r>
              <a:rPr lang="fr-FR" altLang="en-US" sz="2200" dirty="0" err="1" smtClean="0">
                <a:ea typeface="ＭＳ Ｐゴシック" pitchFamily="34" charset="-128"/>
              </a:rPr>
              <a:t>subunits</a:t>
            </a:r>
            <a:endParaRPr lang="en-CA" altLang="en-US" sz="2200" dirty="0" smtClean="0"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4984" y="5445224"/>
            <a:ext cx="676800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AU" altLang="en-US" sz="2200" i="1" dirty="0" smtClean="0">
                <a:ea typeface="ＭＳ Ｐゴシック" pitchFamily="34" charset="-128"/>
              </a:rPr>
              <a:t>LQT2 </a:t>
            </a:r>
            <a:r>
              <a:rPr lang="en-AU" altLang="en-US" sz="2200" dirty="0" smtClean="0">
                <a:ea typeface="ＭＳ Ｐゴシック" pitchFamily="34" charset="-128"/>
              </a:rPr>
              <a:t>(</a:t>
            </a:r>
            <a:r>
              <a:rPr lang="en-AU" altLang="en-US" sz="2200" i="1" dirty="0" smtClean="0">
                <a:ea typeface="ＭＳ Ｐゴシック" pitchFamily="34" charset="-128"/>
              </a:rPr>
              <a:t>HERG, KCNH2</a:t>
            </a:r>
            <a:r>
              <a:rPr lang="en-AU" altLang="en-US" sz="2200" dirty="0" smtClean="0">
                <a:ea typeface="ＭＳ Ｐゴシック" pitchFamily="34" charset="-128"/>
              </a:rPr>
              <a:t>) encodes potassium channel subunits</a:t>
            </a:r>
            <a:endParaRPr lang="en-CA" altLang="en-US" sz="2200" dirty="0" smtClean="0"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4984" y="5949280"/>
            <a:ext cx="676800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AU" altLang="en-US" sz="2200" i="1" dirty="0" smtClean="0">
                <a:ea typeface="ＭＳ Ｐゴシック" pitchFamily="34" charset="-128"/>
              </a:rPr>
              <a:t>LQT3 </a:t>
            </a:r>
            <a:r>
              <a:rPr lang="en-AU" altLang="en-US" sz="2200" dirty="0" smtClean="0">
                <a:ea typeface="ＭＳ Ｐゴシック" pitchFamily="34" charset="-128"/>
              </a:rPr>
              <a:t>(</a:t>
            </a:r>
            <a:r>
              <a:rPr lang="en-AU" altLang="en-US" sz="2200" i="1" dirty="0" smtClean="0">
                <a:ea typeface="ＭＳ Ｐゴシック" pitchFamily="34" charset="-128"/>
              </a:rPr>
              <a:t>SCN5A</a:t>
            </a:r>
            <a:r>
              <a:rPr lang="en-AU" altLang="en-US" sz="2200" dirty="0" smtClean="0">
                <a:ea typeface="ＭＳ Ｐゴシック" pitchFamily="34" charset="-128"/>
              </a:rPr>
              <a:t>) encodes sodium channel subunits</a:t>
            </a:r>
            <a:endParaRPr lang="en-CA" altLang="en-US" sz="2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8350" y="6308725"/>
            <a:ext cx="720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200" smtClean="0">
                <a:ea typeface="ＭＳ Ｐゴシック" pitchFamily="34" charset="-128"/>
              </a:rPr>
              <a:t>What do I need to know about the genetics of long QT syndrome?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484313"/>
            <a:ext cx="8424862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400" dirty="0">
                <a:latin typeface="Calibri" pitchFamily="-1" charset="0"/>
                <a:cs typeface="Arial" charset="0"/>
              </a:rPr>
              <a:t>Most forms of long QT syndrome (LQTS) are hereditary</a:t>
            </a:r>
            <a:endParaRPr lang="en-CA" altLang="en-US" sz="2400" dirty="0">
              <a:latin typeface="Calibri" pitchFamily="-1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2205038"/>
            <a:ext cx="8389937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LQTS is usually autosomal dominant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4554538"/>
            <a:ext cx="8424862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AU" altLang="en-US" sz="2400" dirty="0" smtClean="0">
                <a:solidFill>
                  <a:srgbClr val="000000"/>
                </a:solidFill>
              </a:rPr>
              <a:t>LQTS can also be acquired due </a:t>
            </a:r>
            <a:r>
              <a:rPr lang="en-AU" altLang="en-US" sz="2400" dirty="0" smtClean="0"/>
              <a:t>to causes such as:</a:t>
            </a:r>
            <a:endParaRPr lang="en-CA" alt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63713" y="5056188"/>
            <a:ext cx="7056437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87313"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Medical conditions e.g. anorexia nervosa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713" y="5559425"/>
            <a:ext cx="7056437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87313">
              <a:defRPr/>
            </a:pPr>
            <a:r>
              <a:rPr lang="en-CA" altLang="en-US" sz="2400" dirty="0">
                <a:latin typeface="Calibri" pitchFamily="-1" charset="0"/>
                <a:cs typeface="Arial" charset="0"/>
              </a:rPr>
              <a:t>Medications e.g. erythromycin or citalopram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288" y="2997200"/>
            <a:ext cx="8389937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>
              <a:defRPr/>
            </a:pPr>
            <a:r>
              <a:rPr lang="en-AU" sz="2400" dirty="0">
                <a:latin typeface="Calibri" pitchFamily="-1" charset="0"/>
                <a:cs typeface="Arial" charset="0"/>
              </a:rPr>
              <a:t>At </a:t>
            </a:r>
            <a:r>
              <a:rPr lang="en-AU" sz="2400">
                <a:latin typeface="Calibri" pitchFamily="-1" charset="0"/>
                <a:cs typeface="Arial" charset="0"/>
              </a:rPr>
              <a:t>least 15 </a:t>
            </a:r>
            <a:r>
              <a:rPr lang="en-AU" sz="2400" dirty="0">
                <a:latin typeface="Calibri" pitchFamily="-1" charset="0"/>
                <a:cs typeface="Arial" charset="0"/>
              </a:rPr>
              <a:t>genes have been implicated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713" y="3481388"/>
            <a:ext cx="7021512" cy="769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87313">
              <a:defRPr/>
            </a:pPr>
            <a:r>
              <a:rPr lang="en-AU" altLang="en-US" sz="2200" dirty="0">
                <a:latin typeface="Calibri" pitchFamily="-1" charset="0"/>
                <a:cs typeface="Arial" charset="0"/>
              </a:rPr>
              <a:t>Genes are generally involved in or associated with cardiac potassium and sodium ion channels</a:t>
            </a:r>
            <a:endParaRPr lang="en-CA" sz="2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FMF  - Untangling the helix - Nov 2015 - FINAL-2JC_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FMF  - Untangling the helix - Nov 2015 - FINAL-2JC_94</Template>
  <TotalTime>14941</TotalTime>
  <Words>1794</Words>
  <Application>Microsoft Office PowerPoint</Application>
  <PresentationFormat>On-screen Show (4:3)</PresentationFormat>
  <Paragraphs>206</Paragraphs>
  <Slides>32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2015 FMF  - Untangling the helix - Nov 2015 - FINAL-2JC_94</vt:lpstr>
      <vt:lpstr>Long QT Syndrome</vt:lpstr>
      <vt:lpstr>Disclaimer</vt:lpstr>
      <vt:lpstr>Objectives</vt:lpstr>
      <vt:lpstr>PowerPoint Presentation</vt:lpstr>
      <vt:lpstr>Case 1: John</vt:lpstr>
      <vt:lpstr>What is long QT syndrome?</vt:lpstr>
      <vt:lpstr>What do I need to know about the genetics of long QT syndrome?</vt:lpstr>
      <vt:lpstr>What do I need to know about the genetics of long QT syndrome?</vt:lpstr>
      <vt:lpstr>What do I need to know about the genetics of long QT syndrome?</vt:lpstr>
      <vt:lpstr>Red flags which should prompt referral to cardiac arrhythmia and genetics specialists for assessment</vt:lpstr>
      <vt:lpstr>Red flags which should prompt referral to cardiac arrhythmia and genetics specialists for assessment</vt:lpstr>
      <vt:lpstr>Red flags which should prompt referral to cardiac arrhythmia and genetics specialists for assessment</vt:lpstr>
      <vt:lpstr>Red flags which should prompt referral to cardiac arrhythmia and genetics specialists for assessment</vt:lpstr>
      <vt:lpstr>PowerPoint Presentation</vt:lpstr>
      <vt:lpstr>QT interval</vt:lpstr>
      <vt:lpstr>PowerPoint Presentation</vt:lpstr>
      <vt:lpstr>How is the genetic testing done?</vt:lpstr>
      <vt:lpstr>Resources on Next-Generation Sequencing</vt:lpstr>
      <vt:lpstr>Resources on Next-Generation Sequencing</vt:lpstr>
      <vt:lpstr>How is the genetic testing done?</vt:lpstr>
      <vt:lpstr>How do I order the genetic test?</vt:lpstr>
      <vt:lpstr>How do I order the genetic test?</vt:lpstr>
      <vt:lpstr>What do the genetic test results mean?</vt:lpstr>
      <vt:lpstr>What do the genetic test results mean?</vt:lpstr>
      <vt:lpstr>PowerPoint Presentation</vt:lpstr>
      <vt:lpstr>PowerPoint Presentation</vt:lpstr>
      <vt:lpstr>What do the genetic test results mean?</vt:lpstr>
      <vt:lpstr>What do the genetic test results mean?</vt:lpstr>
      <vt:lpstr>What do the genetic test results mean?</vt:lpstr>
      <vt:lpstr>Case 1: John</vt:lpstr>
      <vt:lpstr>Case 1: John</vt:lpstr>
      <vt:lpstr>PowerPoint Presentation</vt:lpstr>
    </vt:vector>
  </TitlesOfParts>
  <Company>CHEO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Untangling the helix 2015:  Genomics for primary care providers</dc:title>
  <dc:creator>Shawna</dc:creator>
  <cp:lastModifiedBy>Shawna</cp:lastModifiedBy>
  <cp:revision>193</cp:revision>
  <cp:lastPrinted>2012-11-29T17:24:10Z</cp:lastPrinted>
  <dcterms:created xsi:type="dcterms:W3CDTF">2015-11-06T17:02:31Z</dcterms:created>
  <dcterms:modified xsi:type="dcterms:W3CDTF">2016-10-31T15:28:34Z</dcterms:modified>
</cp:coreProperties>
</file>