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1043" r:id="rId2"/>
    <p:sldId id="1096" r:id="rId3"/>
    <p:sldId id="1097" r:id="rId4"/>
    <p:sldId id="1095" r:id="rId5"/>
    <p:sldId id="1044" r:id="rId6"/>
    <p:sldId id="1045" r:id="rId7"/>
    <p:sldId id="1046" r:id="rId8"/>
    <p:sldId id="1047" r:id="rId9"/>
    <p:sldId id="1048" r:id="rId10"/>
    <p:sldId id="1049" r:id="rId11"/>
    <p:sldId id="1050" r:id="rId12"/>
    <p:sldId id="1051" r:id="rId13"/>
    <p:sldId id="1052" r:id="rId14"/>
    <p:sldId id="1053" r:id="rId15"/>
    <p:sldId id="1054" r:id="rId16"/>
    <p:sldId id="1055" r:id="rId17"/>
    <p:sldId id="1056" r:id="rId18"/>
    <p:sldId id="1057" r:id="rId19"/>
    <p:sldId id="1058" r:id="rId20"/>
    <p:sldId id="1059" r:id="rId21"/>
    <p:sldId id="1060" r:id="rId22"/>
    <p:sldId id="1061" r:id="rId23"/>
    <p:sldId id="1062" r:id="rId24"/>
    <p:sldId id="1063" r:id="rId25"/>
    <p:sldId id="1064" r:id="rId26"/>
    <p:sldId id="1065" r:id="rId27"/>
    <p:sldId id="1066" r:id="rId28"/>
    <p:sldId id="1067" r:id="rId29"/>
    <p:sldId id="1068" r:id="rId30"/>
    <p:sldId id="1069" r:id="rId31"/>
    <p:sldId id="1070" r:id="rId32"/>
    <p:sldId id="1071" r:id="rId33"/>
    <p:sldId id="1072" r:id="rId34"/>
    <p:sldId id="1073" r:id="rId35"/>
    <p:sldId id="1074" r:id="rId36"/>
    <p:sldId id="1075" r:id="rId37"/>
    <p:sldId id="1076" r:id="rId38"/>
    <p:sldId id="1077" r:id="rId39"/>
    <p:sldId id="1078" r:id="rId40"/>
    <p:sldId id="1079" r:id="rId41"/>
    <p:sldId id="1080" r:id="rId42"/>
    <p:sldId id="1081" r:id="rId43"/>
    <p:sldId id="1082" r:id="rId44"/>
    <p:sldId id="1083" r:id="rId45"/>
    <p:sldId id="1084" r:id="rId46"/>
    <p:sldId id="1085" r:id="rId47"/>
    <p:sldId id="1086" r:id="rId48"/>
    <p:sldId id="1087" r:id="rId49"/>
    <p:sldId id="1099" r:id="rId50"/>
    <p:sldId id="1100" r:id="rId51"/>
    <p:sldId id="1101" r:id="rId52"/>
    <p:sldId id="1102" r:id="rId53"/>
    <p:sldId id="1088" r:id="rId54"/>
    <p:sldId id="1089" r:id="rId55"/>
    <p:sldId id="1090" r:id="rId56"/>
    <p:sldId id="1091" r:id="rId57"/>
    <p:sldId id="1092" r:id="rId58"/>
    <p:sldId id="1093" r:id="rId59"/>
    <p:sldId id="1098" r:id="rId60"/>
    <p:sldId id="1094" r:id="rId61"/>
  </p:sldIdLst>
  <p:sldSz cx="9144000" cy="6858000" type="screen4x3"/>
  <p:notesSz cx="6858000" cy="9296400"/>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33CC33"/>
    <a:srgbClr val="002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75314" autoAdjust="0"/>
  </p:normalViewPr>
  <p:slideViewPr>
    <p:cSldViewPr>
      <p:cViewPr varScale="1">
        <p:scale>
          <a:sx n="50" d="100"/>
          <a:sy n="50" d="100"/>
        </p:scale>
        <p:origin x="-1866" y="-102"/>
      </p:cViewPr>
      <p:guideLst>
        <p:guide orient="horz" pos="2160"/>
        <p:guide pos="2880"/>
      </p:guideLst>
    </p:cSldViewPr>
  </p:slideViewPr>
  <p:notesTextViewPr>
    <p:cViewPr>
      <p:scale>
        <a:sx n="75" d="100"/>
        <a:sy n="75"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cs typeface="Arial" charset="0"/>
              </a:defRPr>
            </a:lvl1pPr>
          </a:lstStyle>
          <a:p>
            <a:pPr>
              <a:defRPr/>
            </a:pPr>
            <a:fld id="{BF3E175E-B455-4BD5-99D6-BAB1EDBA821E}" type="datetime1">
              <a:rPr lang="en-CA" altLang="en-US"/>
              <a:pPr>
                <a:defRPr/>
              </a:pPr>
              <a:t>2016-05-05</a:t>
            </a:fld>
            <a:endParaRPr lang="en-CA"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cs typeface="Arial" charset="0"/>
              </a:defRPr>
            </a:lvl1pPr>
          </a:lstStyle>
          <a:p>
            <a:pPr>
              <a:defRPr/>
            </a:pPr>
            <a:fld id="{AC2F8098-65B2-46AC-AF68-36DF0D0D64D8}" type="slidenum">
              <a:rPr lang="en-CA" altLang="en-US"/>
              <a:pPr>
                <a:defRPr/>
              </a:pPr>
              <a:t>‹#›</a:t>
            </a:fld>
            <a:endParaRPr lang="en-CA" altLang="en-US"/>
          </a:p>
        </p:txBody>
      </p:sp>
    </p:spTree>
    <p:extLst>
      <p:ext uri="{BB962C8B-B14F-4D97-AF65-F5344CB8AC3E}">
        <p14:creationId xmlns:p14="http://schemas.microsoft.com/office/powerpoint/2010/main" val="2226616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F41943CA-7F84-484E-AEBA-519A9AC508A0}" type="slidenum">
              <a:rPr lang="en-CA" altLang="en-US" sz="1200"/>
              <a:pPr eaLnBrk="1" hangingPunct="1"/>
              <a:t>5</a:t>
            </a:fld>
            <a:endParaRPr lang="en-CA" altLang="en-US" sz="120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z="3600" dirty="0" smtClean="0"/>
              <a:t>Judy - healthy 40 year old</a:t>
            </a:r>
          </a:p>
          <a:p>
            <a:pPr marL="900113" lvl="1" indent="-442913" eaLnBrk="1" hangingPunct="1"/>
            <a:r>
              <a:rPr lang="en-CA" altLang="en-US" sz="3200" dirty="0" smtClean="0"/>
              <a:t>Concerned about her risk for cancer</a:t>
            </a:r>
          </a:p>
          <a:p>
            <a:pPr marL="900113" lvl="1" indent="-442913" eaLnBrk="1" hangingPunct="1"/>
            <a:r>
              <a:rPr lang="en-CA" altLang="en-US" sz="3200" dirty="0" smtClean="0"/>
              <a:t>Family history of both breast &amp; ovarian cancer</a:t>
            </a:r>
          </a:p>
          <a:p>
            <a:pPr marL="114300" indent="-114300" eaLnBrk="1" hangingPunct="1">
              <a:spcBef>
                <a:spcPct val="0"/>
              </a:spcBef>
            </a:pPr>
            <a:endParaRPr lang="en-US" altLang="en-US" dirty="0" smtClean="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2CCDDC92-ACC8-44B6-A183-50DD8C8B6E07}" type="slidenum">
              <a:rPr lang="en-CA" altLang="en-US" sz="1200"/>
              <a:pPr eaLnBrk="1" hangingPunct="1"/>
              <a:t>20</a:t>
            </a:fld>
            <a:endParaRPr lang="en-CA" alt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lnSpc>
                <a:spcPct val="90000"/>
              </a:lnSpc>
              <a:spcBef>
                <a:spcPct val="0"/>
              </a:spcBef>
            </a:pPr>
            <a:endParaRPr lang="en-US" altLang="en-US" smtClean="0">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2CCDDC92-ACC8-44B6-A183-50DD8C8B6E07}" type="slidenum">
              <a:rPr lang="en-CA" altLang="en-US" sz="1200"/>
              <a:pPr eaLnBrk="1" hangingPunct="1"/>
              <a:t>21</a:t>
            </a:fld>
            <a:endParaRPr lang="en-CA" alt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lnSpc>
                <a:spcPct val="90000"/>
              </a:lnSpc>
              <a:spcBef>
                <a:spcPct val="0"/>
              </a:spcBef>
            </a:pPr>
            <a:endParaRPr lang="en-US" altLang="en-US" dirty="0" smtClean="0">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HBOC related</a:t>
            </a:r>
            <a:r>
              <a:rPr lang="en-CA" baseline="0" dirty="0" smtClean="0"/>
              <a:t> CA</a:t>
            </a:r>
          </a:p>
          <a:p>
            <a:r>
              <a:rPr lang="en-CA" baseline="0" dirty="0" smtClean="0"/>
              <a:t>Breast </a:t>
            </a:r>
          </a:p>
          <a:p>
            <a:r>
              <a:rPr lang="en-CA" baseline="0" dirty="0" smtClean="0"/>
              <a:t>Ovarian</a:t>
            </a:r>
          </a:p>
          <a:p>
            <a:r>
              <a:rPr lang="en-CA" baseline="0" dirty="0" smtClean="0"/>
              <a:t>Pancreatic</a:t>
            </a:r>
          </a:p>
          <a:p>
            <a:r>
              <a:rPr lang="en-CA" baseline="0" dirty="0" smtClean="0"/>
              <a:t>Prostate</a:t>
            </a:r>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23</a:t>
            </a:fld>
            <a:endParaRPr lang="en-CA" altLang="en-US"/>
          </a:p>
        </p:txBody>
      </p:sp>
    </p:spTree>
    <p:extLst>
      <p:ext uri="{BB962C8B-B14F-4D97-AF65-F5344CB8AC3E}">
        <p14:creationId xmlns:p14="http://schemas.microsoft.com/office/powerpoint/2010/main" val="91582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r" eaLnBrk="1" hangingPunct="1"/>
            <a:fld id="{EABB1FDC-20BA-49ED-A66D-7CD60B15E6E6}" type="slidenum">
              <a:rPr lang="en-CA" altLang="en-US" sz="1200">
                <a:latin typeface="Arial" charset="0"/>
              </a:rPr>
              <a:pPr algn="r" eaLnBrk="1" hangingPunct="1"/>
              <a:t>29</a:t>
            </a:fld>
            <a:endParaRPr lang="en-CA" altLang="en-US" sz="1200">
              <a:latin typeface="Arial" charset="0"/>
            </a:endParaRPr>
          </a:p>
        </p:txBody>
      </p:sp>
      <p:sp>
        <p:nvSpPr>
          <p:cNvPr id="106499" name="Rectangle 2"/>
          <p:cNvSpPr>
            <a:spLocks noGrp="1" noRot="1" noChangeAspect="1" noChangeArrowheads="1" noTextEdit="1"/>
          </p:cNvSpPr>
          <p:nvPr>
            <p:ph type="sldImg"/>
          </p:nvPr>
        </p:nvSpPr>
        <p:spPr bwMode="auto">
          <a:xfrm>
            <a:off x="1028700" y="15557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381000" y="3873500"/>
            <a:ext cx="6096000" cy="5113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900" smtClean="0">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0527C541-AE16-4EE0-BCA3-EC39233B675A}" type="slidenum">
              <a:rPr lang="en-CA" altLang="en-US" sz="1200"/>
              <a:pPr eaLnBrk="1" hangingPunct="1"/>
              <a:t>31</a:t>
            </a:fld>
            <a:endParaRPr lang="en-CA"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0527C541-AE16-4EE0-BCA3-EC39233B675A}" type="slidenum">
              <a:rPr lang="en-CA" altLang="en-US" sz="1200"/>
              <a:pPr eaLnBrk="1" hangingPunct="1"/>
              <a:t>32</a:t>
            </a:fld>
            <a:endParaRPr lang="en-CA"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0527C541-AE16-4EE0-BCA3-EC39233B675A}" type="slidenum">
              <a:rPr lang="en-CA" altLang="en-US" sz="1200"/>
              <a:pPr eaLnBrk="1" hangingPunct="1"/>
              <a:t>33</a:t>
            </a:fld>
            <a:endParaRPr lang="en-CA"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C84B6227-7A90-4193-BF2D-2E027EC1C791}" type="slidenum">
              <a:rPr lang="en-CA" altLang="en-US" sz="1200"/>
              <a:pPr eaLnBrk="1" hangingPunct="1"/>
              <a:t>34</a:t>
            </a:fld>
            <a:endParaRPr lang="en-CA"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NCCN Clinical Practice Guidelines in Oncology (NCCN Guidelines®) for Genetic/familial high risk assessment: Breast and ovarian V.1.2015© National Comprehensive Cancer Network, </a:t>
            </a:r>
            <a:r>
              <a:rPr lang="en-AU" altLang="en-US" dirty="0" err="1" smtClean="0"/>
              <a:t>Inc</a:t>
            </a:r>
            <a:r>
              <a:rPr lang="en-AU" altLang="en-US" dirty="0" smtClean="0"/>
              <a:t> 2015.  All rights reserved.  Accessed [26/05/2015].  To view the most recent and complete version of the guideline, go online to www.nccn.org.  NATIONAL COMPREHENSIVE CANCER NETWORK®, NCCN®, NCCN GUIDELINES®, and all other NCCN Content are trademarks owned by the National Comprehensive Cancer Network, Inc.</a:t>
            </a:r>
          </a:p>
          <a:p>
            <a:r>
              <a:rPr lang="en-AU" altLang="en-US" dirty="0" smtClean="0"/>
              <a:t>“Starting at age 40y –Recommend prostate cancer screening for BRCA2 mutation carriers; consider prostate screening for BRCA1 carriers” </a:t>
            </a:r>
            <a:r>
              <a:rPr lang="en-AU" altLang="en-US" dirty="0" err="1" smtClean="0"/>
              <a:t>pg</a:t>
            </a:r>
            <a:r>
              <a:rPr lang="en-AU" altLang="en-US" dirty="0" smtClean="0"/>
              <a:t> MS-5 describes studies showing </a:t>
            </a:r>
            <a:r>
              <a:rPr lang="en-AU" altLang="en-US" dirty="0" err="1" smtClean="0"/>
              <a:t>PrCA</a:t>
            </a:r>
            <a:r>
              <a:rPr lang="en-AU" altLang="en-US" dirty="0" smtClean="0"/>
              <a:t> in BRCA2 mutation carrier is more aggressive and associated decreased survival.</a:t>
            </a:r>
          </a:p>
          <a:p>
            <a:endParaRPr lang="en-CA" altLang="en-US" dirty="0" smtClean="0"/>
          </a:p>
          <a:p>
            <a:r>
              <a:rPr lang="en-CA" altLang="en-US" dirty="0" err="1" smtClean="0"/>
              <a:t>Mersch</a:t>
            </a:r>
            <a:r>
              <a:rPr lang="en-CA" altLang="en-US" dirty="0" smtClean="0"/>
              <a:t> 2015 Cancers associated </a:t>
            </a:r>
            <a:r>
              <a:rPr lang="en-CA" altLang="en-US" dirty="0" err="1" smtClean="0"/>
              <a:t>wtih</a:t>
            </a:r>
            <a:r>
              <a:rPr lang="en-CA" altLang="en-US" dirty="0" smtClean="0"/>
              <a:t> BRCA1 and BRCA2 mutations other than breast and ovarian CANCER “Prostate cancer occurred approximately 5 times more frequently in males with BRCA2 mutations than expected in the general population. The increased risk for prostate cancer in our study population is consistent with previous studies, which have reported relative risk estimates ranging from 2.5 to 6.3. Our findings support the rationale for pancreatic and prostate cancer screening in individuals with a BRCA2 mutation….These suggestions [NCCN] currently include digital rectal examination and prostate-specific antigen serum testing beginning at the age of 40 years.”</a:t>
            </a:r>
          </a:p>
          <a:p>
            <a:endParaRPr lang="en-AU" altLang="en-US" dirty="0" smtClean="0"/>
          </a:p>
          <a:p>
            <a:r>
              <a:rPr lang="en-AU" altLang="en-US" dirty="0" smtClean="0"/>
              <a:t>Berliner JL, Fay AM, Practice Issues Subcommittee of the National Society of Genetic </a:t>
            </a:r>
            <a:r>
              <a:rPr lang="en-AU" altLang="en-US" dirty="0" err="1" smtClean="0"/>
              <a:t>Counselors'</a:t>
            </a:r>
            <a:r>
              <a:rPr lang="en-AU" altLang="en-US" dirty="0" smtClean="0"/>
              <a:t> Familial Cancer Risk </a:t>
            </a:r>
            <a:r>
              <a:rPr lang="en-AU" altLang="en-US" dirty="0" err="1" smtClean="0"/>
              <a:t>Counseling</a:t>
            </a:r>
            <a:r>
              <a:rPr lang="en-AU" altLang="en-US" dirty="0" smtClean="0"/>
              <a:t> Special Interest Group. Risk assessment and genetic </a:t>
            </a:r>
            <a:r>
              <a:rPr lang="en-AU" altLang="en-US" dirty="0" err="1" smtClean="0"/>
              <a:t>counseling</a:t>
            </a:r>
            <a:r>
              <a:rPr lang="en-AU" altLang="en-US" dirty="0" smtClean="0"/>
              <a:t> for hereditary breast and ovarian cancer: recommendations of the National Society of Genetic </a:t>
            </a:r>
            <a:r>
              <a:rPr lang="en-AU" altLang="en-US" dirty="0" err="1" smtClean="0"/>
              <a:t>Counselors</a:t>
            </a:r>
            <a:r>
              <a:rPr lang="en-AU" altLang="en-US" dirty="0" smtClean="0"/>
              <a:t>. J Genet </a:t>
            </a:r>
            <a:r>
              <a:rPr lang="en-AU" altLang="en-US" dirty="0" err="1" smtClean="0"/>
              <a:t>Couns</a:t>
            </a:r>
            <a:r>
              <a:rPr lang="en-AU" altLang="en-US" dirty="0" smtClean="0"/>
              <a:t> 2007; 16(3):241-60. “Follows NCCN guidelines”</a:t>
            </a:r>
          </a:p>
          <a:p>
            <a:endParaRPr lang="en-AU" altLang="en-US" dirty="0" smtClean="0"/>
          </a:p>
          <a:p>
            <a:r>
              <a:rPr lang="en-CA" altLang="en-US" dirty="0" smtClean="0"/>
              <a:t>Men with a BRCA1 or BRCA2 mutation are at increased risk for early onset, aggressive prostate cancer compared to men in the general population. Standard of care screening for men with a BRCA mutation includes PSA testing and digital rectal examination (DRE), the same as with men in the general population. This study is being done to assess whether there is value in using MRI as a screening tool to detect prostate cancer at an earlier stage than may otherwise be detected using standard of care screening (PSA, DRE). It is unclear whether MRI has utility as a screening tool in this specific population at high risk for aggressive disease. - Sunnybrook Health Sciences Centre</a:t>
            </a:r>
          </a:p>
          <a:p>
            <a:r>
              <a:rPr lang="en-CA" altLang="en-US" dirty="0" smtClean="0"/>
              <a:t>Women's College Hospital - Principal Investigator(s):Danny J </a:t>
            </a:r>
            <a:r>
              <a:rPr lang="en-CA" altLang="en-US" dirty="0" err="1" smtClean="0"/>
              <a:t>Vesprini</a:t>
            </a:r>
            <a:r>
              <a:rPr lang="en-CA" altLang="en-US" dirty="0" smtClean="0"/>
              <a:t>, MD, MSc, FRCPC, S</a:t>
            </a:r>
            <a:r>
              <a:rPr lang="en-AU" altLang="en-US" dirty="0" smtClean="0"/>
              <a:t>http://www.ontario.canadiancancertrials.ca/trial/Default.aspx?TrialId=NCT01990521&amp;lang=en</a:t>
            </a:r>
          </a:p>
          <a:p>
            <a:endParaRPr lang="en-CA" altLang="en-US" dirty="0" smtClean="0"/>
          </a:p>
          <a:p>
            <a:endParaRPr lang="en-CA"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C84B6227-7A90-4193-BF2D-2E027EC1C791}" type="slidenum">
              <a:rPr lang="en-CA" altLang="en-US" sz="1200"/>
              <a:pPr eaLnBrk="1" hangingPunct="1"/>
              <a:t>35</a:t>
            </a:fld>
            <a:endParaRPr lang="en-CA"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Mean cumulative risks of contralateral </a:t>
            </a:r>
            <a:r>
              <a:rPr lang="en-AU" altLang="en-US" dirty="0" err="1" smtClean="0"/>
              <a:t>BrCA</a:t>
            </a:r>
            <a:r>
              <a:rPr lang="en-AU" altLang="en-US" dirty="0" smtClean="0"/>
              <a:t> by age 70 for BRCA1 carriers was a 83% and 62% for BRCA2 carrier.</a:t>
            </a:r>
          </a:p>
          <a:p>
            <a:endParaRPr lang="en-CA" altLang="en-US" dirty="0" smtClean="0"/>
          </a:p>
          <a:p>
            <a:r>
              <a:rPr lang="en-CA" altLang="en-US" dirty="0" smtClean="0"/>
              <a:t>Poly(ADP-ribose) polymerases (PARP) are enzymes involved in DNA-damage repair. Inhibition of PARPs is a promising</a:t>
            </a:r>
          </a:p>
          <a:p>
            <a:r>
              <a:rPr lang="en-CA" altLang="en-US" dirty="0" smtClean="0"/>
              <a:t>strategy for targeting cancers with defective DNA-damage repair, including BRCA1 and BRCA2 mutation-associated</a:t>
            </a:r>
          </a:p>
          <a:p>
            <a:r>
              <a:rPr lang="en-CA" altLang="en-US" dirty="0" smtClean="0"/>
              <a:t>breast and ovarian cancers.</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36C35AF4-2C84-441E-BA93-B91BD1884946}" type="slidenum">
              <a:rPr lang="en-CA" altLang="en-US" sz="1200"/>
              <a:pPr eaLnBrk="1" hangingPunct="1"/>
              <a:t>36</a:t>
            </a:fld>
            <a:endParaRPr lang="en-CA"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r" eaLnBrk="1" hangingPunct="1"/>
            <a:fld id="{8EF52E0F-9601-4A2E-A8C8-049B596D5C73}" type="slidenum">
              <a:rPr lang="en-CA" altLang="en-US" sz="1200">
                <a:latin typeface="Arial" charset="0"/>
              </a:rPr>
              <a:pPr algn="r" eaLnBrk="1" hangingPunct="1"/>
              <a:t>6</a:t>
            </a:fld>
            <a:endParaRPr lang="en-CA" altLang="en-US" sz="1200">
              <a:latin typeface="Arial" charset="0"/>
            </a:endParaRPr>
          </a:p>
        </p:txBody>
      </p:sp>
      <p:sp>
        <p:nvSpPr>
          <p:cNvPr id="91139"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r" eaLnBrk="1" hangingPunct="1"/>
            <a:fld id="{C1F780A6-3EA5-423A-8560-9843B6CF741A}" type="slidenum">
              <a:rPr lang="en-CA" altLang="en-US" sz="1200">
                <a:latin typeface="Arial" charset="0"/>
              </a:rPr>
              <a:pPr algn="r" eaLnBrk="1" hangingPunct="1"/>
              <a:t>6</a:t>
            </a:fld>
            <a:endParaRPr lang="en-CA" altLang="en-US" sz="1200">
              <a:latin typeface="Arial" charset="0"/>
            </a:endParaRPr>
          </a:p>
        </p:txBody>
      </p:sp>
      <p:sp>
        <p:nvSpPr>
          <p:cNvPr id="911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sz="1200" dirty="0" smtClean="0"/>
              <a:t>Variants are periodically re-classified and patients are often encouraged to recontact their genetics clinic</a:t>
            </a:r>
          </a:p>
          <a:p>
            <a:pPr eaLnBrk="1" hangingPunct="1"/>
            <a:r>
              <a:rPr lang="en-AU" altLang="en-US" sz="1200" dirty="0" smtClean="0"/>
              <a:t>Other hereditary cancer syndromes may be considered</a:t>
            </a:r>
            <a:endParaRPr lang="en-CA" altLang="en-US" sz="1200" dirty="0" smtClean="0"/>
          </a:p>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46</a:t>
            </a:fld>
            <a:endParaRPr lang="en-CA" altLang="en-US"/>
          </a:p>
        </p:txBody>
      </p:sp>
    </p:spTree>
    <p:extLst>
      <p:ext uri="{BB962C8B-B14F-4D97-AF65-F5344CB8AC3E}">
        <p14:creationId xmlns:p14="http://schemas.microsoft.com/office/powerpoint/2010/main" val="297732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sz="1200" dirty="0" smtClean="0"/>
              <a:t>Variants are periodically re-classified and patients are often encouraged to recontact their genetics clinic</a:t>
            </a:r>
          </a:p>
          <a:p>
            <a:pPr eaLnBrk="1" hangingPunct="1"/>
            <a:r>
              <a:rPr lang="en-AU" altLang="en-US" sz="1200" dirty="0" smtClean="0"/>
              <a:t>Other hereditary cancer syndromes may be considered</a:t>
            </a:r>
            <a:endParaRPr lang="en-CA" altLang="en-US" sz="1200" dirty="0" smtClean="0"/>
          </a:p>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47</a:t>
            </a:fld>
            <a:endParaRPr lang="en-CA" altLang="en-US"/>
          </a:p>
        </p:txBody>
      </p:sp>
    </p:spTree>
    <p:extLst>
      <p:ext uri="{BB962C8B-B14F-4D97-AF65-F5344CB8AC3E}">
        <p14:creationId xmlns:p14="http://schemas.microsoft.com/office/powerpoint/2010/main" val="297732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sz="1200" dirty="0" smtClean="0"/>
              <a:t>Variants are periodically re-classified and patients are often encouraged to recontact their genetics clinic</a:t>
            </a:r>
          </a:p>
          <a:p>
            <a:pPr eaLnBrk="1" hangingPunct="1"/>
            <a:r>
              <a:rPr lang="en-AU" altLang="en-US" sz="1200" dirty="0" smtClean="0"/>
              <a:t>Other hereditary cancer syndromes may be considered</a:t>
            </a:r>
            <a:endParaRPr lang="en-CA" altLang="en-US" sz="1200" dirty="0" smtClean="0"/>
          </a:p>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48</a:t>
            </a:fld>
            <a:endParaRPr lang="en-CA" altLang="en-US"/>
          </a:p>
        </p:txBody>
      </p:sp>
    </p:spTree>
    <p:extLst>
      <p:ext uri="{BB962C8B-B14F-4D97-AF65-F5344CB8AC3E}">
        <p14:creationId xmlns:p14="http://schemas.microsoft.com/office/powerpoint/2010/main" val="297732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CFD7FCB3-A5BB-4738-AEB3-8C0A5E47BD24}" type="slidenum">
              <a:rPr lang="en-CA" altLang="en-US" sz="1200"/>
              <a:pPr eaLnBrk="1" hangingPunct="1"/>
              <a:t>49</a:t>
            </a:fld>
            <a:endParaRPr lang="en-CA" altLang="en-US" sz="1200"/>
          </a:p>
        </p:txBody>
      </p:sp>
      <p:sp>
        <p:nvSpPr>
          <p:cNvPr id="118787" name="Rectangle 2"/>
          <p:cNvSpPr>
            <a:spLocks noGrp="1" noRot="1" noChangeAspect="1" noChangeArrowheads="1" noTextEdit="1"/>
          </p:cNvSpPr>
          <p:nvPr>
            <p:ph type="sldImg"/>
          </p:nvPr>
        </p:nvSpPr>
        <p:spPr bwMode="auto">
          <a:xfrm>
            <a:off x="1104900" y="15557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685800" y="3717925"/>
            <a:ext cx="5791200" cy="542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CFD7FCB3-A5BB-4738-AEB3-8C0A5E47BD24}" type="slidenum">
              <a:rPr lang="en-CA" altLang="en-US" sz="1200"/>
              <a:pPr eaLnBrk="1" hangingPunct="1"/>
              <a:t>50</a:t>
            </a:fld>
            <a:endParaRPr lang="en-CA" altLang="en-US" sz="1200"/>
          </a:p>
        </p:txBody>
      </p:sp>
      <p:sp>
        <p:nvSpPr>
          <p:cNvPr id="118787" name="Rectangle 2"/>
          <p:cNvSpPr>
            <a:spLocks noGrp="1" noRot="1" noChangeAspect="1" noChangeArrowheads="1" noTextEdit="1"/>
          </p:cNvSpPr>
          <p:nvPr>
            <p:ph type="sldImg"/>
          </p:nvPr>
        </p:nvSpPr>
        <p:spPr bwMode="auto">
          <a:xfrm>
            <a:off x="1104900" y="15557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685800" y="3717925"/>
            <a:ext cx="5791200" cy="542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CFD7FCB3-A5BB-4738-AEB3-8C0A5E47BD24}" type="slidenum">
              <a:rPr lang="en-CA" altLang="en-US" sz="1200"/>
              <a:pPr eaLnBrk="1" hangingPunct="1"/>
              <a:t>51</a:t>
            </a:fld>
            <a:endParaRPr lang="en-CA" altLang="en-US" sz="1200"/>
          </a:p>
        </p:txBody>
      </p:sp>
      <p:sp>
        <p:nvSpPr>
          <p:cNvPr id="118787" name="Rectangle 2"/>
          <p:cNvSpPr>
            <a:spLocks noGrp="1" noRot="1" noChangeAspect="1" noChangeArrowheads="1" noTextEdit="1"/>
          </p:cNvSpPr>
          <p:nvPr>
            <p:ph type="sldImg"/>
          </p:nvPr>
        </p:nvSpPr>
        <p:spPr bwMode="auto">
          <a:xfrm>
            <a:off x="1104900" y="15557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685800" y="3717925"/>
            <a:ext cx="5791200" cy="542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CFD7FCB3-A5BB-4738-AEB3-8C0A5E47BD24}" type="slidenum">
              <a:rPr lang="en-CA" altLang="en-US" sz="1200"/>
              <a:pPr eaLnBrk="1" hangingPunct="1"/>
              <a:t>52</a:t>
            </a:fld>
            <a:endParaRPr lang="en-CA" altLang="en-US" sz="1200"/>
          </a:p>
        </p:txBody>
      </p:sp>
      <p:sp>
        <p:nvSpPr>
          <p:cNvPr id="118787" name="Rectangle 2"/>
          <p:cNvSpPr>
            <a:spLocks noGrp="1" noRot="1" noChangeAspect="1" noChangeArrowheads="1" noTextEdit="1"/>
          </p:cNvSpPr>
          <p:nvPr>
            <p:ph type="sldImg"/>
          </p:nvPr>
        </p:nvSpPr>
        <p:spPr bwMode="auto">
          <a:xfrm>
            <a:off x="1104900" y="15557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685800" y="3717925"/>
            <a:ext cx="5791200" cy="542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endParaRPr lang="en-US" altLang="en-US" smtClean="0">
              <a:latin typeface="Times New Roman"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76DEDB54-57E7-4D3B-9C69-7D0B32D29D15}" type="slidenum">
              <a:rPr lang="en-CA" altLang="en-US" sz="1200"/>
              <a:pPr eaLnBrk="1" hangingPunct="1"/>
              <a:t>55</a:t>
            </a:fld>
            <a:endParaRPr lang="en-CA" altLang="en-US" sz="120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FCC46DCC-9298-4B1D-BFFD-D4DD88D45FFC}" type="slidenum">
              <a:rPr lang="en-CA" altLang="en-US" sz="1200"/>
              <a:pPr eaLnBrk="1" hangingPunct="1"/>
              <a:t>7</a:t>
            </a:fld>
            <a:endParaRPr lang="en-CA" alt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r>
              <a:rPr lang="en-CA" altLang="en-US" smtClean="0">
                <a:latin typeface="Times New Roman" pitchFamily="-1" charset="0"/>
              </a:rPr>
              <a:t>Click to highlight 5-10% and BRCA1/2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FCC46DCC-9298-4B1D-BFFD-D4DD88D45FFC}" type="slidenum">
              <a:rPr lang="en-CA" altLang="en-US" sz="1200"/>
              <a:pPr eaLnBrk="1" hangingPunct="1"/>
              <a:t>8</a:t>
            </a:fld>
            <a:endParaRPr lang="en-CA" alt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r>
              <a:rPr lang="en-CA" altLang="en-US" smtClean="0">
                <a:latin typeface="Times New Roman" pitchFamily="-1" charset="0"/>
              </a:rPr>
              <a:t>Click to highlight 5-10% and BRCA1/2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FCC46DCC-9298-4B1D-BFFD-D4DD88D45FFC}" type="slidenum">
              <a:rPr lang="en-CA" altLang="en-US" sz="1200"/>
              <a:pPr eaLnBrk="1" hangingPunct="1"/>
              <a:t>9</a:t>
            </a:fld>
            <a:endParaRPr lang="en-CA" alt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r>
              <a:rPr lang="en-CA" altLang="en-US" smtClean="0">
                <a:latin typeface="Times New Roman" pitchFamily="-1" charset="0"/>
              </a:rPr>
              <a:t>Click to highlight 5-10% and BRCA1/2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FCC46DCC-9298-4B1D-BFFD-D4DD88D45FFC}" type="slidenum">
              <a:rPr lang="en-CA" altLang="en-US" sz="1200"/>
              <a:pPr eaLnBrk="1" hangingPunct="1"/>
              <a:t>10</a:t>
            </a:fld>
            <a:endParaRPr lang="en-CA" alt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spcBef>
                <a:spcPct val="0"/>
              </a:spcBef>
            </a:pPr>
            <a:r>
              <a:rPr lang="en-CA" altLang="en-US" dirty="0" smtClean="0">
                <a:latin typeface="Times New Roman" pitchFamily="-1" charset="0"/>
              </a:rPr>
              <a:t>Above</a:t>
            </a:r>
            <a:r>
              <a:rPr lang="en-CA" altLang="en-US" baseline="0" dirty="0" smtClean="0">
                <a:latin typeface="Times New Roman" pitchFamily="-1" charset="0"/>
              </a:rPr>
              <a:t> make small </a:t>
            </a:r>
            <a:r>
              <a:rPr lang="en-CA" altLang="en-US" baseline="0" dirty="0" smtClean="0">
                <a:latin typeface="Times New Roman" pitchFamily="-1" charset="0"/>
              </a:rPr>
              <a:t>contribution</a:t>
            </a:r>
          </a:p>
          <a:p>
            <a:pPr marL="114300" indent="-114300" eaLnBrk="1" hangingPunct="1">
              <a:spcBef>
                <a:spcPct val="0"/>
              </a:spcBef>
            </a:pPr>
            <a:r>
              <a:rPr lang="en-CA" altLang="en-US" baseline="0" dirty="0" smtClean="0">
                <a:latin typeface="Times New Roman" pitchFamily="-1" charset="0"/>
              </a:rPr>
              <a:t>Other:   </a:t>
            </a:r>
            <a:r>
              <a:rPr lang="en-CA" altLang="en-US" dirty="0" smtClean="0">
                <a:latin typeface="Times New Roman" pitchFamily="-1" charset="0"/>
              </a:rPr>
              <a:t>SNPs</a:t>
            </a:r>
            <a:r>
              <a:rPr lang="en-CA" altLang="en-US" dirty="0" smtClean="0">
                <a:latin typeface="Times New Roman" pitchFamily="-1" charset="0"/>
              </a:rPr>
              <a:t>,</a:t>
            </a:r>
            <a:r>
              <a:rPr lang="en-CA" altLang="en-US" baseline="0" dirty="0" smtClean="0">
                <a:latin typeface="Times New Roman" pitchFamily="-1" charset="0"/>
              </a:rPr>
              <a:t> CNVs, unexplained</a:t>
            </a:r>
            <a:endParaRPr lang="en-CA" altLang="en-US" dirty="0" smtClean="0">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2CCDDC92-ACC8-44B6-A183-50DD8C8B6E07}" type="slidenum">
              <a:rPr lang="en-CA" altLang="en-US" sz="1200"/>
              <a:pPr eaLnBrk="1" hangingPunct="1"/>
              <a:t>17</a:t>
            </a:fld>
            <a:endParaRPr lang="en-CA" alt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lnSpc>
                <a:spcPct val="90000"/>
              </a:lnSpc>
              <a:spcBef>
                <a:spcPct val="0"/>
              </a:spcBef>
            </a:pPr>
            <a:r>
              <a:rPr lang="en-CA" altLang="en-US" u="none" dirty="0" smtClean="0">
                <a:solidFill>
                  <a:schemeClr val="tx1"/>
                </a:solidFill>
                <a:latin typeface="Times New Roman" pitchFamily="-1" charset="0"/>
              </a:rPr>
              <a:t>Loss of function results in defects in DNA repair, defects in transcription, abnormal centrosome duplication, defective G2/M cell cycle checkpoint regulation, impaired spindle checkpoint, and chromosome damage</a:t>
            </a:r>
            <a:endParaRPr lang="en-US" altLang="en-US" u="none" dirty="0" smtClean="0">
              <a:solidFill>
                <a:schemeClr val="tx1"/>
              </a:solidFill>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2CCDDC92-ACC8-44B6-A183-50DD8C8B6E07}" type="slidenum">
              <a:rPr lang="en-CA" altLang="en-US" sz="1200"/>
              <a:pPr eaLnBrk="1" hangingPunct="1"/>
              <a:t>18</a:t>
            </a:fld>
            <a:endParaRPr lang="en-CA" alt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lnSpc>
                <a:spcPct val="90000"/>
              </a:lnSpc>
              <a:spcBef>
                <a:spcPct val="0"/>
              </a:spcBef>
            </a:pPr>
            <a:endParaRPr lang="en-US" altLang="en-US" dirty="0" smtClean="0">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2CCDDC92-ACC8-44B6-A183-50DD8C8B6E07}" type="slidenum">
              <a:rPr lang="en-CA" altLang="en-US" sz="1200"/>
              <a:pPr eaLnBrk="1" hangingPunct="1"/>
              <a:t>19</a:t>
            </a:fld>
            <a:endParaRPr lang="en-CA" alt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indent="-114300" eaLnBrk="1" hangingPunct="1">
              <a:lnSpc>
                <a:spcPct val="90000"/>
              </a:lnSpc>
              <a:spcBef>
                <a:spcPct val="0"/>
              </a:spcBef>
            </a:pPr>
            <a:endParaRPr lang="en-US" altLang="en-US" smtClean="0">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5638800"/>
            <a:ext cx="13065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4750" y="5768975"/>
            <a:ext cx="2813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4058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6324600"/>
            <a:ext cx="5486400" cy="533400"/>
          </a:xfrm>
          <a:prstGeom prst="rect">
            <a:avLst/>
          </a:prstGeom>
          <a:solidFill>
            <a:schemeClr val="bg1">
              <a:lumMod val="85000"/>
            </a:schemeClr>
          </a:solidFill>
          <a:ln>
            <a:noFill/>
          </a:ln>
          <a:effectLst/>
          <a:extLst/>
        </p:spPr>
        <p:txBody>
          <a:bodyPr/>
          <a:lstStyle/>
          <a:p>
            <a:pPr fontAlgn="auto">
              <a:spcBef>
                <a:spcPts val="0"/>
              </a:spcBef>
              <a:spcAft>
                <a:spcPts val="0"/>
              </a:spcAft>
              <a:defRPr/>
            </a:pPr>
            <a:endParaRPr lang="en-US">
              <a:latin typeface="+mn-lt"/>
              <a:cs typeface="+mn-cs"/>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1700" y="6242050"/>
            <a:ext cx="58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a:latin typeface="+mn-lt"/>
              </a:defRPr>
            </a:lvl1pPr>
            <a:lvl2pPr>
              <a:buClr>
                <a:srgbClr val="FF0000"/>
              </a:buClr>
              <a:defRPr>
                <a:latin typeface="+mn-lt"/>
              </a:defRPr>
            </a:lvl2pPr>
            <a:lvl3pPr>
              <a:buClr>
                <a:srgbClr val="FF0000"/>
              </a:buClr>
              <a:defRPr>
                <a:latin typeface="+mn-lt"/>
              </a:defRPr>
            </a:lvl3pPr>
            <a:lvl4pPr>
              <a:buClr>
                <a:srgbClr val="FF0000"/>
              </a:buClr>
              <a:defRPr>
                <a:latin typeface="+mn-lt"/>
              </a:defRPr>
            </a:lvl4pPr>
            <a:lvl5pPr>
              <a:buClr>
                <a:srgbClr val="FF0000"/>
              </a:buCl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716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bwMode="auto">
          <a:xfrm>
            <a:off x="0" y="6324600"/>
            <a:ext cx="5486400" cy="533400"/>
          </a:xfrm>
          <a:prstGeom prst="rect">
            <a:avLst/>
          </a:prstGeom>
          <a:solidFill>
            <a:schemeClr val="bg1">
              <a:lumMod val="85000"/>
            </a:schemeClr>
          </a:solidFill>
          <a:ln>
            <a:noFill/>
          </a:ln>
          <a:effectLst/>
          <a:extLst/>
        </p:spPr>
        <p:txBody>
          <a:bodyPr/>
          <a:lstStyle/>
          <a:p>
            <a:pPr fontAlgn="auto">
              <a:spcBef>
                <a:spcPts val="0"/>
              </a:spcBef>
              <a:spcAft>
                <a:spcPts val="0"/>
              </a:spcAft>
              <a:defRPr/>
            </a:pPr>
            <a:endParaRPr lang="en-US">
              <a:latin typeface="+mn-lt"/>
              <a:cs typeface="+mn-cs"/>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1700" y="6242050"/>
            <a:ext cx="58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818855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cs typeface="Arial" charset="0"/>
              </a:defRPr>
            </a:lvl1pPr>
          </a:lstStyle>
          <a:p>
            <a:pPr>
              <a:defRPr/>
            </a:pPr>
            <a:fld id="{DF2BF27F-9C0F-4AA1-A858-3076215F382D}" type="datetime1">
              <a:rPr lang="en-CA" altLang="en-US"/>
              <a:pPr>
                <a:defRPr/>
              </a:pPr>
              <a:t>2016-05-05</a:t>
            </a:fld>
            <a:endParaRPr lang="en-CA"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cs typeface="Arial" charset="0"/>
              </a:defRPr>
            </a:lvl1pPr>
          </a:lstStyle>
          <a:p>
            <a:pPr>
              <a:defRPr/>
            </a:pPr>
            <a:fld id="{CDFC7FCD-CC8B-4ED1-8C61-EE61FAA9A8B7}"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geneticseducation.ca/point-of-care-tools-2/hereditary-cancer-tools/" TargetMode="External"/><Relationship Id="rId2" Type="http://schemas.openxmlformats.org/officeDocument/2006/relationships/hyperlink" Target="http://www.geneticseducation.ca/" TargetMode="External"/><Relationship Id="rId1" Type="http://schemas.openxmlformats.org/officeDocument/2006/relationships/slideLayout" Target="../slideLayouts/slideLayout2.xml"/><Relationship Id="rId6" Type="http://schemas.openxmlformats.org/officeDocument/2006/relationships/hyperlink" Target="https://www.nccn.org/professionals/physician_gls/f_guidelines_nojava.asp" TargetMode="External"/><Relationship Id="rId5" Type="http://schemas.openxmlformats.org/officeDocument/2006/relationships/hyperlink" Target="http://geneticseducation.ca/educational-resources/gec-ko-messengers/hereditary-breast-and-ovarian-cancer-brca1brca2/" TargetMode="External"/><Relationship Id="rId4" Type="http://schemas.openxmlformats.org/officeDocument/2006/relationships/hyperlink" Target="http://geneticseducation.ca/educational-resources/gec-ko-on-the-run/hereditary-breast-and-ovarian-cancer-brca1brca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p:txBody>
          <a:bodyPr/>
          <a:lstStyle/>
          <a:p>
            <a:pPr eaLnBrk="1" hangingPunct="1"/>
            <a:r>
              <a:rPr lang="en-CA" altLang="en-US" smtClean="0"/>
              <a:t>Hereditary Breast and Ovarian Cancer Syndrome</a:t>
            </a:r>
          </a:p>
        </p:txBody>
      </p:sp>
      <p:sp>
        <p:nvSpPr>
          <p:cNvPr id="4" name="Content Placeholder 2"/>
          <p:cNvSpPr txBox="1">
            <a:spLocks/>
          </p:cNvSpPr>
          <p:nvPr/>
        </p:nvSpPr>
        <p:spPr bwMode="auto">
          <a:xfrm>
            <a:off x="457200" y="3997424"/>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 charset="0"/>
              </a:defRPr>
            </a:lvl1pPr>
            <a:lvl2pPr eaLnBrk="0" hangingPunct="0">
              <a:spcBef>
                <a:spcPct val="20000"/>
              </a:spcBef>
              <a:buFont typeface="Arial" charset="0"/>
              <a:buChar char="–"/>
              <a:defRPr sz="2800">
                <a:solidFill>
                  <a:schemeClr val="tx1"/>
                </a:solidFill>
                <a:latin typeface="Calibri" pitchFamily="-1" charset="0"/>
              </a:defRPr>
            </a:lvl2pPr>
            <a:lvl3pPr marL="1143000" indent="-228600" eaLnBrk="0" hangingPunct="0">
              <a:spcBef>
                <a:spcPct val="20000"/>
              </a:spcBef>
              <a:buFont typeface="Arial" charset="0"/>
              <a:buChar char="•"/>
              <a:defRPr sz="2400">
                <a:solidFill>
                  <a:schemeClr val="tx1"/>
                </a:solidFill>
                <a:latin typeface="Calibri" pitchFamily="-1" charset="0"/>
              </a:defRPr>
            </a:lvl3pPr>
            <a:lvl4pPr marL="1600200" indent="-228600" eaLnBrk="0" hangingPunct="0">
              <a:spcBef>
                <a:spcPct val="20000"/>
              </a:spcBef>
              <a:buFont typeface="Arial" charset="0"/>
              <a:buChar char="–"/>
              <a:defRPr sz="2000">
                <a:solidFill>
                  <a:schemeClr val="tx1"/>
                </a:solidFill>
                <a:latin typeface="Calibri" pitchFamily="-1" charset="0"/>
              </a:defRPr>
            </a:lvl4pPr>
            <a:lvl5pPr marL="2057400" indent="-228600" eaLnBrk="0" hangingPunct="0">
              <a:spcBef>
                <a:spcPct val="20000"/>
              </a:spcBef>
              <a:buFont typeface="Arial" charset="0"/>
              <a:buChar char="»"/>
              <a:defRPr sz="2000">
                <a:solidFill>
                  <a:schemeClr val="tx1"/>
                </a:solidFill>
                <a:latin typeface="Calibri" pitchFamily="-1"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 charset="0"/>
              </a:defRPr>
            </a:lvl9pPr>
          </a:lstStyle>
          <a:p>
            <a:pPr algn="ctr">
              <a:buNone/>
            </a:pPr>
            <a:r>
              <a:rPr lang="en-US" altLang="en-US" sz="1800" dirty="0">
                <a:solidFill>
                  <a:srgbClr val="898989"/>
                </a:solidFill>
              </a:rPr>
              <a:t>Developed by </a:t>
            </a:r>
            <a:r>
              <a:rPr lang="en-US" altLang="en-US" sz="1800" dirty="0" smtClean="0">
                <a:solidFill>
                  <a:srgbClr val="898989"/>
                </a:solidFill>
              </a:rPr>
              <a:t>Ms</a:t>
            </a:r>
            <a:r>
              <a:rPr lang="en-US" altLang="en-US" sz="1800" dirty="0">
                <a:solidFill>
                  <a:srgbClr val="898989"/>
                </a:solidFill>
              </a:rPr>
              <a:t>. Shawna </a:t>
            </a:r>
            <a:r>
              <a:rPr lang="en-US" altLang="en-US" sz="1800" dirty="0" smtClean="0">
                <a:solidFill>
                  <a:srgbClr val="898989"/>
                </a:solidFill>
              </a:rPr>
              <a:t>Morrison, </a:t>
            </a:r>
            <a:r>
              <a:rPr lang="en-US" altLang="en-US" sz="1800" dirty="0">
                <a:solidFill>
                  <a:srgbClr val="898989"/>
                </a:solidFill>
              </a:rPr>
              <a:t>Dr. June Carroll, </a:t>
            </a:r>
            <a:r>
              <a:rPr lang="en-US" altLang="en-US" sz="1800" dirty="0" smtClean="0">
                <a:solidFill>
                  <a:srgbClr val="898989"/>
                </a:solidFill>
              </a:rPr>
              <a:t>and </a:t>
            </a:r>
            <a:r>
              <a:rPr lang="en-US" altLang="en-US" sz="1800" dirty="0">
                <a:solidFill>
                  <a:srgbClr val="898989"/>
                </a:solidFill>
              </a:rPr>
              <a:t>Dr. Judith </a:t>
            </a:r>
            <a:r>
              <a:rPr lang="en-US" altLang="en-US" sz="1800" dirty="0" err="1">
                <a:solidFill>
                  <a:srgbClr val="898989"/>
                </a:solidFill>
              </a:rPr>
              <a:t>Allanson</a:t>
            </a:r>
            <a:endParaRPr lang="en-US" altLang="en-US" sz="1800" dirty="0">
              <a:solidFill>
                <a:srgbClr val="898989"/>
              </a:solidFill>
            </a:endParaRPr>
          </a:p>
          <a:p>
            <a:pPr algn="ctr">
              <a:buFont typeface="Arial" charset="0"/>
              <a:buNone/>
            </a:pPr>
            <a:endParaRPr lang="en-US" altLang="en-US" sz="1800" dirty="0">
              <a:solidFill>
                <a:srgbClr val="898989"/>
              </a:solidFill>
            </a:endParaRPr>
          </a:p>
          <a:p>
            <a:pPr lvl="1" algn="ctr">
              <a:buFont typeface="Arial" charset="0"/>
              <a:buNone/>
            </a:pPr>
            <a:r>
              <a:rPr lang="en-US" altLang="en-US" sz="1800" dirty="0">
                <a:solidFill>
                  <a:srgbClr val="898989"/>
                </a:solidFill>
              </a:rPr>
              <a:t>Last updated </a:t>
            </a:r>
            <a:r>
              <a:rPr lang="en-US" altLang="en-US" sz="1800" dirty="0" smtClean="0">
                <a:solidFill>
                  <a:srgbClr val="898989"/>
                </a:solidFill>
              </a:rPr>
              <a:t>May 2016</a:t>
            </a:r>
            <a:endParaRPr lang="en-US" altLang="en-US" sz="1800" dirty="0">
              <a:solidFill>
                <a:srgbClr val="898989"/>
              </a:solidFill>
            </a:endParaRPr>
          </a:p>
          <a:p>
            <a:pPr lvl="1" algn="ctr">
              <a:buFont typeface="Arial" charset="0"/>
              <a:buNone/>
            </a:pPr>
            <a:endParaRPr lang="en-US" altLang="en-US" sz="2400" i="1" dirty="0">
              <a:solidFill>
                <a:srgbClr val="898989"/>
              </a:solidFill>
              <a:ea typeface="ＭＳ Ｐゴシック" pitchFamily="-1" charset="-128"/>
            </a:endParaRPr>
          </a:p>
          <a:p>
            <a:pPr lvl="1" algn="ctr">
              <a:buFont typeface="Arial" charset="0"/>
              <a:buNone/>
            </a:pPr>
            <a:endParaRPr lang="en-US" altLang="en-US" sz="2400" i="1" dirty="0">
              <a:solidFill>
                <a:srgbClr val="898989"/>
              </a:solidFill>
              <a:ea typeface="ＭＳ Ｐゴシック" pitchFamily="-1" charset="-128"/>
            </a:endParaRPr>
          </a:p>
        </p:txBody>
      </p:sp>
    </p:spTree>
    <p:extLst>
      <p:ext uri="{BB962C8B-B14F-4D97-AF65-F5344CB8AC3E}">
        <p14:creationId xmlns:p14="http://schemas.microsoft.com/office/powerpoint/2010/main" val="96129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8438" y="6206705"/>
            <a:ext cx="678058" cy="60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187" name="Rectangle 2"/>
          <p:cNvSpPr>
            <a:spLocks noGrp="1" noRot="1" noChangeArrowheads="1"/>
          </p:cNvSpPr>
          <p:nvPr>
            <p:ph type="title"/>
          </p:nvPr>
        </p:nvSpPr>
        <p:spPr>
          <a:xfrm>
            <a:off x="533400" y="228600"/>
            <a:ext cx="8229600" cy="1143000"/>
          </a:xfrm>
        </p:spPr>
        <p:txBody>
          <a:bodyPr/>
          <a:lstStyle/>
          <a:p>
            <a:pPr eaLnBrk="1" hangingPunct="1"/>
            <a:r>
              <a:rPr lang="en-CA" altLang="en-US" sz="3600" dirty="0" smtClean="0"/>
              <a:t>Other genetic contributions to </a:t>
            </a:r>
            <a:r>
              <a:rPr lang="en-CA" altLang="en-US" sz="3600" b="1" dirty="0" smtClean="0"/>
              <a:t>hereditary </a:t>
            </a:r>
            <a:r>
              <a:rPr lang="en-CA" altLang="en-US" sz="3600" dirty="0" smtClean="0"/>
              <a:t>breast cancer</a:t>
            </a:r>
          </a:p>
        </p:txBody>
      </p:sp>
      <p:sp>
        <p:nvSpPr>
          <p:cNvPr id="5" name="TextBox 4"/>
          <p:cNvSpPr txBox="1"/>
          <p:nvPr/>
        </p:nvSpPr>
        <p:spPr>
          <a:xfrm>
            <a:off x="4499992" y="3464133"/>
            <a:ext cx="936104" cy="646331"/>
          </a:xfrm>
          <a:prstGeom prst="rect">
            <a:avLst/>
          </a:prstGeom>
          <a:noFill/>
        </p:spPr>
        <p:txBody>
          <a:bodyPr wrap="square" rtlCol="0">
            <a:spAutoFit/>
          </a:bodyPr>
          <a:lstStyle/>
          <a:p>
            <a:r>
              <a:rPr lang="en-US" i="1" dirty="0" smtClean="0">
                <a:solidFill>
                  <a:schemeClr val="bg1"/>
                </a:solidFill>
              </a:rPr>
              <a:t>BRCA1</a:t>
            </a:r>
          </a:p>
          <a:p>
            <a:r>
              <a:rPr lang="en-US" i="1" dirty="0" smtClean="0">
                <a:solidFill>
                  <a:schemeClr val="bg1"/>
                </a:solidFill>
              </a:rPr>
              <a:t>BRCA2</a:t>
            </a:r>
            <a:endParaRPr lang="en-US" i="1" dirty="0">
              <a:solidFill>
                <a:schemeClr val="bg1"/>
              </a:solidFill>
            </a:endParaRPr>
          </a:p>
        </p:txBody>
      </p:sp>
      <p:sp>
        <p:nvSpPr>
          <p:cNvPr id="12" name="TextBox 11"/>
          <p:cNvSpPr txBox="1"/>
          <p:nvPr/>
        </p:nvSpPr>
        <p:spPr>
          <a:xfrm>
            <a:off x="2679170" y="5293725"/>
            <a:ext cx="1512168" cy="369332"/>
          </a:xfrm>
          <a:prstGeom prst="rect">
            <a:avLst/>
          </a:prstGeom>
          <a:noFill/>
        </p:spPr>
        <p:txBody>
          <a:bodyPr wrap="square" rtlCol="0">
            <a:spAutoFit/>
          </a:bodyPr>
          <a:lstStyle/>
          <a:p>
            <a:r>
              <a:rPr lang="en-US" dirty="0" smtClean="0">
                <a:solidFill>
                  <a:schemeClr val="bg1"/>
                </a:solidFill>
              </a:rPr>
              <a:t>Unexplained</a:t>
            </a:r>
            <a:endParaRPr lang="en-US" dirty="0">
              <a:solidFill>
                <a:schemeClr val="bg1"/>
              </a:solidFill>
            </a:endParaRPr>
          </a:p>
        </p:txBody>
      </p:sp>
      <p:sp>
        <p:nvSpPr>
          <p:cNvPr id="8" name="Rectangle 3"/>
          <p:cNvSpPr txBox="1">
            <a:spLocks noChangeArrowheads="1"/>
          </p:cNvSpPr>
          <p:nvPr/>
        </p:nvSpPr>
        <p:spPr bwMode="auto">
          <a:xfrm>
            <a:off x="365550" y="3041737"/>
            <a:ext cx="8271859" cy="531279"/>
          </a:xfrm>
          <a:prstGeom prst="rect">
            <a:avLst/>
          </a:prstGeom>
          <a:solidFill>
            <a:schemeClr val="accent3">
              <a:lumMod val="20000"/>
              <a:lumOff val="8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charset="0"/>
              <a:buNone/>
            </a:pPr>
            <a:r>
              <a:rPr lang="en-CA" altLang="en-US" sz="2800" dirty="0" smtClean="0"/>
              <a:t>High risk genes</a:t>
            </a:r>
            <a:endParaRPr lang="en-CA" altLang="en-US" sz="2800" b="1" dirty="0" smtClean="0">
              <a:solidFill>
                <a:schemeClr val="accent1"/>
              </a:solidFill>
            </a:endParaRPr>
          </a:p>
        </p:txBody>
      </p:sp>
      <p:sp>
        <p:nvSpPr>
          <p:cNvPr id="9" name="Rectangle 3"/>
          <p:cNvSpPr txBox="1">
            <a:spLocks noChangeArrowheads="1"/>
          </p:cNvSpPr>
          <p:nvPr/>
        </p:nvSpPr>
        <p:spPr bwMode="auto">
          <a:xfrm>
            <a:off x="365550" y="3648732"/>
            <a:ext cx="8310906" cy="1292436"/>
          </a:xfrm>
          <a:prstGeom prst="rect">
            <a:avLst/>
          </a:pr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en-CA" altLang="en-US" sz="2200" b="1" i="1" dirty="0" smtClean="0"/>
              <a:t>TP53</a:t>
            </a:r>
            <a:r>
              <a:rPr lang="en-CA" altLang="en-US" sz="2200" dirty="0" smtClean="0"/>
              <a:t> (Li </a:t>
            </a:r>
            <a:r>
              <a:rPr lang="en-CA" altLang="en-US" sz="2200" dirty="0" err="1" smtClean="0"/>
              <a:t>Fraumeni</a:t>
            </a:r>
            <a:r>
              <a:rPr lang="en-CA" altLang="en-US" sz="2200" dirty="0" smtClean="0"/>
              <a:t>)</a:t>
            </a:r>
            <a:r>
              <a:rPr lang="en-CA" sz="2200" dirty="0" smtClean="0"/>
              <a:t>: </a:t>
            </a:r>
            <a:r>
              <a:rPr lang="en-CA" sz="2200" dirty="0"/>
              <a:t>soft tissue sarcoma, osteosarcoma, </a:t>
            </a:r>
            <a:r>
              <a:rPr lang="en-CA" sz="2200" u="sng" dirty="0"/>
              <a:t>pre-menopausal breast cancer</a:t>
            </a:r>
            <a:r>
              <a:rPr lang="en-CA" sz="2200" dirty="0"/>
              <a:t>, brain tumors, adrenocortical carcinoma (ACC), and </a:t>
            </a:r>
            <a:r>
              <a:rPr lang="en-CA" sz="2200" dirty="0" err="1"/>
              <a:t>leukemias</a:t>
            </a:r>
            <a:endParaRPr lang="en-CA" altLang="en-US" sz="2200" b="1" dirty="0" smtClean="0">
              <a:solidFill>
                <a:schemeClr val="accent1"/>
              </a:solidFill>
            </a:endParaRPr>
          </a:p>
        </p:txBody>
      </p:sp>
      <p:sp>
        <p:nvSpPr>
          <p:cNvPr id="10" name="Rectangle 3"/>
          <p:cNvSpPr txBox="1">
            <a:spLocks noChangeArrowheads="1"/>
          </p:cNvSpPr>
          <p:nvPr/>
        </p:nvSpPr>
        <p:spPr bwMode="auto">
          <a:xfrm>
            <a:off x="365550" y="5013176"/>
            <a:ext cx="8271859" cy="721822"/>
          </a:xfrm>
          <a:prstGeom prst="rect">
            <a:avLst/>
          </a:prstGeom>
          <a:solidFill>
            <a:schemeClr val="accent3">
              <a:lumMod val="20000"/>
              <a:lumOff val="8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en-CA" altLang="en-US" sz="2200" b="1" i="1" dirty="0" smtClean="0"/>
              <a:t>PTEN</a:t>
            </a:r>
            <a:r>
              <a:rPr lang="en-CA" altLang="en-US" sz="2200" i="1" dirty="0" smtClean="0"/>
              <a:t> </a:t>
            </a:r>
            <a:r>
              <a:rPr lang="en-CA" altLang="en-US" sz="2200" dirty="0" smtClean="0"/>
              <a:t>(Cowden Syndrome): </a:t>
            </a:r>
            <a:r>
              <a:rPr lang="en-CA" sz="2200" dirty="0"/>
              <a:t>high risk for benign and malignant tumors of the thyroid, </a:t>
            </a:r>
            <a:r>
              <a:rPr lang="en-CA" sz="2200" u="sng" dirty="0"/>
              <a:t>breast</a:t>
            </a:r>
            <a:r>
              <a:rPr lang="en-CA" sz="2200" dirty="0"/>
              <a:t>, and endometrium</a:t>
            </a:r>
            <a:endParaRPr lang="en-CA" altLang="en-US" sz="2200" b="1" dirty="0" smtClean="0">
              <a:solidFill>
                <a:schemeClr val="accent1"/>
              </a:solidFill>
            </a:endParaRPr>
          </a:p>
        </p:txBody>
      </p:sp>
      <p:sp>
        <p:nvSpPr>
          <p:cNvPr id="11" name="Rectangle 3"/>
          <p:cNvSpPr txBox="1">
            <a:spLocks noChangeArrowheads="1"/>
          </p:cNvSpPr>
          <p:nvPr/>
        </p:nvSpPr>
        <p:spPr bwMode="auto">
          <a:xfrm>
            <a:off x="365550" y="5875530"/>
            <a:ext cx="8310905" cy="721822"/>
          </a:xfrm>
          <a:prstGeom prst="rect">
            <a:avLst/>
          </a:pr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Font typeface="Arial" charset="0"/>
              <a:buNone/>
            </a:pPr>
            <a:r>
              <a:rPr lang="en-CA" altLang="en-US" sz="2200" b="1" i="1" dirty="0" smtClean="0"/>
              <a:t>CDH1 </a:t>
            </a:r>
            <a:r>
              <a:rPr lang="en-CA" altLang="en-US" sz="2200" dirty="0" smtClean="0"/>
              <a:t>(Hereditary diffuse gastric syndrome): gastric, </a:t>
            </a:r>
            <a:r>
              <a:rPr lang="en-CA" altLang="en-US" sz="2200" u="sng" dirty="0" smtClean="0"/>
              <a:t>lobular breast</a:t>
            </a:r>
            <a:r>
              <a:rPr lang="en-CA" altLang="en-US" sz="2200" dirty="0" smtClean="0"/>
              <a:t>, colorectal</a:t>
            </a:r>
            <a:endParaRPr lang="en-CA" altLang="en-US" sz="2200" b="1" dirty="0" smtClean="0">
              <a:solidFill>
                <a:schemeClr val="accent1"/>
              </a:solidFill>
            </a:endParaRPr>
          </a:p>
        </p:txBody>
      </p:sp>
      <p:sp>
        <p:nvSpPr>
          <p:cNvPr id="14" name="Rectangle 3"/>
          <p:cNvSpPr txBox="1">
            <a:spLocks noChangeArrowheads="1"/>
          </p:cNvSpPr>
          <p:nvPr/>
        </p:nvSpPr>
        <p:spPr bwMode="auto">
          <a:xfrm>
            <a:off x="365550" y="1484784"/>
            <a:ext cx="8271859" cy="531279"/>
          </a:xfrm>
          <a:prstGeom prst="rect">
            <a:avLst/>
          </a:prstGeom>
          <a:solidFill>
            <a:schemeClr val="accent4">
              <a:lumMod val="20000"/>
              <a:lumOff val="8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charset="0"/>
              <a:buNone/>
            </a:pPr>
            <a:r>
              <a:rPr lang="en-CA" altLang="en-US" sz="2800" dirty="0" smtClean="0"/>
              <a:t>Moderate risk genes</a:t>
            </a:r>
            <a:endParaRPr lang="en-CA" altLang="en-US" sz="2800" b="1" dirty="0" smtClean="0">
              <a:solidFill>
                <a:schemeClr val="accent1"/>
              </a:solidFill>
            </a:endParaRPr>
          </a:p>
        </p:txBody>
      </p:sp>
      <p:sp>
        <p:nvSpPr>
          <p:cNvPr id="15" name="Rectangle 3"/>
          <p:cNvSpPr txBox="1">
            <a:spLocks noChangeArrowheads="1"/>
          </p:cNvSpPr>
          <p:nvPr/>
        </p:nvSpPr>
        <p:spPr bwMode="auto">
          <a:xfrm>
            <a:off x="1658617" y="2060848"/>
            <a:ext cx="1965600" cy="41040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charset="0"/>
              <a:buNone/>
            </a:pPr>
            <a:r>
              <a:rPr lang="en-CA" altLang="en-US" sz="2000" i="1" dirty="0" smtClean="0"/>
              <a:t>PALB2</a:t>
            </a:r>
            <a:endParaRPr lang="en-CA" altLang="en-US" sz="2000" b="1" i="1" dirty="0" smtClean="0">
              <a:solidFill>
                <a:schemeClr val="accent1"/>
              </a:solidFill>
            </a:endParaRPr>
          </a:p>
        </p:txBody>
      </p:sp>
      <p:sp>
        <p:nvSpPr>
          <p:cNvPr id="16" name="Rectangle 3"/>
          <p:cNvSpPr txBox="1">
            <a:spLocks noChangeArrowheads="1"/>
          </p:cNvSpPr>
          <p:nvPr/>
        </p:nvSpPr>
        <p:spPr bwMode="auto">
          <a:xfrm>
            <a:off x="2666729" y="2492896"/>
            <a:ext cx="1965818" cy="41804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charset="0"/>
              <a:buNone/>
            </a:pPr>
            <a:r>
              <a:rPr lang="en-CA" altLang="en-US" sz="2000" i="1" dirty="0" smtClean="0"/>
              <a:t>BRIP1</a:t>
            </a:r>
            <a:endParaRPr lang="en-CA" altLang="en-US" sz="2000" b="1" i="1" dirty="0" smtClean="0">
              <a:solidFill>
                <a:schemeClr val="accent1"/>
              </a:solidFill>
            </a:endParaRPr>
          </a:p>
        </p:txBody>
      </p:sp>
      <p:sp>
        <p:nvSpPr>
          <p:cNvPr id="17" name="Rectangle 3"/>
          <p:cNvSpPr txBox="1">
            <a:spLocks noChangeArrowheads="1"/>
          </p:cNvSpPr>
          <p:nvPr/>
        </p:nvSpPr>
        <p:spPr bwMode="auto">
          <a:xfrm>
            <a:off x="5414494" y="2516734"/>
            <a:ext cx="1965818" cy="41804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charset="0"/>
              <a:buNone/>
            </a:pPr>
            <a:r>
              <a:rPr lang="en-CA" altLang="en-US" sz="2000" i="1" dirty="0" smtClean="0"/>
              <a:t>RAD51C</a:t>
            </a:r>
            <a:endParaRPr lang="en-CA" altLang="en-US" sz="2000" b="1" i="1" dirty="0" smtClean="0">
              <a:solidFill>
                <a:schemeClr val="accent1"/>
              </a:solidFill>
            </a:endParaRPr>
          </a:p>
        </p:txBody>
      </p:sp>
      <p:sp>
        <p:nvSpPr>
          <p:cNvPr id="18" name="Rectangle 3"/>
          <p:cNvSpPr txBox="1">
            <a:spLocks noChangeArrowheads="1"/>
          </p:cNvSpPr>
          <p:nvPr/>
        </p:nvSpPr>
        <p:spPr bwMode="auto">
          <a:xfrm>
            <a:off x="4250905" y="2060848"/>
            <a:ext cx="1965818" cy="418040"/>
          </a:xfrm>
          <a:prstGeom prst="rect">
            <a:avLst/>
          </a:prstGeom>
          <a:solidFill>
            <a:schemeClr val="accent4">
              <a:lumMod val="40000"/>
              <a:lumOff val="6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charset="0"/>
              <a:buNone/>
            </a:pPr>
            <a:r>
              <a:rPr lang="en-CA" altLang="en-US" sz="2000" i="1" dirty="0" smtClean="0"/>
              <a:t>ATM</a:t>
            </a:r>
            <a:endParaRPr lang="en-CA" altLang="en-US" sz="2000" b="1" i="1" dirty="0" smtClean="0">
              <a:solidFill>
                <a:schemeClr val="accent1"/>
              </a:solidFill>
            </a:endParaRPr>
          </a:p>
        </p:txBody>
      </p:sp>
    </p:spTree>
    <p:extLst>
      <p:ext uri="{BB962C8B-B14F-4D97-AF65-F5344CB8AC3E}">
        <p14:creationId xmlns:p14="http://schemas.microsoft.com/office/powerpoint/2010/main" val="935553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When should I think about a possible hereditary cancer syndrome?</a:t>
            </a:r>
            <a:endParaRPr lang="en-CA" sz="4000" dirty="0"/>
          </a:p>
        </p:txBody>
      </p:sp>
      <p:grpSp>
        <p:nvGrpSpPr>
          <p:cNvPr id="4" name="Group 3"/>
          <p:cNvGrpSpPr/>
          <p:nvPr/>
        </p:nvGrpSpPr>
        <p:grpSpPr>
          <a:xfrm>
            <a:off x="3003382" y="2029004"/>
            <a:ext cx="5697443" cy="4315264"/>
            <a:chOff x="1295400" y="1150113"/>
            <a:chExt cx="5721350" cy="5081983"/>
          </a:xfrm>
        </p:grpSpPr>
        <p:sp>
          <p:nvSpPr>
            <p:cNvPr id="6" name="Text Box 11"/>
            <p:cNvSpPr txBox="1">
              <a:spLocks noChangeArrowheads="1"/>
            </p:cNvSpPr>
            <p:nvPr/>
          </p:nvSpPr>
          <p:spPr bwMode="auto">
            <a:xfrm>
              <a:off x="4860032" y="2924944"/>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err="1">
                  <a:latin typeface="+mn-lt"/>
                </a:rPr>
                <a:t>Ov</a:t>
              </a:r>
              <a:r>
                <a:rPr lang="en-CA" altLang="en-US" sz="1400" dirty="0">
                  <a:latin typeface="+mn-lt"/>
                </a:rPr>
                <a:t> </a:t>
              </a:r>
              <a:r>
                <a:rPr lang="en-CA" altLang="en-US" sz="1400" dirty="0" smtClean="0">
                  <a:latin typeface="+mn-lt"/>
                </a:rPr>
                <a:t>Ca</a:t>
              </a:r>
              <a:endParaRPr lang="en-CA" altLang="en-US" sz="1400" dirty="0">
                <a:latin typeface="+mn-lt"/>
              </a:endParaRPr>
            </a:p>
          </p:txBody>
        </p:sp>
        <p:sp>
          <p:nvSpPr>
            <p:cNvPr id="7" name="Text Box 8"/>
            <p:cNvSpPr txBox="1">
              <a:spLocks noChangeArrowheads="1"/>
            </p:cNvSpPr>
            <p:nvPr/>
          </p:nvSpPr>
          <p:spPr bwMode="auto">
            <a:xfrm>
              <a:off x="1295400" y="5665787"/>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30</a:t>
              </a:r>
            </a:p>
          </p:txBody>
        </p:sp>
        <p:sp>
          <p:nvSpPr>
            <p:cNvPr id="8" name="Text Box 9"/>
            <p:cNvSpPr txBox="1">
              <a:spLocks noChangeArrowheads="1"/>
            </p:cNvSpPr>
            <p:nvPr/>
          </p:nvSpPr>
          <p:spPr bwMode="auto">
            <a:xfrm>
              <a:off x="1979613" y="4202112"/>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38</a:t>
              </a:r>
            </a:p>
          </p:txBody>
        </p:sp>
        <p:sp>
          <p:nvSpPr>
            <p:cNvPr id="9" name="Text Box 10"/>
            <p:cNvSpPr txBox="1">
              <a:spLocks noChangeArrowheads="1"/>
            </p:cNvSpPr>
            <p:nvPr/>
          </p:nvSpPr>
          <p:spPr bwMode="auto">
            <a:xfrm>
              <a:off x="3590925" y="4202112"/>
              <a:ext cx="607859"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Ov Ca</a:t>
              </a:r>
            </a:p>
            <a:p>
              <a:pPr eaLnBrk="1" hangingPunct="1">
                <a:spcBef>
                  <a:spcPct val="20000"/>
                </a:spcBef>
              </a:pPr>
              <a:r>
                <a:rPr lang="en-CA" altLang="en-US" sz="1400">
                  <a:latin typeface="+mn-lt"/>
                </a:rPr>
                <a:t>Dx 40</a:t>
              </a:r>
            </a:p>
          </p:txBody>
        </p:sp>
        <p:sp>
          <p:nvSpPr>
            <p:cNvPr id="10" name="Text Box 12"/>
            <p:cNvSpPr txBox="1">
              <a:spLocks noChangeArrowheads="1"/>
            </p:cNvSpPr>
            <p:nvPr/>
          </p:nvSpPr>
          <p:spPr bwMode="auto">
            <a:xfrm>
              <a:off x="6300192" y="4202112"/>
              <a:ext cx="5347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b="1" dirty="0" smtClean="0">
                  <a:latin typeface="+mn-lt"/>
                </a:rPr>
                <a:t>Judy</a:t>
              </a:r>
              <a:endParaRPr lang="en-CA" altLang="en-US" sz="1400" dirty="0">
                <a:latin typeface="+mn-lt"/>
              </a:endParaRPr>
            </a:p>
          </p:txBody>
        </p:sp>
        <p:sp>
          <p:nvSpPr>
            <p:cNvPr id="11" name="Line 13"/>
            <p:cNvSpPr>
              <a:spLocks noChangeShapeType="1"/>
            </p:cNvSpPr>
            <p:nvPr/>
          </p:nvSpPr>
          <p:spPr bwMode="auto">
            <a:xfrm flipV="1">
              <a:off x="5917531" y="4221088"/>
              <a:ext cx="360767" cy="208833"/>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sp>
          <p:nvSpPr>
            <p:cNvPr id="12" name="Line 15"/>
            <p:cNvSpPr>
              <a:spLocks noChangeShapeType="1"/>
            </p:cNvSpPr>
            <p:nvPr/>
          </p:nvSpPr>
          <p:spPr bwMode="auto">
            <a:xfrm>
              <a:off x="2963546"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Rectangle 16"/>
            <p:cNvSpPr>
              <a:spLocks noChangeArrowheads="1"/>
            </p:cNvSpPr>
            <p:nvPr/>
          </p:nvSpPr>
          <p:spPr bwMode="auto">
            <a:xfrm>
              <a:off x="5510456"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4" name="Rectangle 17"/>
            <p:cNvSpPr>
              <a:spLocks noChangeArrowheads="1"/>
            </p:cNvSpPr>
            <p:nvPr/>
          </p:nvSpPr>
          <p:spPr bwMode="auto">
            <a:xfrm>
              <a:off x="5917531"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5" name="Line 18"/>
            <p:cNvSpPr>
              <a:spLocks noChangeShapeType="1"/>
            </p:cNvSpPr>
            <p:nvPr/>
          </p:nvSpPr>
          <p:spPr bwMode="auto">
            <a:xfrm>
              <a:off x="5626763" y="5046247"/>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19"/>
            <p:cNvSpPr>
              <a:spLocks noChangeShapeType="1"/>
            </p:cNvSpPr>
            <p:nvPr/>
          </p:nvSpPr>
          <p:spPr bwMode="auto">
            <a:xfrm>
              <a:off x="562676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0"/>
            <p:cNvSpPr>
              <a:spLocks noChangeShapeType="1"/>
            </p:cNvSpPr>
            <p:nvPr/>
          </p:nvSpPr>
          <p:spPr bwMode="auto">
            <a:xfrm>
              <a:off x="6033838"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1"/>
            <p:cNvSpPr>
              <a:spLocks noChangeShapeType="1"/>
            </p:cNvSpPr>
            <p:nvPr/>
          </p:nvSpPr>
          <p:spPr bwMode="auto">
            <a:xfrm>
              <a:off x="644091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2"/>
            <p:cNvSpPr>
              <a:spLocks noChangeShapeType="1"/>
            </p:cNvSpPr>
            <p:nvPr/>
          </p:nvSpPr>
          <p:spPr bwMode="auto">
            <a:xfrm>
              <a:off x="5859377" y="4042725"/>
              <a:ext cx="407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3"/>
            <p:cNvSpPr>
              <a:spLocks noChangeShapeType="1"/>
            </p:cNvSpPr>
            <p:nvPr/>
          </p:nvSpPr>
          <p:spPr bwMode="auto">
            <a:xfrm>
              <a:off x="6091992" y="4042725"/>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4"/>
            <p:cNvSpPr>
              <a:spLocks noChangeShapeType="1"/>
            </p:cNvSpPr>
            <p:nvPr/>
          </p:nvSpPr>
          <p:spPr bwMode="auto">
            <a:xfrm>
              <a:off x="2207550" y="3697765"/>
              <a:ext cx="4188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Rectangle 25"/>
            <p:cNvSpPr>
              <a:spLocks noChangeArrowheads="1"/>
            </p:cNvSpPr>
            <p:nvPr/>
          </p:nvSpPr>
          <p:spPr bwMode="auto">
            <a:xfrm>
              <a:off x="3155527" y="2593891"/>
              <a:ext cx="232615"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3" name="Rectangle 26"/>
            <p:cNvSpPr>
              <a:spLocks noChangeArrowheads="1"/>
            </p:cNvSpPr>
            <p:nvPr/>
          </p:nvSpPr>
          <p:spPr bwMode="auto">
            <a:xfrm>
              <a:off x="1509707"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4" name="Rectangle 27"/>
            <p:cNvSpPr>
              <a:spLocks noChangeArrowheads="1"/>
            </p:cNvSpPr>
            <p:nvPr/>
          </p:nvSpPr>
          <p:spPr bwMode="auto">
            <a:xfrm>
              <a:off x="2963546"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5" name="Rectangle 28"/>
            <p:cNvSpPr>
              <a:spLocks noChangeArrowheads="1"/>
            </p:cNvSpPr>
            <p:nvPr/>
          </p:nvSpPr>
          <p:spPr bwMode="auto">
            <a:xfrm>
              <a:off x="5008612" y="3966416"/>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6" name="Rectangle 29"/>
            <p:cNvSpPr>
              <a:spLocks noChangeArrowheads="1"/>
            </p:cNvSpPr>
            <p:nvPr/>
          </p:nvSpPr>
          <p:spPr bwMode="auto">
            <a:xfrm>
              <a:off x="5638610"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7" name="Rectangle 30"/>
            <p:cNvSpPr>
              <a:spLocks noChangeArrowheads="1"/>
            </p:cNvSpPr>
            <p:nvPr/>
          </p:nvSpPr>
          <p:spPr bwMode="auto">
            <a:xfrm>
              <a:off x="2207550" y="5303399"/>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8" name="Line 31"/>
            <p:cNvSpPr>
              <a:spLocks noChangeShapeType="1"/>
            </p:cNvSpPr>
            <p:nvPr/>
          </p:nvSpPr>
          <p:spPr bwMode="auto">
            <a:xfrm>
              <a:off x="1509707"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2"/>
            <p:cNvSpPr>
              <a:spLocks noChangeShapeType="1"/>
            </p:cNvSpPr>
            <p:nvPr/>
          </p:nvSpPr>
          <p:spPr bwMode="auto">
            <a:xfrm>
              <a:off x="3388143" y="2694244"/>
              <a:ext cx="166437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3"/>
            <p:cNvSpPr>
              <a:spLocks noChangeShapeType="1"/>
            </p:cNvSpPr>
            <p:nvPr/>
          </p:nvSpPr>
          <p:spPr bwMode="auto">
            <a:xfrm>
              <a:off x="2207550"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4"/>
            <p:cNvSpPr>
              <a:spLocks noChangeShapeType="1"/>
            </p:cNvSpPr>
            <p:nvPr/>
          </p:nvSpPr>
          <p:spPr bwMode="auto">
            <a:xfrm>
              <a:off x="3777696"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5"/>
            <p:cNvSpPr>
              <a:spLocks noChangeShapeType="1"/>
            </p:cNvSpPr>
            <p:nvPr/>
          </p:nvSpPr>
          <p:spPr bwMode="auto">
            <a:xfrm>
              <a:off x="5115228"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6"/>
            <p:cNvSpPr>
              <a:spLocks noChangeShapeType="1"/>
            </p:cNvSpPr>
            <p:nvPr/>
          </p:nvSpPr>
          <p:spPr bwMode="auto">
            <a:xfrm>
              <a:off x="150970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37"/>
            <p:cNvSpPr>
              <a:spLocks noChangeShapeType="1"/>
            </p:cNvSpPr>
            <p:nvPr/>
          </p:nvSpPr>
          <p:spPr bwMode="auto">
            <a:xfrm>
              <a:off x="232385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38"/>
            <p:cNvSpPr>
              <a:spLocks noChangeShapeType="1"/>
            </p:cNvSpPr>
            <p:nvPr/>
          </p:nvSpPr>
          <p:spPr bwMode="auto">
            <a:xfrm>
              <a:off x="296354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39"/>
            <p:cNvSpPr>
              <a:spLocks noChangeShapeType="1"/>
            </p:cNvSpPr>
            <p:nvPr/>
          </p:nvSpPr>
          <p:spPr bwMode="auto">
            <a:xfrm>
              <a:off x="377769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0"/>
            <p:cNvSpPr>
              <a:spLocks noChangeShapeType="1"/>
            </p:cNvSpPr>
            <p:nvPr/>
          </p:nvSpPr>
          <p:spPr bwMode="auto">
            <a:xfrm>
              <a:off x="3196160"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1"/>
            <p:cNvSpPr>
              <a:spLocks noChangeShapeType="1"/>
            </p:cNvSpPr>
            <p:nvPr/>
          </p:nvSpPr>
          <p:spPr bwMode="auto">
            <a:xfrm>
              <a:off x="4533692"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2"/>
            <p:cNvSpPr>
              <a:spLocks noChangeShapeType="1"/>
            </p:cNvSpPr>
            <p:nvPr/>
          </p:nvSpPr>
          <p:spPr bwMode="auto">
            <a:xfrm>
              <a:off x="4766306" y="4048997"/>
              <a:ext cx="0" cy="120422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3"/>
            <p:cNvSpPr>
              <a:spLocks noChangeShapeType="1"/>
            </p:cNvSpPr>
            <p:nvPr/>
          </p:nvSpPr>
          <p:spPr bwMode="auto">
            <a:xfrm>
              <a:off x="3428774"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4"/>
            <p:cNvSpPr>
              <a:spLocks noChangeShapeType="1"/>
            </p:cNvSpPr>
            <p:nvPr/>
          </p:nvSpPr>
          <p:spPr bwMode="auto">
            <a:xfrm>
              <a:off x="1916782"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5"/>
            <p:cNvSpPr>
              <a:spLocks noChangeShapeType="1"/>
            </p:cNvSpPr>
            <p:nvPr/>
          </p:nvSpPr>
          <p:spPr bwMode="auto">
            <a:xfrm flipH="1">
              <a:off x="1742321" y="4048997"/>
              <a:ext cx="3489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46"/>
            <p:cNvSpPr>
              <a:spLocks noChangeShapeType="1"/>
            </p:cNvSpPr>
            <p:nvPr/>
          </p:nvSpPr>
          <p:spPr bwMode="auto">
            <a:xfrm>
              <a:off x="4235409" y="2694244"/>
              <a:ext cx="0" cy="100352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Oval 48"/>
            <p:cNvSpPr>
              <a:spLocks noChangeArrowheads="1"/>
            </p:cNvSpPr>
            <p:nvPr/>
          </p:nvSpPr>
          <p:spPr bwMode="auto">
            <a:xfrm>
              <a:off x="4275232"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5" name="Oval 49"/>
            <p:cNvSpPr>
              <a:spLocks noChangeArrowheads="1"/>
            </p:cNvSpPr>
            <p:nvPr/>
          </p:nvSpPr>
          <p:spPr bwMode="auto">
            <a:xfrm>
              <a:off x="6278299"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6" name="Oval 50"/>
            <p:cNvSpPr>
              <a:spLocks noChangeArrowheads="1"/>
            </p:cNvSpPr>
            <p:nvPr/>
          </p:nvSpPr>
          <p:spPr bwMode="auto">
            <a:xfrm>
              <a:off x="6278299"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7" name="Oval 51"/>
            <p:cNvSpPr>
              <a:spLocks noChangeArrowheads="1"/>
            </p:cNvSpPr>
            <p:nvPr/>
          </p:nvSpPr>
          <p:spPr bwMode="auto">
            <a:xfrm>
              <a:off x="4617692" y="524695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8" name="Oval 52"/>
            <p:cNvSpPr>
              <a:spLocks noChangeArrowheads="1"/>
            </p:cNvSpPr>
            <p:nvPr/>
          </p:nvSpPr>
          <p:spPr bwMode="auto">
            <a:xfrm>
              <a:off x="2810624"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9" name="Oval 53"/>
            <p:cNvSpPr>
              <a:spLocks noChangeArrowheads="1"/>
            </p:cNvSpPr>
            <p:nvPr/>
          </p:nvSpPr>
          <p:spPr bwMode="auto">
            <a:xfrm>
              <a:off x="3640927"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0" name="Oval 54" descr="Wide downward diagonal"/>
            <p:cNvSpPr>
              <a:spLocks noChangeArrowheads="1"/>
            </p:cNvSpPr>
            <p:nvPr/>
          </p:nvSpPr>
          <p:spPr bwMode="auto">
            <a:xfrm>
              <a:off x="2077242" y="3918330"/>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1" name="Oval 55" descr="Wide downward diagonal"/>
            <p:cNvSpPr>
              <a:spLocks noChangeArrowheads="1"/>
            </p:cNvSpPr>
            <p:nvPr/>
          </p:nvSpPr>
          <p:spPr bwMode="auto">
            <a:xfrm>
              <a:off x="1344938" y="5293991"/>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2" name="Oval 56" descr="Dark horizontal"/>
            <p:cNvSpPr>
              <a:spLocks noChangeArrowheads="1"/>
            </p:cNvSpPr>
            <p:nvPr/>
          </p:nvSpPr>
          <p:spPr bwMode="auto">
            <a:xfrm>
              <a:off x="3640927" y="3918330"/>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3" name="Oval 57" descr="Dark horizontal"/>
            <p:cNvSpPr>
              <a:spLocks noChangeArrowheads="1"/>
            </p:cNvSpPr>
            <p:nvPr/>
          </p:nvSpPr>
          <p:spPr bwMode="auto">
            <a:xfrm>
              <a:off x="5027322" y="2590755"/>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4" name="Line 58"/>
            <p:cNvSpPr>
              <a:spLocks noChangeShapeType="1"/>
            </p:cNvSpPr>
            <p:nvPr/>
          </p:nvSpPr>
          <p:spPr bwMode="auto">
            <a:xfrm>
              <a:off x="6376298" y="3682085"/>
              <a:ext cx="0" cy="23624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7"/>
            <p:cNvSpPr>
              <a:spLocks noChangeShapeType="1"/>
            </p:cNvSpPr>
            <p:nvPr/>
          </p:nvSpPr>
          <p:spPr bwMode="auto">
            <a:xfrm flipH="1">
              <a:off x="4955330" y="2582862"/>
              <a:ext cx="465228" cy="30105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Rectangle 28"/>
            <p:cNvSpPr>
              <a:spLocks noChangeArrowheads="1"/>
            </p:cNvSpPr>
            <p:nvPr/>
          </p:nvSpPr>
          <p:spPr bwMode="auto">
            <a:xfrm>
              <a:off x="4651375" y="1498600"/>
              <a:ext cx="231775"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7" name="Rectangle 28"/>
            <p:cNvSpPr>
              <a:spLocks noChangeArrowheads="1"/>
            </p:cNvSpPr>
            <p:nvPr/>
          </p:nvSpPr>
          <p:spPr bwMode="auto">
            <a:xfrm>
              <a:off x="2722563" y="1498600"/>
              <a:ext cx="233362"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8" name="Oval 54" descr="Wide downward diagonal"/>
            <p:cNvSpPr>
              <a:spLocks noChangeArrowheads="1"/>
            </p:cNvSpPr>
            <p:nvPr/>
          </p:nvSpPr>
          <p:spPr bwMode="auto">
            <a:xfrm>
              <a:off x="5459413" y="1463675"/>
              <a:ext cx="277812" cy="27146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9" name="Oval 49"/>
            <p:cNvSpPr>
              <a:spLocks noChangeArrowheads="1"/>
            </p:cNvSpPr>
            <p:nvPr/>
          </p:nvSpPr>
          <p:spPr bwMode="auto">
            <a:xfrm>
              <a:off x="3514725" y="1463675"/>
              <a:ext cx="277813" cy="27146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0" name="Line 46"/>
            <p:cNvSpPr>
              <a:spLocks noChangeShapeType="1"/>
            </p:cNvSpPr>
            <p:nvPr/>
          </p:nvSpPr>
          <p:spPr bwMode="auto">
            <a:xfrm>
              <a:off x="3271838" y="1571625"/>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40"/>
            <p:cNvSpPr>
              <a:spLocks noChangeShapeType="1"/>
            </p:cNvSpPr>
            <p:nvPr/>
          </p:nvSpPr>
          <p:spPr bwMode="auto">
            <a:xfrm>
              <a:off x="2955925" y="1571625"/>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Text Box 9"/>
            <p:cNvSpPr txBox="1">
              <a:spLocks noChangeArrowheads="1"/>
            </p:cNvSpPr>
            <p:nvPr/>
          </p:nvSpPr>
          <p:spPr bwMode="auto">
            <a:xfrm>
              <a:off x="5364088" y="1700808"/>
              <a:ext cx="917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a:latin typeface="+mn-lt"/>
                </a:rPr>
                <a:t>Br </a:t>
              </a:r>
              <a:r>
                <a:rPr lang="en-CA" altLang="en-US" sz="1400" dirty="0" smtClean="0">
                  <a:latin typeface="+mn-lt"/>
                </a:rPr>
                <a:t>Ca</a:t>
              </a:r>
              <a:endParaRPr lang="en-CA" altLang="en-US" sz="1400" dirty="0">
                <a:latin typeface="+mn-lt"/>
              </a:endParaRPr>
            </a:p>
          </p:txBody>
        </p:sp>
        <p:sp>
          <p:nvSpPr>
            <p:cNvPr id="63" name="Line 46"/>
            <p:cNvSpPr>
              <a:spLocks noChangeShapeType="1"/>
            </p:cNvSpPr>
            <p:nvPr/>
          </p:nvSpPr>
          <p:spPr bwMode="auto">
            <a:xfrm>
              <a:off x="5172075" y="1568450"/>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40"/>
            <p:cNvSpPr>
              <a:spLocks noChangeShapeType="1"/>
            </p:cNvSpPr>
            <p:nvPr/>
          </p:nvSpPr>
          <p:spPr bwMode="auto">
            <a:xfrm>
              <a:off x="4891088" y="1568450"/>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47"/>
            <p:cNvSpPr>
              <a:spLocks noChangeShapeType="1"/>
            </p:cNvSpPr>
            <p:nvPr/>
          </p:nvSpPr>
          <p:spPr bwMode="auto">
            <a:xfrm flipH="1">
              <a:off x="5359400" y="1447800"/>
              <a:ext cx="465138" cy="3032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Text Box 12"/>
            <p:cNvSpPr txBox="1">
              <a:spLocks noChangeArrowheads="1"/>
            </p:cNvSpPr>
            <p:nvPr/>
          </p:nvSpPr>
          <p:spPr bwMode="auto">
            <a:xfrm>
              <a:off x="6503988" y="3711561"/>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40</a:t>
              </a:r>
              <a:endParaRPr lang="en-CA" altLang="en-US" sz="1400" dirty="0">
                <a:latin typeface="+mn-lt"/>
              </a:endParaRPr>
            </a:p>
          </p:txBody>
        </p:sp>
        <p:sp>
          <p:nvSpPr>
            <p:cNvPr id="67" name="Text Box 12"/>
            <p:cNvSpPr txBox="1">
              <a:spLocks noChangeArrowheads="1"/>
            </p:cNvSpPr>
            <p:nvPr/>
          </p:nvSpPr>
          <p:spPr bwMode="auto">
            <a:xfrm>
              <a:off x="5346615" y="2386467"/>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d.48</a:t>
              </a:r>
              <a:endParaRPr lang="en-CA" altLang="en-US" sz="1400" dirty="0">
                <a:latin typeface="+mn-lt"/>
              </a:endParaRPr>
            </a:p>
          </p:txBody>
        </p:sp>
        <p:sp>
          <p:nvSpPr>
            <p:cNvPr id="68" name="Text Box 12"/>
            <p:cNvSpPr txBox="1">
              <a:spLocks noChangeArrowheads="1"/>
            </p:cNvSpPr>
            <p:nvPr/>
          </p:nvSpPr>
          <p:spPr bwMode="auto">
            <a:xfrm>
              <a:off x="5661150" y="1150113"/>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d.51</a:t>
              </a:r>
              <a:endParaRPr lang="en-CA" altLang="en-US" sz="1400" dirty="0">
                <a:latin typeface="+mn-lt"/>
              </a:endParaRPr>
            </a:p>
          </p:txBody>
        </p:sp>
      </p:grpSp>
      <p:sp>
        <p:nvSpPr>
          <p:cNvPr id="69" name="TextBox 68"/>
          <p:cNvSpPr txBox="1"/>
          <p:nvPr/>
        </p:nvSpPr>
        <p:spPr>
          <a:xfrm>
            <a:off x="173623" y="2204864"/>
            <a:ext cx="3315183" cy="1384995"/>
          </a:xfrm>
          <a:prstGeom prst="rect">
            <a:avLst/>
          </a:prstGeom>
          <a:solidFill>
            <a:schemeClr val="bg1">
              <a:lumMod val="85000"/>
            </a:schemeClr>
          </a:solidFill>
        </p:spPr>
        <p:txBody>
          <a:bodyPr wrap="square" rtlCol="0">
            <a:spAutoFit/>
          </a:bodyPr>
          <a:lstStyle/>
          <a:p>
            <a:r>
              <a:rPr lang="en-CA" altLang="en-US" sz="2800" dirty="0" smtClean="0"/>
              <a:t>      Multiple </a:t>
            </a:r>
            <a:r>
              <a:rPr lang="en-CA" altLang="en-US" sz="2800" dirty="0"/>
              <a:t>affected relatives on same side of </a:t>
            </a:r>
            <a:r>
              <a:rPr lang="en-CA" altLang="en-US" sz="2800" dirty="0" smtClean="0"/>
              <a:t>family</a:t>
            </a:r>
            <a:endParaRPr lang="en-CA" altLang="en-US" sz="2800" dirty="0"/>
          </a:p>
        </p:txBody>
      </p:sp>
      <p:pic>
        <p:nvPicPr>
          <p:cNvPr id="95234" name="Picture 2" descr="C:\Users\Shawna\AppData\Local\Microsoft\Windows\INetCache\IE\89B3XZR3\red_fla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74" y="2060848"/>
            <a:ext cx="587602" cy="58760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8958" y="5502350"/>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132" y="4334677"/>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0133" y="4260563"/>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569" y="3254959"/>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44" y="2250664"/>
            <a:ext cx="319696" cy="31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7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When should I think about a possible hereditary cancer syndrome?</a:t>
            </a:r>
            <a:endParaRPr lang="en-CA" sz="4000" dirty="0"/>
          </a:p>
        </p:txBody>
      </p:sp>
      <p:grpSp>
        <p:nvGrpSpPr>
          <p:cNvPr id="4" name="Group 3"/>
          <p:cNvGrpSpPr/>
          <p:nvPr/>
        </p:nvGrpSpPr>
        <p:grpSpPr>
          <a:xfrm>
            <a:off x="3003382" y="2029004"/>
            <a:ext cx="5697443" cy="4315264"/>
            <a:chOff x="1295400" y="1150113"/>
            <a:chExt cx="5721350" cy="5081983"/>
          </a:xfrm>
        </p:grpSpPr>
        <p:sp>
          <p:nvSpPr>
            <p:cNvPr id="6" name="Text Box 11"/>
            <p:cNvSpPr txBox="1">
              <a:spLocks noChangeArrowheads="1"/>
            </p:cNvSpPr>
            <p:nvPr/>
          </p:nvSpPr>
          <p:spPr bwMode="auto">
            <a:xfrm>
              <a:off x="4860032" y="2924944"/>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err="1">
                  <a:latin typeface="+mn-lt"/>
                </a:rPr>
                <a:t>Ov</a:t>
              </a:r>
              <a:r>
                <a:rPr lang="en-CA" altLang="en-US" sz="1400" dirty="0">
                  <a:latin typeface="+mn-lt"/>
                </a:rPr>
                <a:t> </a:t>
              </a:r>
              <a:r>
                <a:rPr lang="en-CA" altLang="en-US" sz="1400" dirty="0" smtClean="0">
                  <a:latin typeface="+mn-lt"/>
                </a:rPr>
                <a:t>Ca</a:t>
              </a:r>
              <a:endParaRPr lang="en-CA" altLang="en-US" sz="1400" dirty="0">
                <a:latin typeface="+mn-lt"/>
              </a:endParaRPr>
            </a:p>
          </p:txBody>
        </p:sp>
        <p:sp>
          <p:nvSpPr>
            <p:cNvPr id="7" name="Text Box 8"/>
            <p:cNvSpPr txBox="1">
              <a:spLocks noChangeArrowheads="1"/>
            </p:cNvSpPr>
            <p:nvPr/>
          </p:nvSpPr>
          <p:spPr bwMode="auto">
            <a:xfrm>
              <a:off x="1295400" y="5665787"/>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30</a:t>
              </a:r>
            </a:p>
          </p:txBody>
        </p:sp>
        <p:sp>
          <p:nvSpPr>
            <p:cNvPr id="8" name="Text Box 9"/>
            <p:cNvSpPr txBox="1">
              <a:spLocks noChangeArrowheads="1"/>
            </p:cNvSpPr>
            <p:nvPr/>
          </p:nvSpPr>
          <p:spPr bwMode="auto">
            <a:xfrm>
              <a:off x="1979613" y="4202112"/>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38</a:t>
              </a:r>
            </a:p>
          </p:txBody>
        </p:sp>
        <p:sp>
          <p:nvSpPr>
            <p:cNvPr id="9" name="Text Box 10"/>
            <p:cNvSpPr txBox="1">
              <a:spLocks noChangeArrowheads="1"/>
            </p:cNvSpPr>
            <p:nvPr/>
          </p:nvSpPr>
          <p:spPr bwMode="auto">
            <a:xfrm>
              <a:off x="3590925" y="4202112"/>
              <a:ext cx="607859"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Ov Ca</a:t>
              </a:r>
            </a:p>
            <a:p>
              <a:pPr eaLnBrk="1" hangingPunct="1">
                <a:spcBef>
                  <a:spcPct val="20000"/>
                </a:spcBef>
              </a:pPr>
              <a:r>
                <a:rPr lang="en-CA" altLang="en-US" sz="1400">
                  <a:latin typeface="+mn-lt"/>
                </a:rPr>
                <a:t>Dx 40</a:t>
              </a:r>
            </a:p>
          </p:txBody>
        </p:sp>
        <p:sp>
          <p:nvSpPr>
            <p:cNvPr id="10" name="Text Box 12"/>
            <p:cNvSpPr txBox="1">
              <a:spLocks noChangeArrowheads="1"/>
            </p:cNvSpPr>
            <p:nvPr/>
          </p:nvSpPr>
          <p:spPr bwMode="auto">
            <a:xfrm>
              <a:off x="6300192" y="4202112"/>
              <a:ext cx="5347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b="1" dirty="0" smtClean="0">
                  <a:latin typeface="+mn-lt"/>
                </a:rPr>
                <a:t>Judy</a:t>
              </a:r>
              <a:endParaRPr lang="en-CA" altLang="en-US" sz="1400" dirty="0">
                <a:latin typeface="+mn-lt"/>
              </a:endParaRPr>
            </a:p>
          </p:txBody>
        </p:sp>
        <p:sp>
          <p:nvSpPr>
            <p:cNvPr id="11" name="Line 13"/>
            <p:cNvSpPr>
              <a:spLocks noChangeShapeType="1"/>
            </p:cNvSpPr>
            <p:nvPr/>
          </p:nvSpPr>
          <p:spPr bwMode="auto">
            <a:xfrm flipV="1">
              <a:off x="5917531" y="4221088"/>
              <a:ext cx="360767" cy="208833"/>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sp>
          <p:nvSpPr>
            <p:cNvPr id="12" name="Line 15"/>
            <p:cNvSpPr>
              <a:spLocks noChangeShapeType="1"/>
            </p:cNvSpPr>
            <p:nvPr/>
          </p:nvSpPr>
          <p:spPr bwMode="auto">
            <a:xfrm>
              <a:off x="2963546"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Rectangle 16"/>
            <p:cNvSpPr>
              <a:spLocks noChangeArrowheads="1"/>
            </p:cNvSpPr>
            <p:nvPr/>
          </p:nvSpPr>
          <p:spPr bwMode="auto">
            <a:xfrm>
              <a:off x="5510456"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4" name="Rectangle 17"/>
            <p:cNvSpPr>
              <a:spLocks noChangeArrowheads="1"/>
            </p:cNvSpPr>
            <p:nvPr/>
          </p:nvSpPr>
          <p:spPr bwMode="auto">
            <a:xfrm>
              <a:off x="5917531"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5" name="Line 18"/>
            <p:cNvSpPr>
              <a:spLocks noChangeShapeType="1"/>
            </p:cNvSpPr>
            <p:nvPr/>
          </p:nvSpPr>
          <p:spPr bwMode="auto">
            <a:xfrm>
              <a:off x="5626763" y="5046247"/>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19"/>
            <p:cNvSpPr>
              <a:spLocks noChangeShapeType="1"/>
            </p:cNvSpPr>
            <p:nvPr/>
          </p:nvSpPr>
          <p:spPr bwMode="auto">
            <a:xfrm>
              <a:off x="562676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0"/>
            <p:cNvSpPr>
              <a:spLocks noChangeShapeType="1"/>
            </p:cNvSpPr>
            <p:nvPr/>
          </p:nvSpPr>
          <p:spPr bwMode="auto">
            <a:xfrm>
              <a:off x="6033838"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1"/>
            <p:cNvSpPr>
              <a:spLocks noChangeShapeType="1"/>
            </p:cNvSpPr>
            <p:nvPr/>
          </p:nvSpPr>
          <p:spPr bwMode="auto">
            <a:xfrm>
              <a:off x="644091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2"/>
            <p:cNvSpPr>
              <a:spLocks noChangeShapeType="1"/>
            </p:cNvSpPr>
            <p:nvPr/>
          </p:nvSpPr>
          <p:spPr bwMode="auto">
            <a:xfrm>
              <a:off x="5859377" y="4042725"/>
              <a:ext cx="407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3"/>
            <p:cNvSpPr>
              <a:spLocks noChangeShapeType="1"/>
            </p:cNvSpPr>
            <p:nvPr/>
          </p:nvSpPr>
          <p:spPr bwMode="auto">
            <a:xfrm>
              <a:off x="6091992" y="4042725"/>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4"/>
            <p:cNvSpPr>
              <a:spLocks noChangeShapeType="1"/>
            </p:cNvSpPr>
            <p:nvPr/>
          </p:nvSpPr>
          <p:spPr bwMode="auto">
            <a:xfrm>
              <a:off x="2207550" y="3697765"/>
              <a:ext cx="4188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Rectangle 25"/>
            <p:cNvSpPr>
              <a:spLocks noChangeArrowheads="1"/>
            </p:cNvSpPr>
            <p:nvPr/>
          </p:nvSpPr>
          <p:spPr bwMode="auto">
            <a:xfrm>
              <a:off x="3155527" y="2593891"/>
              <a:ext cx="232615"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3" name="Rectangle 26"/>
            <p:cNvSpPr>
              <a:spLocks noChangeArrowheads="1"/>
            </p:cNvSpPr>
            <p:nvPr/>
          </p:nvSpPr>
          <p:spPr bwMode="auto">
            <a:xfrm>
              <a:off x="1509707"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4" name="Rectangle 27"/>
            <p:cNvSpPr>
              <a:spLocks noChangeArrowheads="1"/>
            </p:cNvSpPr>
            <p:nvPr/>
          </p:nvSpPr>
          <p:spPr bwMode="auto">
            <a:xfrm>
              <a:off x="2963546"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5" name="Rectangle 28"/>
            <p:cNvSpPr>
              <a:spLocks noChangeArrowheads="1"/>
            </p:cNvSpPr>
            <p:nvPr/>
          </p:nvSpPr>
          <p:spPr bwMode="auto">
            <a:xfrm>
              <a:off x="5008612" y="3966416"/>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6" name="Rectangle 29"/>
            <p:cNvSpPr>
              <a:spLocks noChangeArrowheads="1"/>
            </p:cNvSpPr>
            <p:nvPr/>
          </p:nvSpPr>
          <p:spPr bwMode="auto">
            <a:xfrm>
              <a:off x="5638610"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7" name="Rectangle 30"/>
            <p:cNvSpPr>
              <a:spLocks noChangeArrowheads="1"/>
            </p:cNvSpPr>
            <p:nvPr/>
          </p:nvSpPr>
          <p:spPr bwMode="auto">
            <a:xfrm>
              <a:off x="2207550" y="5303399"/>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8" name="Line 31"/>
            <p:cNvSpPr>
              <a:spLocks noChangeShapeType="1"/>
            </p:cNvSpPr>
            <p:nvPr/>
          </p:nvSpPr>
          <p:spPr bwMode="auto">
            <a:xfrm>
              <a:off x="1509707"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2"/>
            <p:cNvSpPr>
              <a:spLocks noChangeShapeType="1"/>
            </p:cNvSpPr>
            <p:nvPr/>
          </p:nvSpPr>
          <p:spPr bwMode="auto">
            <a:xfrm>
              <a:off x="3388143" y="2694244"/>
              <a:ext cx="166437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3"/>
            <p:cNvSpPr>
              <a:spLocks noChangeShapeType="1"/>
            </p:cNvSpPr>
            <p:nvPr/>
          </p:nvSpPr>
          <p:spPr bwMode="auto">
            <a:xfrm>
              <a:off x="2207550"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4"/>
            <p:cNvSpPr>
              <a:spLocks noChangeShapeType="1"/>
            </p:cNvSpPr>
            <p:nvPr/>
          </p:nvSpPr>
          <p:spPr bwMode="auto">
            <a:xfrm>
              <a:off x="3777696"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5"/>
            <p:cNvSpPr>
              <a:spLocks noChangeShapeType="1"/>
            </p:cNvSpPr>
            <p:nvPr/>
          </p:nvSpPr>
          <p:spPr bwMode="auto">
            <a:xfrm>
              <a:off x="5115228"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6"/>
            <p:cNvSpPr>
              <a:spLocks noChangeShapeType="1"/>
            </p:cNvSpPr>
            <p:nvPr/>
          </p:nvSpPr>
          <p:spPr bwMode="auto">
            <a:xfrm>
              <a:off x="150970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37"/>
            <p:cNvSpPr>
              <a:spLocks noChangeShapeType="1"/>
            </p:cNvSpPr>
            <p:nvPr/>
          </p:nvSpPr>
          <p:spPr bwMode="auto">
            <a:xfrm>
              <a:off x="232385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38"/>
            <p:cNvSpPr>
              <a:spLocks noChangeShapeType="1"/>
            </p:cNvSpPr>
            <p:nvPr/>
          </p:nvSpPr>
          <p:spPr bwMode="auto">
            <a:xfrm>
              <a:off x="296354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39"/>
            <p:cNvSpPr>
              <a:spLocks noChangeShapeType="1"/>
            </p:cNvSpPr>
            <p:nvPr/>
          </p:nvSpPr>
          <p:spPr bwMode="auto">
            <a:xfrm>
              <a:off x="377769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0"/>
            <p:cNvSpPr>
              <a:spLocks noChangeShapeType="1"/>
            </p:cNvSpPr>
            <p:nvPr/>
          </p:nvSpPr>
          <p:spPr bwMode="auto">
            <a:xfrm>
              <a:off x="3196160"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1"/>
            <p:cNvSpPr>
              <a:spLocks noChangeShapeType="1"/>
            </p:cNvSpPr>
            <p:nvPr/>
          </p:nvSpPr>
          <p:spPr bwMode="auto">
            <a:xfrm>
              <a:off x="4533692"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2"/>
            <p:cNvSpPr>
              <a:spLocks noChangeShapeType="1"/>
            </p:cNvSpPr>
            <p:nvPr/>
          </p:nvSpPr>
          <p:spPr bwMode="auto">
            <a:xfrm>
              <a:off x="4766306" y="4048997"/>
              <a:ext cx="0" cy="120422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3"/>
            <p:cNvSpPr>
              <a:spLocks noChangeShapeType="1"/>
            </p:cNvSpPr>
            <p:nvPr/>
          </p:nvSpPr>
          <p:spPr bwMode="auto">
            <a:xfrm>
              <a:off x="3428774"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4"/>
            <p:cNvSpPr>
              <a:spLocks noChangeShapeType="1"/>
            </p:cNvSpPr>
            <p:nvPr/>
          </p:nvSpPr>
          <p:spPr bwMode="auto">
            <a:xfrm>
              <a:off x="1916782"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5"/>
            <p:cNvSpPr>
              <a:spLocks noChangeShapeType="1"/>
            </p:cNvSpPr>
            <p:nvPr/>
          </p:nvSpPr>
          <p:spPr bwMode="auto">
            <a:xfrm flipH="1">
              <a:off x="1742321" y="4048997"/>
              <a:ext cx="3489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46"/>
            <p:cNvSpPr>
              <a:spLocks noChangeShapeType="1"/>
            </p:cNvSpPr>
            <p:nvPr/>
          </p:nvSpPr>
          <p:spPr bwMode="auto">
            <a:xfrm>
              <a:off x="4235409" y="2694244"/>
              <a:ext cx="0" cy="100352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Oval 48"/>
            <p:cNvSpPr>
              <a:spLocks noChangeArrowheads="1"/>
            </p:cNvSpPr>
            <p:nvPr/>
          </p:nvSpPr>
          <p:spPr bwMode="auto">
            <a:xfrm>
              <a:off x="4275232"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5" name="Oval 49"/>
            <p:cNvSpPr>
              <a:spLocks noChangeArrowheads="1"/>
            </p:cNvSpPr>
            <p:nvPr/>
          </p:nvSpPr>
          <p:spPr bwMode="auto">
            <a:xfrm>
              <a:off x="6278299"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6" name="Oval 50"/>
            <p:cNvSpPr>
              <a:spLocks noChangeArrowheads="1"/>
            </p:cNvSpPr>
            <p:nvPr/>
          </p:nvSpPr>
          <p:spPr bwMode="auto">
            <a:xfrm>
              <a:off x="6278299"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7" name="Oval 51"/>
            <p:cNvSpPr>
              <a:spLocks noChangeArrowheads="1"/>
            </p:cNvSpPr>
            <p:nvPr/>
          </p:nvSpPr>
          <p:spPr bwMode="auto">
            <a:xfrm>
              <a:off x="4617692" y="524695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8" name="Oval 52"/>
            <p:cNvSpPr>
              <a:spLocks noChangeArrowheads="1"/>
            </p:cNvSpPr>
            <p:nvPr/>
          </p:nvSpPr>
          <p:spPr bwMode="auto">
            <a:xfrm>
              <a:off x="2810624"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9" name="Oval 53"/>
            <p:cNvSpPr>
              <a:spLocks noChangeArrowheads="1"/>
            </p:cNvSpPr>
            <p:nvPr/>
          </p:nvSpPr>
          <p:spPr bwMode="auto">
            <a:xfrm>
              <a:off x="3640927"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0" name="Oval 54" descr="Wide downward diagonal"/>
            <p:cNvSpPr>
              <a:spLocks noChangeArrowheads="1"/>
            </p:cNvSpPr>
            <p:nvPr/>
          </p:nvSpPr>
          <p:spPr bwMode="auto">
            <a:xfrm>
              <a:off x="2077242" y="3918330"/>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1" name="Oval 55" descr="Wide downward diagonal"/>
            <p:cNvSpPr>
              <a:spLocks noChangeArrowheads="1"/>
            </p:cNvSpPr>
            <p:nvPr/>
          </p:nvSpPr>
          <p:spPr bwMode="auto">
            <a:xfrm>
              <a:off x="1344938" y="5293991"/>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2" name="Oval 56" descr="Dark horizontal"/>
            <p:cNvSpPr>
              <a:spLocks noChangeArrowheads="1"/>
            </p:cNvSpPr>
            <p:nvPr/>
          </p:nvSpPr>
          <p:spPr bwMode="auto">
            <a:xfrm>
              <a:off x="3640927" y="3918330"/>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3" name="Oval 57" descr="Dark horizontal"/>
            <p:cNvSpPr>
              <a:spLocks noChangeArrowheads="1"/>
            </p:cNvSpPr>
            <p:nvPr/>
          </p:nvSpPr>
          <p:spPr bwMode="auto">
            <a:xfrm>
              <a:off x="5027322" y="2590755"/>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4" name="Line 58"/>
            <p:cNvSpPr>
              <a:spLocks noChangeShapeType="1"/>
            </p:cNvSpPr>
            <p:nvPr/>
          </p:nvSpPr>
          <p:spPr bwMode="auto">
            <a:xfrm>
              <a:off x="6376298" y="3682085"/>
              <a:ext cx="0" cy="23624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7"/>
            <p:cNvSpPr>
              <a:spLocks noChangeShapeType="1"/>
            </p:cNvSpPr>
            <p:nvPr/>
          </p:nvSpPr>
          <p:spPr bwMode="auto">
            <a:xfrm flipH="1">
              <a:off x="4955330" y="2582862"/>
              <a:ext cx="465228" cy="30105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Rectangle 28"/>
            <p:cNvSpPr>
              <a:spLocks noChangeArrowheads="1"/>
            </p:cNvSpPr>
            <p:nvPr/>
          </p:nvSpPr>
          <p:spPr bwMode="auto">
            <a:xfrm>
              <a:off x="4651375" y="1498600"/>
              <a:ext cx="231775"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7" name="Rectangle 28"/>
            <p:cNvSpPr>
              <a:spLocks noChangeArrowheads="1"/>
            </p:cNvSpPr>
            <p:nvPr/>
          </p:nvSpPr>
          <p:spPr bwMode="auto">
            <a:xfrm>
              <a:off x="2722563" y="1498600"/>
              <a:ext cx="233362"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8" name="Oval 54" descr="Wide downward diagonal"/>
            <p:cNvSpPr>
              <a:spLocks noChangeArrowheads="1"/>
            </p:cNvSpPr>
            <p:nvPr/>
          </p:nvSpPr>
          <p:spPr bwMode="auto">
            <a:xfrm>
              <a:off x="5459413" y="1463675"/>
              <a:ext cx="277812" cy="27146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9" name="Oval 49"/>
            <p:cNvSpPr>
              <a:spLocks noChangeArrowheads="1"/>
            </p:cNvSpPr>
            <p:nvPr/>
          </p:nvSpPr>
          <p:spPr bwMode="auto">
            <a:xfrm>
              <a:off x="3514725" y="1463675"/>
              <a:ext cx="277813" cy="27146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0" name="Line 46"/>
            <p:cNvSpPr>
              <a:spLocks noChangeShapeType="1"/>
            </p:cNvSpPr>
            <p:nvPr/>
          </p:nvSpPr>
          <p:spPr bwMode="auto">
            <a:xfrm>
              <a:off x="3271838" y="1571625"/>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40"/>
            <p:cNvSpPr>
              <a:spLocks noChangeShapeType="1"/>
            </p:cNvSpPr>
            <p:nvPr/>
          </p:nvSpPr>
          <p:spPr bwMode="auto">
            <a:xfrm>
              <a:off x="2955925" y="1571625"/>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Text Box 9"/>
            <p:cNvSpPr txBox="1">
              <a:spLocks noChangeArrowheads="1"/>
            </p:cNvSpPr>
            <p:nvPr/>
          </p:nvSpPr>
          <p:spPr bwMode="auto">
            <a:xfrm>
              <a:off x="5364088" y="1700808"/>
              <a:ext cx="917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a:latin typeface="+mn-lt"/>
                </a:rPr>
                <a:t>Br </a:t>
              </a:r>
              <a:r>
                <a:rPr lang="en-CA" altLang="en-US" sz="1400" dirty="0" smtClean="0">
                  <a:latin typeface="+mn-lt"/>
                </a:rPr>
                <a:t>Ca</a:t>
              </a:r>
              <a:endParaRPr lang="en-CA" altLang="en-US" sz="1400" dirty="0">
                <a:latin typeface="+mn-lt"/>
              </a:endParaRPr>
            </a:p>
          </p:txBody>
        </p:sp>
        <p:sp>
          <p:nvSpPr>
            <p:cNvPr id="63" name="Line 46"/>
            <p:cNvSpPr>
              <a:spLocks noChangeShapeType="1"/>
            </p:cNvSpPr>
            <p:nvPr/>
          </p:nvSpPr>
          <p:spPr bwMode="auto">
            <a:xfrm>
              <a:off x="5172075" y="1568450"/>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40"/>
            <p:cNvSpPr>
              <a:spLocks noChangeShapeType="1"/>
            </p:cNvSpPr>
            <p:nvPr/>
          </p:nvSpPr>
          <p:spPr bwMode="auto">
            <a:xfrm>
              <a:off x="4891088" y="1568450"/>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47"/>
            <p:cNvSpPr>
              <a:spLocks noChangeShapeType="1"/>
            </p:cNvSpPr>
            <p:nvPr/>
          </p:nvSpPr>
          <p:spPr bwMode="auto">
            <a:xfrm flipH="1">
              <a:off x="5359400" y="1447800"/>
              <a:ext cx="465138" cy="3032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Text Box 12"/>
            <p:cNvSpPr txBox="1">
              <a:spLocks noChangeArrowheads="1"/>
            </p:cNvSpPr>
            <p:nvPr/>
          </p:nvSpPr>
          <p:spPr bwMode="auto">
            <a:xfrm>
              <a:off x="6503988" y="3711561"/>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40</a:t>
              </a:r>
              <a:endParaRPr lang="en-CA" altLang="en-US" sz="1400" dirty="0">
                <a:latin typeface="+mn-lt"/>
              </a:endParaRPr>
            </a:p>
          </p:txBody>
        </p:sp>
        <p:sp>
          <p:nvSpPr>
            <p:cNvPr id="67" name="Text Box 12"/>
            <p:cNvSpPr txBox="1">
              <a:spLocks noChangeArrowheads="1"/>
            </p:cNvSpPr>
            <p:nvPr/>
          </p:nvSpPr>
          <p:spPr bwMode="auto">
            <a:xfrm>
              <a:off x="5346615" y="2386467"/>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d.48</a:t>
              </a:r>
              <a:endParaRPr lang="en-CA" altLang="en-US" sz="1400" dirty="0">
                <a:latin typeface="+mn-lt"/>
              </a:endParaRPr>
            </a:p>
          </p:txBody>
        </p:sp>
        <p:sp>
          <p:nvSpPr>
            <p:cNvPr id="68" name="Text Box 12"/>
            <p:cNvSpPr txBox="1">
              <a:spLocks noChangeArrowheads="1"/>
            </p:cNvSpPr>
            <p:nvPr/>
          </p:nvSpPr>
          <p:spPr bwMode="auto">
            <a:xfrm>
              <a:off x="5661150" y="1150113"/>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d.51</a:t>
              </a:r>
              <a:endParaRPr lang="en-CA" altLang="en-US" sz="1400" dirty="0">
                <a:latin typeface="+mn-lt"/>
              </a:endParaRPr>
            </a:p>
          </p:txBody>
        </p:sp>
      </p:grpSp>
      <p:sp>
        <p:nvSpPr>
          <p:cNvPr id="69" name="TextBox 68"/>
          <p:cNvSpPr txBox="1"/>
          <p:nvPr/>
        </p:nvSpPr>
        <p:spPr>
          <a:xfrm>
            <a:off x="173623" y="2204864"/>
            <a:ext cx="3158992" cy="954107"/>
          </a:xfrm>
          <a:prstGeom prst="rect">
            <a:avLst/>
          </a:prstGeom>
          <a:solidFill>
            <a:schemeClr val="bg1">
              <a:lumMod val="85000"/>
            </a:schemeClr>
          </a:solidFill>
        </p:spPr>
        <p:txBody>
          <a:bodyPr wrap="square" rtlCol="0">
            <a:spAutoFit/>
          </a:bodyPr>
          <a:lstStyle/>
          <a:p>
            <a:pPr eaLnBrk="1" hangingPunct="1"/>
            <a:r>
              <a:rPr lang="en-CA" altLang="en-US" sz="2800" dirty="0" smtClean="0"/>
              <a:t>     More </a:t>
            </a:r>
            <a:r>
              <a:rPr lang="en-CA" altLang="en-US" sz="2800" dirty="0"/>
              <a:t>than 1 generation affected</a:t>
            </a:r>
          </a:p>
        </p:txBody>
      </p:sp>
      <p:pic>
        <p:nvPicPr>
          <p:cNvPr id="95234" name="Picture 2" descr="C:\Users\Shawna\AppData\Local\Microsoft\Windows\INetCache\IE\89B3XZR3\red_fla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03" y="2060848"/>
            <a:ext cx="587602" cy="58760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5387847"/>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7024" y="4345775"/>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0459" y="3106250"/>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0459" y="2250664"/>
            <a:ext cx="319696" cy="319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03948" y="2267580"/>
            <a:ext cx="324036" cy="369332"/>
          </a:xfrm>
          <a:prstGeom prst="rect">
            <a:avLst/>
          </a:prstGeom>
          <a:noFill/>
        </p:spPr>
        <p:txBody>
          <a:bodyPr wrap="square" rtlCol="0">
            <a:spAutoFit/>
          </a:bodyPr>
          <a:lstStyle/>
          <a:p>
            <a:r>
              <a:rPr lang="en-CA" b="1" dirty="0" smtClean="0"/>
              <a:t>1</a:t>
            </a:r>
            <a:endParaRPr lang="en-CA" b="1" dirty="0"/>
          </a:p>
        </p:txBody>
      </p:sp>
      <p:sp>
        <p:nvSpPr>
          <p:cNvPr id="76" name="TextBox 75"/>
          <p:cNvSpPr txBox="1"/>
          <p:nvPr/>
        </p:nvSpPr>
        <p:spPr>
          <a:xfrm>
            <a:off x="4170155" y="3106250"/>
            <a:ext cx="324036" cy="369332"/>
          </a:xfrm>
          <a:prstGeom prst="rect">
            <a:avLst/>
          </a:prstGeom>
          <a:noFill/>
        </p:spPr>
        <p:txBody>
          <a:bodyPr wrap="square" rtlCol="0">
            <a:spAutoFit/>
          </a:bodyPr>
          <a:lstStyle/>
          <a:p>
            <a:r>
              <a:rPr lang="en-CA" b="1" dirty="0" smtClean="0"/>
              <a:t>2</a:t>
            </a:r>
            <a:endParaRPr lang="en-CA" b="1" dirty="0"/>
          </a:p>
        </p:txBody>
      </p:sp>
      <p:sp>
        <p:nvSpPr>
          <p:cNvPr id="77" name="TextBox 76"/>
          <p:cNvSpPr txBox="1"/>
          <p:nvPr/>
        </p:nvSpPr>
        <p:spPr>
          <a:xfrm>
            <a:off x="2951820" y="4365104"/>
            <a:ext cx="324036" cy="369332"/>
          </a:xfrm>
          <a:prstGeom prst="rect">
            <a:avLst/>
          </a:prstGeom>
          <a:noFill/>
        </p:spPr>
        <p:txBody>
          <a:bodyPr wrap="square" rtlCol="0">
            <a:spAutoFit/>
          </a:bodyPr>
          <a:lstStyle/>
          <a:p>
            <a:r>
              <a:rPr lang="en-CA" b="1" dirty="0" smtClean="0"/>
              <a:t>3</a:t>
            </a:r>
            <a:endParaRPr lang="en-CA" b="1" dirty="0"/>
          </a:p>
        </p:txBody>
      </p:sp>
      <p:sp>
        <p:nvSpPr>
          <p:cNvPr id="78" name="TextBox 77"/>
          <p:cNvSpPr txBox="1"/>
          <p:nvPr/>
        </p:nvSpPr>
        <p:spPr>
          <a:xfrm>
            <a:off x="2472910" y="5402060"/>
            <a:ext cx="324036" cy="369332"/>
          </a:xfrm>
          <a:prstGeom prst="rect">
            <a:avLst/>
          </a:prstGeom>
          <a:noFill/>
        </p:spPr>
        <p:txBody>
          <a:bodyPr wrap="square" rtlCol="0">
            <a:spAutoFit/>
          </a:bodyPr>
          <a:lstStyle/>
          <a:p>
            <a:r>
              <a:rPr lang="en-CA" b="1" dirty="0"/>
              <a:t>4</a:t>
            </a:r>
          </a:p>
        </p:txBody>
      </p:sp>
    </p:spTree>
    <p:extLst>
      <p:ext uri="{BB962C8B-B14F-4D97-AF65-F5344CB8AC3E}">
        <p14:creationId xmlns:p14="http://schemas.microsoft.com/office/powerpoint/2010/main" val="421625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When should I think about a possible hereditary cancer syndrome?</a:t>
            </a:r>
            <a:endParaRPr lang="en-CA" sz="4000" dirty="0"/>
          </a:p>
        </p:txBody>
      </p:sp>
      <p:grpSp>
        <p:nvGrpSpPr>
          <p:cNvPr id="4" name="Group 3"/>
          <p:cNvGrpSpPr/>
          <p:nvPr/>
        </p:nvGrpSpPr>
        <p:grpSpPr>
          <a:xfrm>
            <a:off x="3003382" y="2029004"/>
            <a:ext cx="5697443" cy="4315264"/>
            <a:chOff x="1295400" y="1150113"/>
            <a:chExt cx="5721350" cy="5081983"/>
          </a:xfrm>
        </p:grpSpPr>
        <p:sp>
          <p:nvSpPr>
            <p:cNvPr id="6" name="Text Box 11"/>
            <p:cNvSpPr txBox="1">
              <a:spLocks noChangeArrowheads="1"/>
            </p:cNvSpPr>
            <p:nvPr/>
          </p:nvSpPr>
          <p:spPr bwMode="auto">
            <a:xfrm>
              <a:off x="4860032" y="2924944"/>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err="1">
                  <a:latin typeface="+mn-lt"/>
                </a:rPr>
                <a:t>Ov</a:t>
              </a:r>
              <a:r>
                <a:rPr lang="en-CA" altLang="en-US" sz="1400" dirty="0">
                  <a:latin typeface="+mn-lt"/>
                </a:rPr>
                <a:t> </a:t>
              </a:r>
              <a:r>
                <a:rPr lang="en-CA" altLang="en-US" sz="1400" dirty="0" smtClean="0">
                  <a:latin typeface="+mn-lt"/>
                </a:rPr>
                <a:t>Ca</a:t>
              </a:r>
              <a:endParaRPr lang="en-CA" altLang="en-US" sz="1400" dirty="0">
                <a:latin typeface="+mn-lt"/>
              </a:endParaRPr>
            </a:p>
          </p:txBody>
        </p:sp>
        <p:sp>
          <p:nvSpPr>
            <p:cNvPr id="7" name="Text Box 8"/>
            <p:cNvSpPr txBox="1">
              <a:spLocks noChangeArrowheads="1"/>
            </p:cNvSpPr>
            <p:nvPr/>
          </p:nvSpPr>
          <p:spPr bwMode="auto">
            <a:xfrm>
              <a:off x="1295400" y="5665787"/>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30</a:t>
              </a:r>
            </a:p>
          </p:txBody>
        </p:sp>
        <p:sp>
          <p:nvSpPr>
            <p:cNvPr id="8" name="Text Box 9"/>
            <p:cNvSpPr txBox="1">
              <a:spLocks noChangeArrowheads="1"/>
            </p:cNvSpPr>
            <p:nvPr/>
          </p:nvSpPr>
          <p:spPr bwMode="auto">
            <a:xfrm>
              <a:off x="1979613" y="4202112"/>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38</a:t>
              </a:r>
            </a:p>
          </p:txBody>
        </p:sp>
        <p:sp>
          <p:nvSpPr>
            <p:cNvPr id="9" name="Text Box 10"/>
            <p:cNvSpPr txBox="1">
              <a:spLocks noChangeArrowheads="1"/>
            </p:cNvSpPr>
            <p:nvPr/>
          </p:nvSpPr>
          <p:spPr bwMode="auto">
            <a:xfrm>
              <a:off x="3590925" y="4202112"/>
              <a:ext cx="607859"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Ov Ca</a:t>
              </a:r>
            </a:p>
            <a:p>
              <a:pPr eaLnBrk="1" hangingPunct="1">
                <a:spcBef>
                  <a:spcPct val="20000"/>
                </a:spcBef>
              </a:pPr>
              <a:r>
                <a:rPr lang="en-CA" altLang="en-US" sz="1400">
                  <a:latin typeface="+mn-lt"/>
                </a:rPr>
                <a:t>Dx 40</a:t>
              </a:r>
            </a:p>
          </p:txBody>
        </p:sp>
        <p:sp>
          <p:nvSpPr>
            <p:cNvPr id="10" name="Text Box 12"/>
            <p:cNvSpPr txBox="1">
              <a:spLocks noChangeArrowheads="1"/>
            </p:cNvSpPr>
            <p:nvPr/>
          </p:nvSpPr>
          <p:spPr bwMode="auto">
            <a:xfrm>
              <a:off x="6300192" y="4202112"/>
              <a:ext cx="5347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b="1" dirty="0" smtClean="0">
                  <a:latin typeface="+mn-lt"/>
                </a:rPr>
                <a:t>Judy</a:t>
              </a:r>
              <a:endParaRPr lang="en-CA" altLang="en-US" sz="1400" dirty="0">
                <a:latin typeface="+mn-lt"/>
              </a:endParaRPr>
            </a:p>
          </p:txBody>
        </p:sp>
        <p:sp>
          <p:nvSpPr>
            <p:cNvPr id="11" name="Line 13"/>
            <p:cNvSpPr>
              <a:spLocks noChangeShapeType="1"/>
            </p:cNvSpPr>
            <p:nvPr/>
          </p:nvSpPr>
          <p:spPr bwMode="auto">
            <a:xfrm flipV="1">
              <a:off x="5917531" y="4221088"/>
              <a:ext cx="360767" cy="208833"/>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sp>
          <p:nvSpPr>
            <p:cNvPr id="12" name="Line 15"/>
            <p:cNvSpPr>
              <a:spLocks noChangeShapeType="1"/>
            </p:cNvSpPr>
            <p:nvPr/>
          </p:nvSpPr>
          <p:spPr bwMode="auto">
            <a:xfrm>
              <a:off x="2963546"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Rectangle 16"/>
            <p:cNvSpPr>
              <a:spLocks noChangeArrowheads="1"/>
            </p:cNvSpPr>
            <p:nvPr/>
          </p:nvSpPr>
          <p:spPr bwMode="auto">
            <a:xfrm>
              <a:off x="5510456"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4" name="Rectangle 17"/>
            <p:cNvSpPr>
              <a:spLocks noChangeArrowheads="1"/>
            </p:cNvSpPr>
            <p:nvPr/>
          </p:nvSpPr>
          <p:spPr bwMode="auto">
            <a:xfrm>
              <a:off x="5917531"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5" name="Line 18"/>
            <p:cNvSpPr>
              <a:spLocks noChangeShapeType="1"/>
            </p:cNvSpPr>
            <p:nvPr/>
          </p:nvSpPr>
          <p:spPr bwMode="auto">
            <a:xfrm>
              <a:off x="5626763" y="5046247"/>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19"/>
            <p:cNvSpPr>
              <a:spLocks noChangeShapeType="1"/>
            </p:cNvSpPr>
            <p:nvPr/>
          </p:nvSpPr>
          <p:spPr bwMode="auto">
            <a:xfrm>
              <a:off x="562676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0"/>
            <p:cNvSpPr>
              <a:spLocks noChangeShapeType="1"/>
            </p:cNvSpPr>
            <p:nvPr/>
          </p:nvSpPr>
          <p:spPr bwMode="auto">
            <a:xfrm>
              <a:off x="6033838"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1"/>
            <p:cNvSpPr>
              <a:spLocks noChangeShapeType="1"/>
            </p:cNvSpPr>
            <p:nvPr/>
          </p:nvSpPr>
          <p:spPr bwMode="auto">
            <a:xfrm>
              <a:off x="644091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2"/>
            <p:cNvSpPr>
              <a:spLocks noChangeShapeType="1"/>
            </p:cNvSpPr>
            <p:nvPr/>
          </p:nvSpPr>
          <p:spPr bwMode="auto">
            <a:xfrm>
              <a:off x="5859377" y="4042725"/>
              <a:ext cx="407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3"/>
            <p:cNvSpPr>
              <a:spLocks noChangeShapeType="1"/>
            </p:cNvSpPr>
            <p:nvPr/>
          </p:nvSpPr>
          <p:spPr bwMode="auto">
            <a:xfrm>
              <a:off x="6091992" y="4042725"/>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4"/>
            <p:cNvSpPr>
              <a:spLocks noChangeShapeType="1"/>
            </p:cNvSpPr>
            <p:nvPr/>
          </p:nvSpPr>
          <p:spPr bwMode="auto">
            <a:xfrm>
              <a:off x="2207550" y="3697765"/>
              <a:ext cx="4188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Rectangle 25"/>
            <p:cNvSpPr>
              <a:spLocks noChangeArrowheads="1"/>
            </p:cNvSpPr>
            <p:nvPr/>
          </p:nvSpPr>
          <p:spPr bwMode="auto">
            <a:xfrm>
              <a:off x="3155527" y="2593891"/>
              <a:ext cx="232615"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3" name="Rectangle 26"/>
            <p:cNvSpPr>
              <a:spLocks noChangeArrowheads="1"/>
            </p:cNvSpPr>
            <p:nvPr/>
          </p:nvSpPr>
          <p:spPr bwMode="auto">
            <a:xfrm>
              <a:off x="1509707"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4" name="Rectangle 27"/>
            <p:cNvSpPr>
              <a:spLocks noChangeArrowheads="1"/>
            </p:cNvSpPr>
            <p:nvPr/>
          </p:nvSpPr>
          <p:spPr bwMode="auto">
            <a:xfrm>
              <a:off x="2963546"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5" name="Rectangle 28"/>
            <p:cNvSpPr>
              <a:spLocks noChangeArrowheads="1"/>
            </p:cNvSpPr>
            <p:nvPr/>
          </p:nvSpPr>
          <p:spPr bwMode="auto">
            <a:xfrm>
              <a:off x="5008612" y="3966416"/>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6" name="Rectangle 29"/>
            <p:cNvSpPr>
              <a:spLocks noChangeArrowheads="1"/>
            </p:cNvSpPr>
            <p:nvPr/>
          </p:nvSpPr>
          <p:spPr bwMode="auto">
            <a:xfrm>
              <a:off x="5638610"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7" name="Rectangle 30"/>
            <p:cNvSpPr>
              <a:spLocks noChangeArrowheads="1"/>
            </p:cNvSpPr>
            <p:nvPr/>
          </p:nvSpPr>
          <p:spPr bwMode="auto">
            <a:xfrm>
              <a:off x="2207550" y="5303399"/>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8" name="Line 31"/>
            <p:cNvSpPr>
              <a:spLocks noChangeShapeType="1"/>
            </p:cNvSpPr>
            <p:nvPr/>
          </p:nvSpPr>
          <p:spPr bwMode="auto">
            <a:xfrm>
              <a:off x="1509707"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2"/>
            <p:cNvSpPr>
              <a:spLocks noChangeShapeType="1"/>
            </p:cNvSpPr>
            <p:nvPr/>
          </p:nvSpPr>
          <p:spPr bwMode="auto">
            <a:xfrm>
              <a:off x="3388143" y="2694244"/>
              <a:ext cx="166437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3"/>
            <p:cNvSpPr>
              <a:spLocks noChangeShapeType="1"/>
            </p:cNvSpPr>
            <p:nvPr/>
          </p:nvSpPr>
          <p:spPr bwMode="auto">
            <a:xfrm>
              <a:off x="2207550"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4"/>
            <p:cNvSpPr>
              <a:spLocks noChangeShapeType="1"/>
            </p:cNvSpPr>
            <p:nvPr/>
          </p:nvSpPr>
          <p:spPr bwMode="auto">
            <a:xfrm>
              <a:off x="3777696"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5"/>
            <p:cNvSpPr>
              <a:spLocks noChangeShapeType="1"/>
            </p:cNvSpPr>
            <p:nvPr/>
          </p:nvSpPr>
          <p:spPr bwMode="auto">
            <a:xfrm>
              <a:off x="5115228"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6"/>
            <p:cNvSpPr>
              <a:spLocks noChangeShapeType="1"/>
            </p:cNvSpPr>
            <p:nvPr/>
          </p:nvSpPr>
          <p:spPr bwMode="auto">
            <a:xfrm>
              <a:off x="150970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37"/>
            <p:cNvSpPr>
              <a:spLocks noChangeShapeType="1"/>
            </p:cNvSpPr>
            <p:nvPr/>
          </p:nvSpPr>
          <p:spPr bwMode="auto">
            <a:xfrm>
              <a:off x="232385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38"/>
            <p:cNvSpPr>
              <a:spLocks noChangeShapeType="1"/>
            </p:cNvSpPr>
            <p:nvPr/>
          </p:nvSpPr>
          <p:spPr bwMode="auto">
            <a:xfrm>
              <a:off x="296354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39"/>
            <p:cNvSpPr>
              <a:spLocks noChangeShapeType="1"/>
            </p:cNvSpPr>
            <p:nvPr/>
          </p:nvSpPr>
          <p:spPr bwMode="auto">
            <a:xfrm>
              <a:off x="377769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0"/>
            <p:cNvSpPr>
              <a:spLocks noChangeShapeType="1"/>
            </p:cNvSpPr>
            <p:nvPr/>
          </p:nvSpPr>
          <p:spPr bwMode="auto">
            <a:xfrm>
              <a:off x="3196160"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1"/>
            <p:cNvSpPr>
              <a:spLocks noChangeShapeType="1"/>
            </p:cNvSpPr>
            <p:nvPr/>
          </p:nvSpPr>
          <p:spPr bwMode="auto">
            <a:xfrm>
              <a:off x="4533692"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2"/>
            <p:cNvSpPr>
              <a:spLocks noChangeShapeType="1"/>
            </p:cNvSpPr>
            <p:nvPr/>
          </p:nvSpPr>
          <p:spPr bwMode="auto">
            <a:xfrm>
              <a:off x="4766306" y="4048997"/>
              <a:ext cx="0" cy="120422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3"/>
            <p:cNvSpPr>
              <a:spLocks noChangeShapeType="1"/>
            </p:cNvSpPr>
            <p:nvPr/>
          </p:nvSpPr>
          <p:spPr bwMode="auto">
            <a:xfrm>
              <a:off x="3428774"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4"/>
            <p:cNvSpPr>
              <a:spLocks noChangeShapeType="1"/>
            </p:cNvSpPr>
            <p:nvPr/>
          </p:nvSpPr>
          <p:spPr bwMode="auto">
            <a:xfrm>
              <a:off x="1916782"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5"/>
            <p:cNvSpPr>
              <a:spLocks noChangeShapeType="1"/>
            </p:cNvSpPr>
            <p:nvPr/>
          </p:nvSpPr>
          <p:spPr bwMode="auto">
            <a:xfrm flipH="1">
              <a:off x="1742321" y="4048997"/>
              <a:ext cx="3489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46"/>
            <p:cNvSpPr>
              <a:spLocks noChangeShapeType="1"/>
            </p:cNvSpPr>
            <p:nvPr/>
          </p:nvSpPr>
          <p:spPr bwMode="auto">
            <a:xfrm>
              <a:off x="4235409" y="2694244"/>
              <a:ext cx="0" cy="100352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Oval 48"/>
            <p:cNvSpPr>
              <a:spLocks noChangeArrowheads="1"/>
            </p:cNvSpPr>
            <p:nvPr/>
          </p:nvSpPr>
          <p:spPr bwMode="auto">
            <a:xfrm>
              <a:off x="4275232"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5" name="Oval 49"/>
            <p:cNvSpPr>
              <a:spLocks noChangeArrowheads="1"/>
            </p:cNvSpPr>
            <p:nvPr/>
          </p:nvSpPr>
          <p:spPr bwMode="auto">
            <a:xfrm>
              <a:off x="6278299"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6" name="Oval 50"/>
            <p:cNvSpPr>
              <a:spLocks noChangeArrowheads="1"/>
            </p:cNvSpPr>
            <p:nvPr/>
          </p:nvSpPr>
          <p:spPr bwMode="auto">
            <a:xfrm>
              <a:off x="6278299"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7" name="Oval 51"/>
            <p:cNvSpPr>
              <a:spLocks noChangeArrowheads="1"/>
            </p:cNvSpPr>
            <p:nvPr/>
          </p:nvSpPr>
          <p:spPr bwMode="auto">
            <a:xfrm>
              <a:off x="4617692" y="524695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8" name="Oval 52"/>
            <p:cNvSpPr>
              <a:spLocks noChangeArrowheads="1"/>
            </p:cNvSpPr>
            <p:nvPr/>
          </p:nvSpPr>
          <p:spPr bwMode="auto">
            <a:xfrm>
              <a:off x="2810624"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9" name="Oval 53"/>
            <p:cNvSpPr>
              <a:spLocks noChangeArrowheads="1"/>
            </p:cNvSpPr>
            <p:nvPr/>
          </p:nvSpPr>
          <p:spPr bwMode="auto">
            <a:xfrm>
              <a:off x="3640927"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0" name="Oval 54" descr="Wide downward diagonal"/>
            <p:cNvSpPr>
              <a:spLocks noChangeArrowheads="1"/>
            </p:cNvSpPr>
            <p:nvPr/>
          </p:nvSpPr>
          <p:spPr bwMode="auto">
            <a:xfrm>
              <a:off x="2077242" y="3918330"/>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1" name="Oval 55" descr="Wide downward diagonal"/>
            <p:cNvSpPr>
              <a:spLocks noChangeArrowheads="1"/>
            </p:cNvSpPr>
            <p:nvPr/>
          </p:nvSpPr>
          <p:spPr bwMode="auto">
            <a:xfrm>
              <a:off x="1344938" y="5293991"/>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2" name="Oval 56" descr="Dark horizontal"/>
            <p:cNvSpPr>
              <a:spLocks noChangeArrowheads="1"/>
            </p:cNvSpPr>
            <p:nvPr/>
          </p:nvSpPr>
          <p:spPr bwMode="auto">
            <a:xfrm>
              <a:off x="3640927" y="3918330"/>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3" name="Oval 57" descr="Dark horizontal"/>
            <p:cNvSpPr>
              <a:spLocks noChangeArrowheads="1"/>
            </p:cNvSpPr>
            <p:nvPr/>
          </p:nvSpPr>
          <p:spPr bwMode="auto">
            <a:xfrm>
              <a:off x="5027322" y="2590755"/>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4" name="Line 58"/>
            <p:cNvSpPr>
              <a:spLocks noChangeShapeType="1"/>
            </p:cNvSpPr>
            <p:nvPr/>
          </p:nvSpPr>
          <p:spPr bwMode="auto">
            <a:xfrm>
              <a:off x="6376298" y="3682085"/>
              <a:ext cx="0" cy="23624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7"/>
            <p:cNvSpPr>
              <a:spLocks noChangeShapeType="1"/>
            </p:cNvSpPr>
            <p:nvPr/>
          </p:nvSpPr>
          <p:spPr bwMode="auto">
            <a:xfrm flipH="1">
              <a:off x="4955330" y="2582862"/>
              <a:ext cx="465228" cy="30105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Rectangle 28"/>
            <p:cNvSpPr>
              <a:spLocks noChangeArrowheads="1"/>
            </p:cNvSpPr>
            <p:nvPr/>
          </p:nvSpPr>
          <p:spPr bwMode="auto">
            <a:xfrm>
              <a:off x="4651375" y="1498600"/>
              <a:ext cx="231775"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7" name="Rectangle 28"/>
            <p:cNvSpPr>
              <a:spLocks noChangeArrowheads="1"/>
            </p:cNvSpPr>
            <p:nvPr/>
          </p:nvSpPr>
          <p:spPr bwMode="auto">
            <a:xfrm>
              <a:off x="2722563" y="1498600"/>
              <a:ext cx="233362"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8" name="Oval 54" descr="Wide downward diagonal"/>
            <p:cNvSpPr>
              <a:spLocks noChangeArrowheads="1"/>
            </p:cNvSpPr>
            <p:nvPr/>
          </p:nvSpPr>
          <p:spPr bwMode="auto">
            <a:xfrm>
              <a:off x="5459413" y="1463675"/>
              <a:ext cx="277812" cy="27146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9" name="Oval 49"/>
            <p:cNvSpPr>
              <a:spLocks noChangeArrowheads="1"/>
            </p:cNvSpPr>
            <p:nvPr/>
          </p:nvSpPr>
          <p:spPr bwMode="auto">
            <a:xfrm>
              <a:off x="3514725" y="1463675"/>
              <a:ext cx="277813" cy="27146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0" name="Line 46"/>
            <p:cNvSpPr>
              <a:spLocks noChangeShapeType="1"/>
            </p:cNvSpPr>
            <p:nvPr/>
          </p:nvSpPr>
          <p:spPr bwMode="auto">
            <a:xfrm>
              <a:off x="3271838" y="1571625"/>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40"/>
            <p:cNvSpPr>
              <a:spLocks noChangeShapeType="1"/>
            </p:cNvSpPr>
            <p:nvPr/>
          </p:nvSpPr>
          <p:spPr bwMode="auto">
            <a:xfrm>
              <a:off x="2955925" y="1571625"/>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Text Box 9"/>
            <p:cNvSpPr txBox="1">
              <a:spLocks noChangeArrowheads="1"/>
            </p:cNvSpPr>
            <p:nvPr/>
          </p:nvSpPr>
          <p:spPr bwMode="auto">
            <a:xfrm>
              <a:off x="5364088" y="1700808"/>
              <a:ext cx="917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a:latin typeface="+mn-lt"/>
                </a:rPr>
                <a:t>Br </a:t>
              </a:r>
              <a:r>
                <a:rPr lang="en-CA" altLang="en-US" sz="1400" dirty="0" smtClean="0">
                  <a:latin typeface="+mn-lt"/>
                </a:rPr>
                <a:t>Ca</a:t>
              </a:r>
              <a:endParaRPr lang="en-CA" altLang="en-US" sz="1400" dirty="0">
                <a:latin typeface="+mn-lt"/>
              </a:endParaRPr>
            </a:p>
          </p:txBody>
        </p:sp>
        <p:sp>
          <p:nvSpPr>
            <p:cNvPr id="63" name="Line 46"/>
            <p:cNvSpPr>
              <a:spLocks noChangeShapeType="1"/>
            </p:cNvSpPr>
            <p:nvPr/>
          </p:nvSpPr>
          <p:spPr bwMode="auto">
            <a:xfrm>
              <a:off x="5172075" y="1568450"/>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40"/>
            <p:cNvSpPr>
              <a:spLocks noChangeShapeType="1"/>
            </p:cNvSpPr>
            <p:nvPr/>
          </p:nvSpPr>
          <p:spPr bwMode="auto">
            <a:xfrm>
              <a:off x="4891088" y="1568450"/>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47"/>
            <p:cNvSpPr>
              <a:spLocks noChangeShapeType="1"/>
            </p:cNvSpPr>
            <p:nvPr/>
          </p:nvSpPr>
          <p:spPr bwMode="auto">
            <a:xfrm flipH="1">
              <a:off x="5359400" y="1447800"/>
              <a:ext cx="465138" cy="3032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Text Box 12"/>
            <p:cNvSpPr txBox="1">
              <a:spLocks noChangeArrowheads="1"/>
            </p:cNvSpPr>
            <p:nvPr/>
          </p:nvSpPr>
          <p:spPr bwMode="auto">
            <a:xfrm>
              <a:off x="6503988" y="3711561"/>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40</a:t>
              </a:r>
              <a:endParaRPr lang="en-CA" altLang="en-US" sz="1400" dirty="0">
                <a:latin typeface="+mn-lt"/>
              </a:endParaRPr>
            </a:p>
          </p:txBody>
        </p:sp>
        <p:sp>
          <p:nvSpPr>
            <p:cNvPr id="67" name="Text Box 12"/>
            <p:cNvSpPr txBox="1">
              <a:spLocks noChangeArrowheads="1"/>
            </p:cNvSpPr>
            <p:nvPr/>
          </p:nvSpPr>
          <p:spPr bwMode="auto">
            <a:xfrm>
              <a:off x="5346615" y="2386467"/>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d.48</a:t>
              </a:r>
              <a:endParaRPr lang="en-CA" altLang="en-US" sz="1400" dirty="0">
                <a:latin typeface="+mn-lt"/>
              </a:endParaRPr>
            </a:p>
          </p:txBody>
        </p:sp>
        <p:sp>
          <p:nvSpPr>
            <p:cNvPr id="68" name="Text Box 12"/>
            <p:cNvSpPr txBox="1">
              <a:spLocks noChangeArrowheads="1"/>
            </p:cNvSpPr>
            <p:nvPr/>
          </p:nvSpPr>
          <p:spPr bwMode="auto">
            <a:xfrm>
              <a:off x="5661150" y="1150113"/>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d.51</a:t>
              </a:r>
              <a:endParaRPr lang="en-CA" altLang="en-US" sz="1400" dirty="0">
                <a:latin typeface="+mn-lt"/>
              </a:endParaRPr>
            </a:p>
          </p:txBody>
        </p:sp>
      </p:grpSp>
      <p:sp>
        <p:nvSpPr>
          <p:cNvPr id="69" name="TextBox 68"/>
          <p:cNvSpPr txBox="1"/>
          <p:nvPr/>
        </p:nvSpPr>
        <p:spPr>
          <a:xfrm>
            <a:off x="133253" y="2113162"/>
            <a:ext cx="3315183" cy="523220"/>
          </a:xfrm>
          <a:prstGeom prst="rect">
            <a:avLst/>
          </a:prstGeom>
          <a:solidFill>
            <a:schemeClr val="bg1">
              <a:lumMod val="85000"/>
            </a:schemeClr>
          </a:solidFill>
        </p:spPr>
        <p:txBody>
          <a:bodyPr wrap="square" rtlCol="0">
            <a:spAutoFit/>
          </a:bodyPr>
          <a:lstStyle/>
          <a:p>
            <a:pPr eaLnBrk="1" hangingPunct="1"/>
            <a:r>
              <a:rPr lang="en-CA" altLang="en-US" sz="2800" dirty="0" smtClean="0"/>
              <a:t>         Closely related</a:t>
            </a:r>
            <a:endParaRPr lang="en-CA" altLang="en-US" sz="2800" dirty="0"/>
          </a:p>
        </p:txBody>
      </p:sp>
      <p:pic>
        <p:nvPicPr>
          <p:cNvPr id="95234" name="Picture 2" descr="C:\Users\Shawna\AppData\Local\Microsoft\Windows\INetCache\IE\89B3XZR3\red_fla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351" y="1951643"/>
            <a:ext cx="587602" cy="5876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72152" y="2755663"/>
            <a:ext cx="3189665" cy="646331"/>
            <a:chOff x="572152" y="2755663"/>
            <a:chExt cx="3189665" cy="646331"/>
          </a:xfrm>
        </p:grpSpPr>
        <p:pic>
          <p:nvPicPr>
            <p:cNvPr id="72"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52" y="2812214"/>
              <a:ext cx="319696" cy="319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5953" y="2755663"/>
              <a:ext cx="2895864" cy="646331"/>
            </a:xfrm>
            <a:prstGeom prst="rect">
              <a:avLst/>
            </a:prstGeom>
            <a:noFill/>
          </p:spPr>
          <p:txBody>
            <a:bodyPr wrap="square" rtlCol="0">
              <a:spAutoFit/>
            </a:bodyPr>
            <a:lstStyle/>
            <a:p>
              <a:r>
                <a:rPr lang="en-CA" dirty="0" smtClean="0"/>
                <a:t>Mother and daughter, sisters (first degree relatives)</a:t>
              </a:r>
              <a:endParaRPr lang="en-CA" dirty="0"/>
            </a:p>
          </p:txBody>
        </p:sp>
      </p:grpSp>
      <p:grpSp>
        <p:nvGrpSpPr>
          <p:cNvPr id="95232" name="Group 95231"/>
          <p:cNvGrpSpPr/>
          <p:nvPr/>
        </p:nvGrpSpPr>
        <p:grpSpPr>
          <a:xfrm>
            <a:off x="539552" y="3414807"/>
            <a:ext cx="3240926" cy="646331"/>
            <a:chOff x="539552" y="3414807"/>
            <a:chExt cx="3240926" cy="646331"/>
          </a:xfrm>
        </p:grpSpPr>
        <p:pic>
          <p:nvPicPr>
            <p:cNvPr id="71"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477713"/>
              <a:ext cx="319696" cy="319696"/>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884614" y="3414807"/>
              <a:ext cx="2895864" cy="646331"/>
            </a:xfrm>
            <a:prstGeom prst="rect">
              <a:avLst/>
            </a:prstGeom>
            <a:noFill/>
          </p:spPr>
          <p:txBody>
            <a:bodyPr wrap="square" rtlCol="0">
              <a:spAutoFit/>
            </a:bodyPr>
            <a:lstStyle/>
            <a:p>
              <a:r>
                <a:rPr lang="en-CA" dirty="0" smtClean="0"/>
                <a:t>Aunt and niece (second degree relatives)</a:t>
              </a:r>
              <a:endParaRPr lang="en-CA" dirty="0"/>
            </a:p>
          </p:txBody>
        </p:sp>
      </p:grpSp>
    </p:spTree>
    <p:extLst>
      <p:ext uri="{BB962C8B-B14F-4D97-AF65-F5344CB8AC3E}">
        <p14:creationId xmlns:p14="http://schemas.microsoft.com/office/powerpoint/2010/main" val="11143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95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When should I think about a possible hereditary cancer syndrome?</a:t>
            </a:r>
            <a:endParaRPr lang="en-CA" sz="4000" dirty="0"/>
          </a:p>
        </p:txBody>
      </p:sp>
      <p:grpSp>
        <p:nvGrpSpPr>
          <p:cNvPr id="4" name="Group 3"/>
          <p:cNvGrpSpPr/>
          <p:nvPr/>
        </p:nvGrpSpPr>
        <p:grpSpPr>
          <a:xfrm>
            <a:off x="3003382" y="2029004"/>
            <a:ext cx="5697443" cy="4315264"/>
            <a:chOff x="1295400" y="1150113"/>
            <a:chExt cx="5721350" cy="5081983"/>
          </a:xfrm>
        </p:grpSpPr>
        <p:sp>
          <p:nvSpPr>
            <p:cNvPr id="6" name="Text Box 11"/>
            <p:cNvSpPr txBox="1">
              <a:spLocks noChangeArrowheads="1"/>
            </p:cNvSpPr>
            <p:nvPr/>
          </p:nvSpPr>
          <p:spPr bwMode="auto">
            <a:xfrm>
              <a:off x="4860032" y="2924944"/>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err="1">
                  <a:latin typeface="+mn-lt"/>
                </a:rPr>
                <a:t>Ov</a:t>
              </a:r>
              <a:r>
                <a:rPr lang="en-CA" altLang="en-US" sz="1400" dirty="0">
                  <a:latin typeface="+mn-lt"/>
                </a:rPr>
                <a:t> </a:t>
              </a:r>
              <a:r>
                <a:rPr lang="en-CA" altLang="en-US" sz="1400" dirty="0" smtClean="0">
                  <a:latin typeface="+mn-lt"/>
                </a:rPr>
                <a:t>Ca</a:t>
              </a:r>
              <a:endParaRPr lang="en-CA" altLang="en-US" sz="1400" dirty="0">
                <a:latin typeface="+mn-lt"/>
              </a:endParaRPr>
            </a:p>
          </p:txBody>
        </p:sp>
        <p:sp>
          <p:nvSpPr>
            <p:cNvPr id="7" name="Text Box 8"/>
            <p:cNvSpPr txBox="1">
              <a:spLocks noChangeArrowheads="1"/>
            </p:cNvSpPr>
            <p:nvPr/>
          </p:nvSpPr>
          <p:spPr bwMode="auto">
            <a:xfrm>
              <a:off x="1295400" y="5665787"/>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30</a:t>
              </a:r>
            </a:p>
          </p:txBody>
        </p:sp>
        <p:sp>
          <p:nvSpPr>
            <p:cNvPr id="8" name="Text Box 9"/>
            <p:cNvSpPr txBox="1">
              <a:spLocks noChangeArrowheads="1"/>
            </p:cNvSpPr>
            <p:nvPr/>
          </p:nvSpPr>
          <p:spPr bwMode="auto">
            <a:xfrm>
              <a:off x="1979613" y="4202112"/>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38</a:t>
              </a:r>
            </a:p>
          </p:txBody>
        </p:sp>
        <p:sp>
          <p:nvSpPr>
            <p:cNvPr id="9" name="Text Box 10"/>
            <p:cNvSpPr txBox="1">
              <a:spLocks noChangeArrowheads="1"/>
            </p:cNvSpPr>
            <p:nvPr/>
          </p:nvSpPr>
          <p:spPr bwMode="auto">
            <a:xfrm>
              <a:off x="3590925" y="4202112"/>
              <a:ext cx="607859"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Ov Ca</a:t>
              </a:r>
            </a:p>
            <a:p>
              <a:pPr eaLnBrk="1" hangingPunct="1">
                <a:spcBef>
                  <a:spcPct val="20000"/>
                </a:spcBef>
              </a:pPr>
              <a:r>
                <a:rPr lang="en-CA" altLang="en-US" sz="1400">
                  <a:latin typeface="+mn-lt"/>
                </a:rPr>
                <a:t>Dx 40</a:t>
              </a:r>
            </a:p>
          </p:txBody>
        </p:sp>
        <p:sp>
          <p:nvSpPr>
            <p:cNvPr id="10" name="Text Box 12"/>
            <p:cNvSpPr txBox="1">
              <a:spLocks noChangeArrowheads="1"/>
            </p:cNvSpPr>
            <p:nvPr/>
          </p:nvSpPr>
          <p:spPr bwMode="auto">
            <a:xfrm>
              <a:off x="6300192" y="4202112"/>
              <a:ext cx="5347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b="1" dirty="0" smtClean="0">
                  <a:latin typeface="+mn-lt"/>
                </a:rPr>
                <a:t>Judy</a:t>
              </a:r>
              <a:endParaRPr lang="en-CA" altLang="en-US" sz="1400" dirty="0">
                <a:latin typeface="+mn-lt"/>
              </a:endParaRPr>
            </a:p>
          </p:txBody>
        </p:sp>
        <p:sp>
          <p:nvSpPr>
            <p:cNvPr id="11" name="Line 13"/>
            <p:cNvSpPr>
              <a:spLocks noChangeShapeType="1"/>
            </p:cNvSpPr>
            <p:nvPr/>
          </p:nvSpPr>
          <p:spPr bwMode="auto">
            <a:xfrm flipV="1">
              <a:off x="5917531" y="4221088"/>
              <a:ext cx="360767" cy="208833"/>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sp>
          <p:nvSpPr>
            <p:cNvPr id="12" name="Line 15"/>
            <p:cNvSpPr>
              <a:spLocks noChangeShapeType="1"/>
            </p:cNvSpPr>
            <p:nvPr/>
          </p:nvSpPr>
          <p:spPr bwMode="auto">
            <a:xfrm>
              <a:off x="2963546"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Rectangle 16"/>
            <p:cNvSpPr>
              <a:spLocks noChangeArrowheads="1"/>
            </p:cNvSpPr>
            <p:nvPr/>
          </p:nvSpPr>
          <p:spPr bwMode="auto">
            <a:xfrm>
              <a:off x="5510456"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4" name="Rectangle 17"/>
            <p:cNvSpPr>
              <a:spLocks noChangeArrowheads="1"/>
            </p:cNvSpPr>
            <p:nvPr/>
          </p:nvSpPr>
          <p:spPr bwMode="auto">
            <a:xfrm>
              <a:off x="5917531"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5" name="Line 18"/>
            <p:cNvSpPr>
              <a:spLocks noChangeShapeType="1"/>
            </p:cNvSpPr>
            <p:nvPr/>
          </p:nvSpPr>
          <p:spPr bwMode="auto">
            <a:xfrm>
              <a:off x="5626763" y="5046247"/>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19"/>
            <p:cNvSpPr>
              <a:spLocks noChangeShapeType="1"/>
            </p:cNvSpPr>
            <p:nvPr/>
          </p:nvSpPr>
          <p:spPr bwMode="auto">
            <a:xfrm>
              <a:off x="562676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0"/>
            <p:cNvSpPr>
              <a:spLocks noChangeShapeType="1"/>
            </p:cNvSpPr>
            <p:nvPr/>
          </p:nvSpPr>
          <p:spPr bwMode="auto">
            <a:xfrm>
              <a:off x="6033838"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1"/>
            <p:cNvSpPr>
              <a:spLocks noChangeShapeType="1"/>
            </p:cNvSpPr>
            <p:nvPr/>
          </p:nvSpPr>
          <p:spPr bwMode="auto">
            <a:xfrm>
              <a:off x="644091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2"/>
            <p:cNvSpPr>
              <a:spLocks noChangeShapeType="1"/>
            </p:cNvSpPr>
            <p:nvPr/>
          </p:nvSpPr>
          <p:spPr bwMode="auto">
            <a:xfrm>
              <a:off x="5859377" y="4042725"/>
              <a:ext cx="407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3"/>
            <p:cNvSpPr>
              <a:spLocks noChangeShapeType="1"/>
            </p:cNvSpPr>
            <p:nvPr/>
          </p:nvSpPr>
          <p:spPr bwMode="auto">
            <a:xfrm>
              <a:off x="6091992" y="4042725"/>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4"/>
            <p:cNvSpPr>
              <a:spLocks noChangeShapeType="1"/>
            </p:cNvSpPr>
            <p:nvPr/>
          </p:nvSpPr>
          <p:spPr bwMode="auto">
            <a:xfrm>
              <a:off x="2207550" y="3697765"/>
              <a:ext cx="4188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Rectangle 25"/>
            <p:cNvSpPr>
              <a:spLocks noChangeArrowheads="1"/>
            </p:cNvSpPr>
            <p:nvPr/>
          </p:nvSpPr>
          <p:spPr bwMode="auto">
            <a:xfrm>
              <a:off x="3155527" y="2593891"/>
              <a:ext cx="232615"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3" name="Rectangle 26"/>
            <p:cNvSpPr>
              <a:spLocks noChangeArrowheads="1"/>
            </p:cNvSpPr>
            <p:nvPr/>
          </p:nvSpPr>
          <p:spPr bwMode="auto">
            <a:xfrm>
              <a:off x="1509707"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4" name="Rectangle 27"/>
            <p:cNvSpPr>
              <a:spLocks noChangeArrowheads="1"/>
            </p:cNvSpPr>
            <p:nvPr/>
          </p:nvSpPr>
          <p:spPr bwMode="auto">
            <a:xfrm>
              <a:off x="2963546"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5" name="Rectangle 28"/>
            <p:cNvSpPr>
              <a:spLocks noChangeArrowheads="1"/>
            </p:cNvSpPr>
            <p:nvPr/>
          </p:nvSpPr>
          <p:spPr bwMode="auto">
            <a:xfrm>
              <a:off x="5008612" y="3966416"/>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6" name="Rectangle 29"/>
            <p:cNvSpPr>
              <a:spLocks noChangeArrowheads="1"/>
            </p:cNvSpPr>
            <p:nvPr/>
          </p:nvSpPr>
          <p:spPr bwMode="auto">
            <a:xfrm>
              <a:off x="5638610"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7" name="Rectangle 30"/>
            <p:cNvSpPr>
              <a:spLocks noChangeArrowheads="1"/>
            </p:cNvSpPr>
            <p:nvPr/>
          </p:nvSpPr>
          <p:spPr bwMode="auto">
            <a:xfrm>
              <a:off x="2207550" y="5303399"/>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8" name="Line 31"/>
            <p:cNvSpPr>
              <a:spLocks noChangeShapeType="1"/>
            </p:cNvSpPr>
            <p:nvPr/>
          </p:nvSpPr>
          <p:spPr bwMode="auto">
            <a:xfrm>
              <a:off x="1509707"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2"/>
            <p:cNvSpPr>
              <a:spLocks noChangeShapeType="1"/>
            </p:cNvSpPr>
            <p:nvPr/>
          </p:nvSpPr>
          <p:spPr bwMode="auto">
            <a:xfrm>
              <a:off x="3388143" y="2694244"/>
              <a:ext cx="166437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3"/>
            <p:cNvSpPr>
              <a:spLocks noChangeShapeType="1"/>
            </p:cNvSpPr>
            <p:nvPr/>
          </p:nvSpPr>
          <p:spPr bwMode="auto">
            <a:xfrm>
              <a:off x="2207550"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4"/>
            <p:cNvSpPr>
              <a:spLocks noChangeShapeType="1"/>
            </p:cNvSpPr>
            <p:nvPr/>
          </p:nvSpPr>
          <p:spPr bwMode="auto">
            <a:xfrm>
              <a:off x="3777696"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5"/>
            <p:cNvSpPr>
              <a:spLocks noChangeShapeType="1"/>
            </p:cNvSpPr>
            <p:nvPr/>
          </p:nvSpPr>
          <p:spPr bwMode="auto">
            <a:xfrm>
              <a:off x="5115228"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6"/>
            <p:cNvSpPr>
              <a:spLocks noChangeShapeType="1"/>
            </p:cNvSpPr>
            <p:nvPr/>
          </p:nvSpPr>
          <p:spPr bwMode="auto">
            <a:xfrm>
              <a:off x="150970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37"/>
            <p:cNvSpPr>
              <a:spLocks noChangeShapeType="1"/>
            </p:cNvSpPr>
            <p:nvPr/>
          </p:nvSpPr>
          <p:spPr bwMode="auto">
            <a:xfrm>
              <a:off x="232385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38"/>
            <p:cNvSpPr>
              <a:spLocks noChangeShapeType="1"/>
            </p:cNvSpPr>
            <p:nvPr/>
          </p:nvSpPr>
          <p:spPr bwMode="auto">
            <a:xfrm>
              <a:off x="296354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39"/>
            <p:cNvSpPr>
              <a:spLocks noChangeShapeType="1"/>
            </p:cNvSpPr>
            <p:nvPr/>
          </p:nvSpPr>
          <p:spPr bwMode="auto">
            <a:xfrm>
              <a:off x="377769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0"/>
            <p:cNvSpPr>
              <a:spLocks noChangeShapeType="1"/>
            </p:cNvSpPr>
            <p:nvPr/>
          </p:nvSpPr>
          <p:spPr bwMode="auto">
            <a:xfrm>
              <a:off x="3196160"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1"/>
            <p:cNvSpPr>
              <a:spLocks noChangeShapeType="1"/>
            </p:cNvSpPr>
            <p:nvPr/>
          </p:nvSpPr>
          <p:spPr bwMode="auto">
            <a:xfrm>
              <a:off x="4533692"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2"/>
            <p:cNvSpPr>
              <a:spLocks noChangeShapeType="1"/>
            </p:cNvSpPr>
            <p:nvPr/>
          </p:nvSpPr>
          <p:spPr bwMode="auto">
            <a:xfrm>
              <a:off x="4766306" y="4048997"/>
              <a:ext cx="0" cy="120422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3"/>
            <p:cNvSpPr>
              <a:spLocks noChangeShapeType="1"/>
            </p:cNvSpPr>
            <p:nvPr/>
          </p:nvSpPr>
          <p:spPr bwMode="auto">
            <a:xfrm>
              <a:off x="3428774"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4"/>
            <p:cNvSpPr>
              <a:spLocks noChangeShapeType="1"/>
            </p:cNvSpPr>
            <p:nvPr/>
          </p:nvSpPr>
          <p:spPr bwMode="auto">
            <a:xfrm>
              <a:off x="1916782"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5"/>
            <p:cNvSpPr>
              <a:spLocks noChangeShapeType="1"/>
            </p:cNvSpPr>
            <p:nvPr/>
          </p:nvSpPr>
          <p:spPr bwMode="auto">
            <a:xfrm flipH="1">
              <a:off x="1742321" y="4048997"/>
              <a:ext cx="3489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46"/>
            <p:cNvSpPr>
              <a:spLocks noChangeShapeType="1"/>
            </p:cNvSpPr>
            <p:nvPr/>
          </p:nvSpPr>
          <p:spPr bwMode="auto">
            <a:xfrm>
              <a:off x="4235409" y="2694244"/>
              <a:ext cx="0" cy="100352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Oval 48"/>
            <p:cNvSpPr>
              <a:spLocks noChangeArrowheads="1"/>
            </p:cNvSpPr>
            <p:nvPr/>
          </p:nvSpPr>
          <p:spPr bwMode="auto">
            <a:xfrm>
              <a:off x="4275232"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5" name="Oval 49"/>
            <p:cNvSpPr>
              <a:spLocks noChangeArrowheads="1"/>
            </p:cNvSpPr>
            <p:nvPr/>
          </p:nvSpPr>
          <p:spPr bwMode="auto">
            <a:xfrm>
              <a:off x="6278299"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6" name="Oval 50"/>
            <p:cNvSpPr>
              <a:spLocks noChangeArrowheads="1"/>
            </p:cNvSpPr>
            <p:nvPr/>
          </p:nvSpPr>
          <p:spPr bwMode="auto">
            <a:xfrm>
              <a:off x="6278299"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7" name="Oval 51"/>
            <p:cNvSpPr>
              <a:spLocks noChangeArrowheads="1"/>
            </p:cNvSpPr>
            <p:nvPr/>
          </p:nvSpPr>
          <p:spPr bwMode="auto">
            <a:xfrm>
              <a:off x="4617692" y="524695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8" name="Oval 52"/>
            <p:cNvSpPr>
              <a:spLocks noChangeArrowheads="1"/>
            </p:cNvSpPr>
            <p:nvPr/>
          </p:nvSpPr>
          <p:spPr bwMode="auto">
            <a:xfrm>
              <a:off x="2810624"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9" name="Oval 53"/>
            <p:cNvSpPr>
              <a:spLocks noChangeArrowheads="1"/>
            </p:cNvSpPr>
            <p:nvPr/>
          </p:nvSpPr>
          <p:spPr bwMode="auto">
            <a:xfrm>
              <a:off x="3640927"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0" name="Oval 54" descr="Wide downward diagonal"/>
            <p:cNvSpPr>
              <a:spLocks noChangeArrowheads="1"/>
            </p:cNvSpPr>
            <p:nvPr/>
          </p:nvSpPr>
          <p:spPr bwMode="auto">
            <a:xfrm>
              <a:off x="2077242" y="3918330"/>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1" name="Oval 55" descr="Wide downward diagonal"/>
            <p:cNvSpPr>
              <a:spLocks noChangeArrowheads="1"/>
            </p:cNvSpPr>
            <p:nvPr/>
          </p:nvSpPr>
          <p:spPr bwMode="auto">
            <a:xfrm>
              <a:off x="1344938" y="5293991"/>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2" name="Oval 56" descr="Dark horizontal"/>
            <p:cNvSpPr>
              <a:spLocks noChangeArrowheads="1"/>
            </p:cNvSpPr>
            <p:nvPr/>
          </p:nvSpPr>
          <p:spPr bwMode="auto">
            <a:xfrm>
              <a:off x="3640927" y="3918330"/>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3" name="Oval 57" descr="Dark horizontal"/>
            <p:cNvSpPr>
              <a:spLocks noChangeArrowheads="1"/>
            </p:cNvSpPr>
            <p:nvPr/>
          </p:nvSpPr>
          <p:spPr bwMode="auto">
            <a:xfrm>
              <a:off x="5027322" y="2590755"/>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4" name="Line 58"/>
            <p:cNvSpPr>
              <a:spLocks noChangeShapeType="1"/>
            </p:cNvSpPr>
            <p:nvPr/>
          </p:nvSpPr>
          <p:spPr bwMode="auto">
            <a:xfrm>
              <a:off x="6376298" y="3682085"/>
              <a:ext cx="0" cy="23624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7"/>
            <p:cNvSpPr>
              <a:spLocks noChangeShapeType="1"/>
            </p:cNvSpPr>
            <p:nvPr/>
          </p:nvSpPr>
          <p:spPr bwMode="auto">
            <a:xfrm flipH="1">
              <a:off x="4955330" y="2582862"/>
              <a:ext cx="465228" cy="30105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Rectangle 28"/>
            <p:cNvSpPr>
              <a:spLocks noChangeArrowheads="1"/>
            </p:cNvSpPr>
            <p:nvPr/>
          </p:nvSpPr>
          <p:spPr bwMode="auto">
            <a:xfrm>
              <a:off x="4651375" y="1498600"/>
              <a:ext cx="231775"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7" name="Rectangle 28"/>
            <p:cNvSpPr>
              <a:spLocks noChangeArrowheads="1"/>
            </p:cNvSpPr>
            <p:nvPr/>
          </p:nvSpPr>
          <p:spPr bwMode="auto">
            <a:xfrm>
              <a:off x="2722563" y="1498600"/>
              <a:ext cx="233362"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8" name="Oval 54" descr="Wide downward diagonal"/>
            <p:cNvSpPr>
              <a:spLocks noChangeArrowheads="1"/>
            </p:cNvSpPr>
            <p:nvPr/>
          </p:nvSpPr>
          <p:spPr bwMode="auto">
            <a:xfrm>
              <a:off x="5459413" y="1463675"/>
              <a:ext cx="277812" cy="27146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9" name="Oval 49"/>
            <p:cNvSpPr>
              <a:spLocks noChangeArrowheads="1"/>
            </p:cNvSpPr>
            <p:nvPr/>
          </p:nvSpPr>
          <p:spPr bwMode="auto">
            <a:xfrm>
              <a:off x="3514725" y="1463675"/>
              <a:ext cx="277813" cy="27146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0" name="Line 46"/>
            <p:cNvSpPr>
              <a:spLocks noChangeShapeType="1"/>
            </p:cNvSpPr>
            <p:nvPr/>
          </p:nvSpPr>
          <p:spPr bwMode="auto">
            <a:xfrm>
              <a:off x="3271838" y="1571625"/>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40"/>
            <p:cNvSpPr>
              <a:spLocks noChangeShapeType="1"/>
            </p:cNvSpPr>
            <p:nvPr/>
          </p:nvSpPr>
          <p:spPr bwMode="auto">
            <a:xfrm>
              <a:off x="2955925" y="1571625"/>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Text Box 9"/>
            <p:cNvSpPr txBox="1">
              <a:spLocks noChangeArrowheads="1"/>
            </p:cNvSpPr>
            <p:nvPr/>
          </p:nvSpPr>
          <p:spPr bwMode="auto">
            <a:xfrm>
              <a:off x="5364088" y="1700808"/>
              <a:ext cx="917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a:latin typeface="+mn-lt"/>
                </a:rPr>
                <a:t>Br </a:t>
              </a:r>
              <a:r>
                <a:rPr lang="en-CA" altLang="en-US" sz="1400" dirty="0" smtClean="0">
                  <a:latin typeface="+mn-lt"/>
                </a:rPr>
                <a:t>Ca</a:t>
              </a:r>
              <a:endParaRPr lang="en-CA" altLang="en-US" sz="1400" dirty="0">
                <a:latin typeface="+mn-lt"/>
              </a:endParaRPr>
            </a:p>
          </p:txBody>
        </p:sp>
        <p:sp>
          <p:nvSpPr>
            <p:cNvPr id="63" name="Line 46"/>
            <p:cNvSpPr>
              <a:spLocks noChangeShapeType="1"/>
            </p:cNvSpPr>
            <p:nvPr/>
          </p:nvSpPr>
          <p:spPr bwMode="auto">
            <a:xfrm>
              <a:off x="5172075" y="1568450"/>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40"/>
            <p:cNvSpPr>
              <a:spLocks noChangeShapeType="1"/>
            </p:cNvSpPr>
            <p:nvPr/>
          </p:nvSpPr>
          <p:spPr bwMode="auto">
            <a:xfrm>
              <a:off x="4891088" y="1568450"/>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47"/>
            <p:cNvSpPr>
              <a:spLocks noChangeShapeType="1"/>
            </p:cNvSpPr>
            <p:nvPr/>
          </p:nvSpPr>
          <p:spPr bwMode="auto">
            <a:xfrm flipH="1">
              <a:off x="5359400" y="1447800"/>
              <a:ext cx="465138" cy="3032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Text Box 12"/>
            <p:cNvSpPr txBox="1">
              <a:spLocks noChangeArrowheads="1"/>
            </p:cNvSpPr>
            <p:nvPr/>
          </p:nvSpPr>
          <p:spPr bwMode="auto">
            <a:xfrm>
              <a:off x="6503988" y="3711561"/>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40</a:t>
              </a:r>
              <a:endParaRPr lang="en-CA" altLang="en-US" sz="1400" dirty="0">
                <a:latin typeface="+mn-lt"/>
              </a:endParaRPr>
            </a:p>
          </p:txBody>
        </p:sp>
        <p:sp>
          <p:nvSpPr>
            <p:cNvPr id="67" name="Text Box 12"/>
            <p:cNvSpPr txBox="1">
              <a:spLocks noChangeArrowheads="1"/>
            </p:cNvSpPr>
            <p:nvPr/>
          </p:nvSpPr>
          <p:spPr bwMode="auto">
            <a:xfrm>
              <a:off x="5346615" y="2386467"/>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d.48</a:t>
              </a:r>
              <a:endParaRPr lang="en-CA" altLang="en-US" sz="1400" dirty="0">
                <a:latin typeface="+mn-lt"/>
              </a:endParaRPr>
            </a:p>
          </p:txBody>
        </p:sp>
        <p:sp>
          <p:nvSpPr>
            <p:cNvPr id="68" name="Text Box 12"/>
            <p:cNvSpPr txBox="1">
              <a:spLocks noChangeArrowheads="1"/>
            </p:cNvSpPr>
            <p:nvPr/>
          </p:nvSpPr>
          <p:spPr bwMode="auto">
            <a:xfrm>
              <a:off x="5661150" y="1150113"/>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d.51</a:t>
              </a:r>
              <a:endParaRPr lang="en-CA" altLang="en-US" sz="1400" dirty="0">
                <a:latin typeface="+mn-lt"/>
              </a:endParaRPr>
            </a:p>
          </p:txBody>
        </p:sp>
      </p:grpSp>
      <p:sp>
        <p:nvSpPr>
          <p:cNvPr id="69" name="TextBox 68"/>
          <p:cNvSpPr txBox="1"/>
          <p:nvPr/>
        </p:nvSpPr>
        <p:spPr>
          <a:xfrm>
            <a:off x="173623" y="2204864"/>
            <a:ext cx="3315183" cy="523220"/>
          </a:xfrm>
          <a:prstGeom prst="rect">
            <a:avLst/>
          </a:prstGeom>
          <a:solidFill>
            <a:schemeClr val="bg1">
              <a:lumMod val="85000"/>
            </a:schemeClr>
          </a:solidFill>
        </p:spPr>
        <p:txBody>
          <a:bodyPr wrap="square" rtlCol="0">
            <a:spAutoFit/>
          </a:bodyPr>
          <a:lstStyle/>
          <a:p>
            <a:r>
              <a:rPr lang="en-CA" altLang="en-US" sz="2800" dirty="0" smtClean="0"/>
              <a:t>      Early age of onset</a:t>
            </a:r>
            <a:endParaRPr lang="en-CA" altLang="en-US" sz="2800" dirty="0"/>
          </a:p>
        </p:txBody>
      </p:sp>
      <p:pic>
        <p:nvPicPr>
          <p:cNvPr id="95234" name="Picture 2" descr="C:\Users\Shawna\AppData\Local\Microsoft\Windows\INetCache\IE\89B3XZR3\red_fla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74" y="2060848"/>
            <a:ext cx="587602" cy="58760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380" y="6067564"/>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079" y="4796596"/>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1258" y="4860983"/>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0297" y="3107823"/>
            <a:ext cx="319696" cy="31969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0973" y="2067226"/>
            <a:ext cx="319696" cy="31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When should I think about a possible hereditary cancer syndrome?</a:t>
            </a:r>
            <a:endParaRPr lang="en-CA" sz="4000" dirty="0"/>
          </a:p>
        </p:txBody>
      </p:sp>
      <p:grpSp>
        <p:nvGrpSpPr>
          <p:cNvPr id="4" name="Group 3"/>
          <p:cNvGrpSpPr/>
          <p:nvPr/>
        </p:nvGrpSpPr>
        <p:grpSpPr>
          <a:xfrm>
            <a:off x="3003382" y="2029004"/>
            <a:ext cx="5697443" cy="4315264"/>
            <a:chOff x="1295400" y="1150113"/>
            <a:chExt cx="5721350" cy="5081983"/>
          </a:xfrm>
        </p:grpSpPr>
        <p:sp>
          <p:nvSpPr>
            <p:cNvPr id="6" name="Text Box 11"/>
            <p:cNvSpPr txBox="1">
              <a:spLocks noChangeArrowheads="1"/>
            </p:cNvSpPr>
            <p:nvPr/>
          </p:nvSpPr>
          <p:spPr bwMode="auto">
            <a:xfrm>
              <a:off x="4860032" y="2924944"/>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err="1">
                  <a:latin typeface="+mn-lt"/>
                </a:rPr>
                <a:t>Ov</a:t>
              </a:r>
              <a:r>
                <a:rPr lang="en-CA" altLang="en-US" sz="1400" dirty="0">
                  <a:latin typeface="+mn-lt"/>
                </a:rPr>
                <a:t> </a:t>
              </a:r>
              <a:r>
                <a:rPr lang="en-CA" altLang="en-US" sz="1400" dirty="0" smtClean="0">
                  <a:latin typeface="+mn-lt"/>
                </a:rPr>
                <a:t>Ca</a:t>
              </a:r>
              <a:endParaRPr lang="en-CA" altLang="en-US" sz="1400" dirty="0">
                <a:latin typeface="+mn-lt"/>
              </a:endParaRPr>
            </a:p>
          </p:txBody>
        </p:sp>
        <p:sp>
          <p:nvSpPr>
            <p:cNvPr id="7" name="Text Box 8"/>
            <p:cNvSpPr txBox="1">
              <a:spLocks noChangeArrowheads="1"/>
            </p:cNvSpPr>
            <p:nvPr/>
          </p:nvSpPr>
          <p:spPr bwMode="auto">
            <a:xfrm>
              <a:off x="1295400" y="5665787"/>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30</a:t>
              </a:r>
            </a:p>
          </p:txBody>
        </p:sp>
        <p:sp>
          <p:nvSpPr>
            <p:cNvPr id="8" name="Text Box 9"/>
            <p:cNvSpPr txBox="1">
              <a:spLocks noChangeArrowheads="1"/>
            </p:cNvSpPr>
            <p:nvPr/>
          </p:nvSpPr>
          <p:spPr bwMode="auto">
            <a:xfrm>
              <a:off x="1979613" y="4202112"/>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38</a:t>
              </a:r>
            </a:p>
          </p:txBody>
        </p:sp>
        <p:sp>
          <p:nvSpPr>
            <p:cNvPr id="9" name="Text Box 10"/>
            <p:cNvSpPr txBox="1">
              <a:spLocks noChangeArrowheads="1"/>
            </p:cNvSpPr>
            <p:nvPr/>
          </p:nvSpPr>
          <p:spPr bwMode="auto">
            <a:xfrm>
              <a:off x="3590925" y="4202112"/>
              <a:ext cx="607859"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Ov Ca</a:t>
              </a:r>
            </a:p>
            <a:p>
              <a:pPr eaLnBrk="1" hangingPunct="1">
                <a:spcBef>
                  <a:spcPct val="20000"/>
                </a:spcBef>
              </a:pPr>
              <a:r>
                <a:rPr lang="en-CA" altLang="en-US" sz="1400">
                  <a:latin typeface="+mn-lt"/>
                </a:rPr>
                <a:t>Dx 40</a:t>
              </a:r>
            </a:p>
          </p:txBody>
        </p:sp>
        <p:sp>
          <p:nvSpPr>
            <p:cNvPr id="10" name="Text Box 12"/>
            <p:cNvSpPr txBox="1">
              <a:spLocks noChangeArrowheads="1"/>
            </p:cNvSpPr>
            <p:nvPr/>
          </p:nvSpPr>
          <p:spPr bwMode="auto">
            <a:xfrm>
              <a:off x="6300192" y="4202112"/>
              <a:ext cx="5347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b="1" dirty="0" smtClean="0">
                  <a:latin typeface="+mn-lt"/>
                </a:rPr>
                <a:t>Judy</a:t>
              </a:r>
              <a:endParaRPr lang="en-CA" altLang="en-US" sz="1400" dirty="0">
                <a:latin typeface="+mn-lt"/>
              </a:endParaRPr>
            </a:p>
          </p:txBody>
        </p:sp>
        <p:sp>
          <p:nvSpPr>
            <p:cNvPr id="11" name="Line 13"/>
            <p:cNvSpPr>
              <a:spLocks noChangeShapeType="1"/>
            </p:cNvSpPr>
            <p:nvPr/>
          </p:nvSpPr>
          <p:spPr bwMode="auto">
            <a:xfrm flipV="1">
              <a:off x="5917531" y="4221088"/>
              <a:ext cx="360767" cy="208833"/>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sp>
          <p:nvSpPr>
            <p:cNvPr id="12" name="Line 15"/>
            <p:cNvSpPr>
              <a:spLocks noChangeShapeType="1"/>
            </p:cNvSpPr>
            <p:nvPr/>
          </p:nvSpPr>
          <p:spPr bwMode="auto">
            <a:xfrm>
              <a:off x="2963546"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Rectangle 16"/>
            <p:cNvSpPr>
              <a:spLocks noChangeArrowheads="1"/>
            </p:cNvSpPr>
            <p:nvPr/>
          </p:nvSpPr>
          <p:spPr bwMode="auto">
            <a:xfrm>
              <a:off x="5510456"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4" name="Rectangle 17"/>
            <p:cNvSpPr>
              <a:spLocks noChangeArrowheads="1"/>
            </p:cNvSpPr>
            <p:nvPr/>
          </p:nvSpPr>
          <p:spPr bwMode="auto">
            <a:xfrm>
              <a:off x="5917531"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5" name="Line 18"/>
            <p:cNvSpPr>
              <a:spLocks noChangeShapeType="1"/>
            </p:cNvSpPr>
            <p:nvPr/>
          </p:nvSpPr>
          <p:spPr bwMode="auto">
            <a:xfrm>
              <a:off x="5626763" y="5046247"/>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 name="Line 19"/>
            <p:cNvSpPr>
              <a:spLocks noChangeShapeType="1"/>
            </p:cNvSpPr>
            <p:nvPr/>
          </p:nvSpPr>
          <p:spPr bwMode="auto">
            <a:xfrm>
              <a:off x="562676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 name="Line 20"/>
            <p:cNvSpPr>
              <a:spLocks noChangeShapeType="1"/>
            </p:cNvSpPr>
            <p:nvPr/>
          </p:nvSpPr>
          <p:spPr bwMode="auto">
            <a:xfrm>
              <a:off x="6033838"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 name="Line 21"/>
            <p:cNvSpPr>
              <a:spLocks noChangeShapeType="1"/>
            </p:cNvSpPr>
            <p:nvPr/>
          </p:nvSpPr>
          <p:spPr bwMode="auto">
            <a:xfrm>
              <a:off x="644091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 name="Line 22"/>
            <p:cNvSpPr>
              <a:spLocks noChangeShapeType="1"/>
            </p:cNvSpPr>
            <p:nvPr/>
          </p:nvSpPr>
          <p:spPr bwMode="auto">
            <a:xfrm>
              <a:off x="5859377" y="4042725"/>
              <a:ext cx="407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 name="Line 23"/>
            <p:cNvSpPr>
              <a:spLocks noChangeShapeType="1"/>
            </p:cNvSpPr>
            <p:nvPr/>
          </p:nvSpPr>
          <p:spPr bwMode="auto">
            <a:xfrm>
              <a:off x="6091992" y="4042725"/>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Line 24"/>
            <p:cNvSpPr>
              <a:spLocks noChangeShapeType="1"/>
            </p:cNvSpPr>
            <p:nvPr/>
          </p:nvSpPr>
          <p:spPr bwMode="auto">
            <a:xfrm>
              <a:off x="2207550" y="3697765"/>
              <a:ext cx="4188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Rectangle 25"/>
            <p:cNvSpPr>
              <a:spLocks noChangeArrowheads="1"/>
            </p:cNvSpPr>
            <p:nvPr/>
          </p:nvSpPr>
          <p:spPr bwMode="auto">
            <a:xfrm>
              <a:off x="3155527" y="2593891"/>
              <a:ext cx="232615"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3" name="Rectangle 26"/>
            <p:cNvSpPr>
              <a:spLocks noChangeArrowheads="1"/>
            </p:cNvSpPr>
            <p:nvPr/>
          </p:nvSpPr>
          <p:spPr bwMode="auto">
            <a:xfrm>
              <a:off x="1509707"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4" name="Rectangle 27"/>
            <p:cNvSpPr>
              <a:spLocks noChangeArrowheads="1"/>
            </p:cNvSpPr>
            <p:nvPr/>
          </p:nvSpPr>
          <p:spPr bwMode="auto">
            <a:xfrm>
              <a:off x="2963546"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5" name="Rectangle 28"/>
            <p:cNvSpPr>
              <a:spLocks noChangeArrowheads="1"/>
            </p:cNvSpPr>
            <p:nvPr/>
          </p:nvSpPr>
          <p:spPr bwMode="auto">
            <a:xfrm>
              <a:off x="5008612" y="3966416"/>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6" name="Rectangle 29"/>
            <p:cNvSpPr>
              <a:spLocks noChangeArrowheads="1"/>
            </p:cNvSpPr>
            <p:nvPr/>
          </p:nvSpPr>
          <p:spPr bwMode="auto">
            <a:xfrm>
              <a:off x="5638610"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7" name="Rectangle 30"/>
            <p:cNvSpPr>
              <a:spLocks noChangeArrowheads="1"/>
            </p:cNvSpPr>
            <p:nvPr/>
          </p:nvSpPr>
          <p:spPr bwMode="auto">
            <a:xfrm>
              <a:off x="2207550" y="5303399"/>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8" name="Line 31"/>
            <p:cNvSpPr>
              <a:spLocks noChangeShapeType="1"/>
            </p:cNvSpPr>
            <p:nvPr/>
          </p:nvSpPr>
          <p:spPr bwMode="auto">
            <a:xfrm>
              <a:off x="1509707"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 name="Line 32"/>
            <p:cNvSpPr>
              <a:spLocks noChangeShapeType="1"/>
            </p:cNvSpPr>
            <p:nvPr/>
          </p:nvSpPr>
          <p:spPr bwMode="auto">
            <a:xfrm>
              <a:off x="3388143" y="2694244"/>
              <a:ext cx="166437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Line 33"/>
            <p:cNvSpPr>
              <a:spLocks noChangeShapeType="1"/>
            </p:cNvSpPr>
            <p:nvPr/>
          </p:nvSpPr>
          <p:spPr bwMode="auto">
            <a:xfrm>
              <a:off x="2207550"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1" name="Line 34"/>
            <p:cNvSpPr>
              <a:spLocks noChangeShapeType="1"/>
            </p:cNvSpPr>
            <p:nvPr/>
          </p:nvSpPr>
          <p:spPr bwMode="auto">
            <a:xfrm>
              <a:off x="3777696"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Line 35"/>
            <p:cNvSpPr>
              <a:spLocks noChangeShapeType="1"/>
            </p:cNvSpPr>
            <p:nvPr/>
          </p:nvSpPr>
          <p:spPr bwMode="auto">
            <a:xfrm>
              <a:off x="5115228"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3" name="Line 36"/>
            <p:cNvSpPr>
              <a:spLocks noChangeShapeType="1"/>
            </p:cNvSpPr>
            <p:nvPr/>
          </p:nvSpPr>
          <p:spPr bwMode="auto">
            <a:xfrm>
              <a:off x="150970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37"/>
            <p:cNvSpPr>
              <a:spLocks noChangeShapeType="1"/>
            </p:cNvSpPr>
            <p:nvPr/>
          </p:nvSpPr>
          <p:spPr bwMode="auto">
            <a:xfrm>
              <a:off x="232385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Line 38"/>
            <p:cNvSpPr>
              <a:spLocks noChangeShapeType="1"/>
            </p:cNvSpPr>
            <p:nvPr/>
          </p:nvSpPr>
          <p:spPr bwMode="auto">
            <a:xfrm>
              <a:off x="296354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6" name="Line 39"/>
            <p:cNvSpPr>
              <a:spLocks noChangeShapeType="1"/>
            </p:cNvSpPr>
            <p:nvPr/>
          </p:nvSpPr>
          <p:spPr bwMode="auto">
            <a:xfrm>
              <a:off x="377769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0"/>
            <p:cNvSpPr>
              <a:spLocks noChangeShapeType="1"/>
            </p:cNvSpPr>
            <p:nvPr/>
          </p:nvSpPr>
          <p:spPr bwMode="auto">
            <a:xfrm>
              <a:off x="3196160"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41"/>
            <p:cNvSpPr>
              <a:spLocks noChangeShapeType="1"/>
            </p:cNvSpPr>
            <p:nvPr/>
          </p:nvSpPr>
          <p:spPr bwMode="auto">
            <a:xfrm>
              <a:off x="4533692"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42"/>
            <p:cNvSpPr>
              <a:spLocks noChangeShapeType="1"/>
            </p:cNvSpPr>
            <p:nvPr/>
          </p:nvSpPr>
          <p:spPr bwMode="auto">
            <a:xfrm>
              <a:off x="4766306" y="4048997"/>
              <a:ext cx="0" cy="120422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43"/>
            <p:cNvSpPr>
              <a:spLocks noChangeShapeType="1"/>
            </p:cNvSpPr>
            <p:nvPr/>
          </p:nvSpPr>
          <p:spPr bwMode="auto">
            <a:xfrm>
              <a:off x="3428774"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Line 44"/>
            <p:cNvSpPr>
              <a:spLocks noChangeShapeType="1"/>
            </p:cNvSpPr>
            <p:nvPr/>
          </p:nvSpPr>
          <p:spPr bwMode="auto">
            <a:xfrm>
              <a:off x="1916782"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 name="Line 45"/>
            <p:cNvSpPr>
              <a:spLocks noChangeShapeType="1"/>
            </p:cNvSpPr>
            <p:nvPr/>
          </p:nvSpPr>
          <p:spPr bwMode="auto">
            <a:xfrm flipH="1">
              <a:off x="1742321" y="4048997"/>
              <a:ext cx="3489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46"/>
            <p:cNvSpPr>
              <a:spLocks noChangeShapeType="1"/>
            </p:cNvSpPr>
            <p:nvPr/>
          </p:nvSpPr>
          <p:spPr bwMode="auto">
            <a:xfrm>
              <a:off x="4235409" y="2694244"/>
              <a:ext cx="0" cy="100352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Oval 48"/>
            <p:cNvSpPr>
              <a:spLocks noChangeArrowheads="1"/>
            </p:cNvSpPr>
            <p:nvPr/>
          </p:nvSpPr>
          <p:spPr bwMode="auto">
            <a:xfrm>
              <a:off x="4275232"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5" name="Oval 49"/>
            <p:cNvSpPr>
              <a:spLocks noChangeArrowheads="1"/>
            </p:cNvSpPr>
            <p:nvPr/>
          </p:nvSpPr>
          <p:spPr bwMode="auto">
            <a:xfrm>
              <a:off x="6278299"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6" name="Oval 50"/>
            <p:cNvSpPr>
              <a:spLocks noChangeArrowheads="1"/>
            </p:cNvSpPr>
            <p:nvPr/>
          </p:nvSpPr>
          <p:spPr bwMode="auto">
            <a:xfrm>
              <a:off x="6278299"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7" name="Oval 51"/>
            <p:cNvSpPr>
              <a:spLocks noChangeArrowheads="1"/>
            </p:cNvSpPr>
            <p:nvPr/>
          </p:nvSpPr>
          <p:spPr bwMode="auto">
            <a:xfrm>
              <a:off x="4617692" y="524695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8" name="Oval 52"/>
            <p:cNvSpPr>
              <a:spLocks noChangeArrowheads="1"/>
            </p:cNvSpPr>
            <p:nvPr/>
          </p:nvSpPr>
          <p:spPr bwMode="auto">
            <a:xfrm>
              <a:off x="2810624"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9" name="Oval 53"/>
            <p:cNvSpPr>
              <a:spLocks noChangeArrowheads="1"/>
            </p:cNvSpPr>
            <p:nvPr/>
          </p:nvSpPr>
          <p:spPr bwMode="auto">
            <a:xfrm>
              <a:off x="3640927"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0" name="Oval 54" descr="Wide downward diagonal"/>
            <p:cNvSpPr>
              <a:spLocks noChangeArrowheads="1"/>
            </p:cNvSpPr>
            <p:nvPr/>
          </p:nvSpPr>
          <p:spPr bwMode="auto">
            <a:xfrm>
              <a:off x="2077242" y="3918330"/>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1" name="Oval 55" descr="Wide downward diagonal"/>
            <p:cNvSpPr>
              <a:spLocks noChangeArrowheads="1"/>
            </p:cNvSpPr>
            <p:nvPr/>
          </p:nvSpPr>
          <p:spPr bwMode="auto">
            <a:xfrm>
              <a:off x="1344938" y="5293991"/>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2" name="Oval 56" descr="Dark horizontal"/>
            <p:cNvSpPr>
              <a:spLocks noChangeArrowheads="1"/>
            </p:cNvSpPr>
            <p:nvPr/>
          </p:nvSpPr>
          <p:spPr bwMode="auto">
            <a:xfrm>
              <a:off x="3640927" y="3918330"/>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3" name="Oval 57" descr="Dark horizontal"/>
            <p:cNvSpPr>
              <a:spLocks noChangeArrowheads="1"/>
            </p:cNvSpPr>
            <p:nvPr/>
          </p:nvSpPr>
          <p:spPr bwMode="auto">
            <a:xfrm>
              <a:off x="5027322" y="2590755"/>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4" name="Line 58"/>
            <p:cNvSpPr>
              <a:spLocks noChangeShapeType="1"/>
            </p:cNvSpPr>
            <p:nvPr/>
          </p:nvSpPr>
          <p:spPr bwMode="auto">
            <a:xfrm>
              <a:off x="6376298" y="3682085"/>
              <a:ext cx="0" cy="23624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7"/>
            <p:cNvSpPr>
              <a:spLocks noChangeShapeType="1"/>
            </p:cNvSpPr>
            <p:nvPr/>
          </p:nvSpPr>
          <p:spPr bwMode="auto">
            <a:xfrm flipH="1">
              <a:off x="4955330" y="2582862"/>
              <a:ext cx="465228" cy="30105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Rectangle 28"/>
            <p:cNvSpPr>
              <a:spLocks noChangeArrowheads="1"/>
            </p:cNvSpPr>
            <p:nvPr/>
          </p:nvSpPr>
          <p:spPr bwMode="auto">
            <a:xfrm>
              <a:off x="4651375" y="1498600"/>
              <a:ext cx="231775"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7" name="Rectangle 28"/>
            <p:cNvSpPr>
              <a:spLocks noChangeArrowheads="1"/>
            </p:cNvSpPr>
            <p:nvPr/>
          </p:nvSpPr>
          <p:spPr bwMode="auto">
            <a:xfrm>
              <a:off x="2722563" y="1498600"/>
              <a:ext cx="233362"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8" name="Oval 54" descr="Wide downward diagonal"/>
            <p:cNvSpPr>
              <a:spLocks noChangeArrowheads="1"/>
            </p:cNvSpPr>
            <p:nvPr/>
          </p:nvSpPr>
          <p:spPr bwMode="auto">
            <a:xfrm>
              <a:off x="5459413" y="1463675"/>
              <a:ext cx="277812" cy="27146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9" name="Oval 49"/>
            <p:cNvSpPr>
              <a:spLocks noChangeArrowheads="1"/>
            </p:cNvSpPr>
            <p:nvPr/>
          </p:nvSpPr>
          <p:spPr bwMode="auto">
            <a:xfrm>
              <a:off x="3514725" y="1463675"/>
              <a:ext cx="277813" cy="27146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0" name="Line 46"/>
            <p:cNvSpPr>
              <a:spLocks noChangeShapeType="1"/>
            </p:cNvSpPr>
            <p:nvPr/>
          </p:nvSpPr>
          <p:spPr bwMode="auto">
            <a:xfrm>
              <a:off x="3271838" y="1571625"/>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40"/>
            <p:cNvSpPr>
              <a:spLocks noChangeShapeType="1"/>
            </p:cNvSpPr>
            <p:nvPr/>
          </p:nvSpPr>
          <p:spPr bwMode="auto">
            <a:xfrm>
              <a:off x="2955925" y="1571625"/>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Text Box 9"/>
            <p:cNvSpPr txBox="1">
              <a:spLocks noChangeArrowheads="1"/>
            </p:cNvSpPr>
            <p:nvPr/>
          </p:nvSpPr>
          <p:spPr bwMode="auto">
            <a:xfrm>
              <a:off x="5364088" y="1700808"/>
              <a:ext cx="917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a:latin typeface="+mn-lt"/>
                </a:rPr>
                <a:t>Br </a:t>
              </a:r>
              <a:r>
                <a:rPr lang="en-CA" altLang="en-US" sz="1400" dirty="0" smtClean="0">
                  <a:latin typeface="+mn-lt"/>
                </a:rPr>
                <a:t>Ca</a:t>
              </a:r>
              <a:endParaRPr lang="en-CA" altLang="en-US" sz="1400" dirty="0">
                <a:latin typeface="+mn-lt"/>
              </a:endParaRPr>
            </a:p>
          </p:txBody>
        </p:sp>
        <p:sp>
          <p:nvSpPr>
            <p:cNvPr id="63" name="Line 46"/>
            <p:cNvSpPr>
              <a:spLocks noChangeShapeType="1"/>
            </p:cNvSpPr>
            <p:nvPr/>
          </p:nvSpPr>
          <p:spPr bwMode="auto">
            <a:xfrm>
              <a:off x="5172075" y="1568450"/>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40"/>
            <p:cNvSpPr>
              <a:spLocks noChangeShapeType="1"/>
            </p:cNvSpPr>
            <p:nvPr/>
          </p:nvSpPr>
          <p:spPr bwMode="auto">
            <a:xfrm>
              <a:off x="4891088" y="1568450"/>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47"/>
            <p:cNvSpPr>
              <a:spLocks noChangeShapeType="1"/>
            </p:cNvSpPr>
            <p:nvPr/>
          </p:nvSpPr>
          <p:spPr bwMode="auto">
            <a:xfrm flipH="1">
              <a:off x="5359400" y="1447800"/>
              <a:ext cx="465138" cy="3032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Text Box 12"/>
            <p:cNvSpPr txBox="1">
              <a:spLocks noChangeArrowheads="1"/>
            </p:cNvSpPr>
            <p:nvPr/>
          </p:nvSpPr>
          <p:spPr bwMode="auto">
            <a:xfrm>
              <a:off x="6503988" y="3711561"/>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40</a:t>
              </a:r>
              <a:endParaRPr lang="en-CA" altLang="en-US" sz="1400" dirty="0">
                <a:latin typeface="+mn-lt"/>
              </a:endParaRPr>
            </a:p>
          </p:txBody>
        </p:sp>
        <p:sp>
          <p:nvSpPr>
            <p:cNvPr id="67" name="Text Box 12"/>
            <p:cNvSpPr txBox="1">
              <a:spLocks noChangeArrowheads="1"/>
            </p:cNvSpPr>
            <p:nvPr/>
          </p:nvSpPr>
          <p:spPr bwMode="auto">
            <a:xfrm>
              <a:off x="5346615" y="2386467"/>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d.48</a:t>
              </a:r>
              <a:endParaRPr lang="en-CA" altLang="en-US" sz="1400" dirty="0">
                <a:latin typeface="+mn-lt"/>
              </a:endParaRPr>
            </a:p>
          </p:txBody>
        </p:sp>
        <p:sp>
          <p:nvSpPr>
            <p:cNvPr id="68" name="Text Box 12"/>
            <p:cNvSpPr txBox="1">
              <a:spLocks noChangeArrowheads="1"/>
            </p:cNvSpPr>
            <p:nvPr/>
          </p:nvSpPr>
          <p:spPr bwMode="auto">
            <a:xfrm>
              <a:off x="5661150" y="1150113"/>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d.51</a:t>
              </a:r>
              <a:endParaRPr lang="en-CA" altLang="en-US" sz="1400" dirty="0">
                <a:latin typeface="+mn-lt"/>
              </a:endParaRPr>
            </a:p>
          </p:txBody>
        </p:sp>
      </p:grpSp>
      <p:sp>
        <p:nvSpPr>
          <p:cNvPr id="69" name="TextBox 68"/>
          <p:cNvSpPr txBox="1"/>
          <p:nvPr/>
        </p:nvSpPr>
        <p:spPr>
          <a:xfrm>
            <a:off x="173623" y="2204864"/>
            <a:ext cx="3622276" cy="954107"/>
          </a:xfrm>
          <a:prstGeom prst="rect">
            <a:avLst/>
          </a:prstGeom>
          <a:solidFill>
            <a:schemeClr val="bg1">
              <a:lumMod val="85000"/>
            </a:schemeClr>
          </a:solidFill>
        </p:spPr>
        <p:txBody>
          <a:bodyPr wrap="square" rtlCol="0">
            <a:spAutoFit/>
          </a:bodyPr>
          <a:lstStyle/>
          <a:p>
            <a:pPr eaLnBrk="1" hangingPunct="1"/>
            <a:r>
              <a:rPr lang="en-CA" altLang="en-US" sz="2800" dirty="0" smtClean="0"/>
              <a:t>      </a:t>
            </a:r>
            <a:r>
              <a:rPr lang="en-CA" altLang="en-US" sz="2800" dirty="0"/>
              <a:t>Clustering of related diseases</a:t>
            </a:r>
          </a:p>
        </p:txBody>
      </p:sp>
      <p:pic>
        <p:nvPicPr>
          <p:cNvPr id="95234" name="Picture 2" descr="C:\Users\Shawna\AppData\Local\Microsoft\Windows\INetCache\IE\89B3XZR3\red_fla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060848"/>
            <a:ext cx="587602" cy="5876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36908" y="3212976"/>
            <a:ext cx="2566940" cy="385774"/>
            <a:chOff x="173623" y="3414504"/>
            <a:chExt cx="2566940" cy="385774"/>
          </a:xfrm>
        </p:grpSpPr>
        <p:pic>
          <p:nvPicPr>
            <p:cNvPr id="77"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23" y="3414504"/>
              <a:ext cx="319696" cy="319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1108" y="3430946"/>
              <a:ext cx="2219455" cy="369332"/>
            </a:xfrm>
            <a:prstGeom prst="rect">
              <a:avLst/>
            </a:prstGeom>
            <a:noFill/>
          </p:spPr>
          <p:txBody>
            <a:bodyPr wrap="square" rtlCol="0">
              <a:spAutoFit/>
            </a:bodyPr>
            <a:lstStyle/>
            <a:p>
              <a:r>
                <a:rPr lang="en-CA" dirty="0" smtClean="0"/>
                <a:t>Breast and ovarian</a:t>
              </a:r>
              <a:endParaRPr lang="en-CA" dirty="0"/>
            </a:p>
          </p:txBody>
        </p:sp>
      </p:grpSp>
      <p:grpSp>
        <p:nvGrpSpPr>
          <p:cNvPr id="95232" name="Group 95231"/>
          <p:cNvGrpSpPr/>
          <p:nvPr/>
        </p:nvGrpSpPr>
        <p:grpSpPr>
          <a:xfrm>
            <a:off x="617517" y="3717032"/>
            <a:ext cx="3162395" cy="369332"/>
            <a:chOff x="173623" y="3878454"/>
            <a:chExt cx="3162395" cy="369332"/>
          </a:xfrm>
        </p:grpSpPr>
        <p:sp>
          <p:nvSpPr>
            <p:cNvPr id="78" name="TextBox 77"/>
            <p:cNvSpPr txBox="1"/>
            <p:nvPr/>
          </p:nvSpPr>
          <p:spPr>
            <a:xfrm>
              <a:off x="521108" y="3878454"/>
              <a:ext cx="2814910" cy="369332"/>
            </a:xfrm>
            <a:prstGeom prst="rect">
              <a:avLst/>
            </a:prstGeom>
            <a:noFill/>
          </p:spPr>
          <p:txBody>
            <a:bodyPr wrap="square" rtlCol="0">
              <a:spAutoFit/>
            </a:bodyPr>
            <a:lstStyle/>
            <a:p>
              <a:r>
                <a:rPr lang="en-CA" dirty="0" smtClean="0"/>
                <a:t>Colorectal and endometrial</a:t>
              </a:r>
              <a:endParaRPr lang="en-CA" dirty="0"/>
            </a:p>
          </p:txBody>
        </p:sp>
        <p:pic>
          <p:nvPicPr>
            <p:cNvPr id="79" name="Picture 2" descr="C:\Users\Shawna\AppData\Local\Microsoft\Windows\INetCache\IE\89B3XZR3\red_fla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23" y="3892893"/>
              <a:ext cx="319696" cy="319696"/>
            </a:xfrm>
            <a:prstGeom prst="rect">
              <a:avLst/>
            </a:prstGeom>
            <a:noFill/>
            <a:extLst>
              <a:ext uri="{909E8E84-426E-40DD-AFC4-6F175D3DCCD1}">
                <a14:hiddenFill xmlns:a14="http://schemas.microsoft.com/office/drawing/2010/main">
                  <a:solidFill>
                    <a:srgbClr val="FFFFFF"/>
                  </a:solidFill>
                </a14:hiddenFill>
              </a:ext>
            </a:extLst>
          </p:spPr>
        </p:pic>
      </p:grpSp>
      <p:sp>
        <p:nvSpPr>
          <p:cNvPr id="95233" name="Rounded Rectangle 95232"/>
          <p:cNvSpPr/>
          <p:nvPr/>
        </p:nvSpPr>
        <p:spPr>
          <a:xfrm>
            <a:off x="3003382" y="5863398"/>
            <a:ext cx="594145" cy="2404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76" name="Rounded Rectangle 75"/>
          <p:cNvSpPr/>
          <p:nvPr/>
        </p:nvSpPr>
        <p:spPr>
          <a:xfrm>
            <a:off x="3651754" y="4641456"/>
            <a:ext cx="594145" cy="2404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80" name="Rounded Rectangle 79"/>
          <p:cNvSpPr/>
          <p:nvPr/>
        </p:nvSpPr>
        <p:spPr>
          <a:xfrm>
            <a:off x="7037669" y="2540493"/>
            <a:ext cx="594145" cy="2404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81" name="Rounded Rectangle 80"/>
          <p:cNvSpPr/>
          <p:nvPr/>
        </p:nvSpPr>
        <p:spPr>
          <a:xfrm>
            <a:off x="6584045" y="3556974"/>
            <a:ext cx="594145" cy="240435"/>
          </a:xfrm>
          <a:prstGeom prst="round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83" name="Rounded Rectangle 82"/>
          <p:cNvSpPr/>
          <p:nvPr/>
        </p:nvSpPr>
        <p:spPr>
          <a:xfrm>
            <a:off x="5292080" y="4639751"/>
            <a:ext cx="594145" cy="240435"/>
          </a:xfrm>
          <a:prstGeom prst="round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8171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95232"/>
                                        </p:tgtEl>
                                        <p:attrNameLst>
                                          <p:attrName>style.visibility</p:attrName>
                                        </p:attrNameLst>
                                      </p:cBhvr>
                                      <p:to>
                                        <p:strVal val="visible"/>
                                      </p:to>
                                    </p:set>
                                  </p:childTnLst>
                                </p:cTn>
                              </p:par>
                              <p:par>
                                <p:cTn id="9" presetID="10" presetClass="entr" presetSubtype="0" fill="hold" grpId="0" nodeType="withEffect">
                                  <p:stCondLst>
                                    <p:cond delay="50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5233"/>
                                        </p:tgtEl>
                                        <p:attrNameLst>
                                          <p:attrName>style.visibility</p:attrName>
                                        </p:attrNameLst>
                                      </p:cBhvr>
                                      <p:to>
                                        <p:strVal val="visible"/>
                                      </p:to>
                                    </p:set>
                                    <p:animEffect transition="in" filter="fade">
                                      <p:cBhvr>
                                        <p:cTn id="17" dur="500"/>
                                        <p:tgtEl>
                                          <p:spTgt spid="9523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animBg="1"/>
      <p:bldP spid="76" grpId="0" animBg="1"/>
      <p:bldP spid="80" grpId="0" animBg="1"/>
      <p:bldP spid="81" grpId="0" animBg="1"/>
      <p:bldP spid="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When should I think about a possible hereditary cancer syndrome?</a:t>
            </a:r>
            <a:endParaRPr lang="en-CA" sz="4000" dirty="0"/>
          </a:p>
        </p:txBody>
      </p:sp>
      <p:sp>
        <p:nvSpPr>
          <p:cNvPr id="69" name="TextBox 68"/>
          <p:cNvSpPr txBox="1"/>
          <p:nvPr/>
        </p:nvSpPr>
        <p:spPr>
          <a:xfrm>
            <a:off x="173623" y="2204864"/>
            <a:ext cx="3622276" cy="1015663"/>
          </a:xfrm>
          <a:prstGeom prst="rect">
            <a:avLst/>
          </a:prstGeom>
          <a:solidFill>
            <a:schemeClr val="bg1">
              <a:lumMod val="85000"/>
            </a:schemeClr>
          </a:solidFill>
        </p:spPr>
        <p:txBody>
          <a:bodyPr wrap="square" rtlCol="0">
            <a:spAutoFit/>
          </a:bodyPr>
          <a:lstStyle/>
          <a:p>
            <a:pPr eaLnBrk="1" hangingPunct="1"/>
            <a:r>
              <a:rPr lang="en-CA" altLang="en-US" sz="2800" dirty="0" smtClean="0"/>
              <a:t>      </a:t>
            </a:r>
            <a:r>
              <a:rPr lang="en-CA" altLang="en-US" sz="2800" dirty="0"/>
              <a:t>Multiple primary cancers in an individual</a:t>
            </a:r>
            <a:r>
              <a:rPr lang="en-CA" altLang="en-US" sz="3200" dirty="0">
                <a:effectLst>
                  <a:outerShdw blurRad="38100" dist="38100" dir="2700000" algn="tl">
                    <a:srgbClr val="C0C0C0"/>
                  </a:outerShdw>
                </a:effectLst>
              </a:rPr>
              <a:t> </a:t>
            </a:r>
          </a:p>
        </p:txBody>
      </p:sp>
      <p:pic>
        <p:nvPicPr>
          <p:cNvPr id="95234" name="Picture 2" descr="C:\Users\Shawna\AppData\Local\Microsoft\Windows\INetCache\IE\89B3XZR3\red_fla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060848"/>
            <a:ext cx="587602" cy="587602"/>
          </a:xfrm>
          <a:prstGeom prst="rect">
            <a:avLst/>
          </a:prstGeom>
          <a:noFill/>
          <a:extLst>
            <a:ext uri="{909E8E84-426E-40DD-AFC4-6F175D3DCCD1}">
              <a14:hiddenFill xmlns:a14="http://schemas.microsoft.com/office/drawing/2010/main">
                <a:solidFill>
                  <a:srgbClr val="FFFFFF"/>
                </a:solidFill>
              </a14:hiddenFill>
            </a:ext>
          </a:extLst>
        </p:spPr>
      </p:pic>
      <p:grpSp>
        <p:nvGrpSpPr>
          <p:cNvPr id="95238" name="Group 95237"/>
          <p:cNvGrpSpPr/>
          <p:nvPr/>
        </p:nvGrpSpPr>
        <p:grpSpPr>
          <a:xfrm>
            <a:off x="2352436" y="3759634"/>
            <a:ext cx="2823930" cy="1380610"/>
            <a:chOff x="5950091" y="2190665"/>
            <a:chExt cx="2823930" cy="1380610"/>
          </a:xfrm>
        </p:grpSpPr>
        <p:sp>
          <p:nvSpPr>
            <p:cNvPr id="95233" name="Oval 95232"/>
            <p:cNvSpPr/>
            <p:nvPr/>
          </p:nvSpPr>
          <p:spPr>
            <a:xfrm>
              <a:off x="5950091" y="2190665"/>
              <a:ext cx="864096" cy="720080"/>
            </a:xfrm>
            <a:prstGeom prst="ellipse">
              <a:avLst/>
            </a:prstGeom>
            <a:gradFill flip="none" rotWithShape="1">
              <a:gsLst>
                <a:gs pos="0">
                  <a:schemeClr val="tx1"/>
                </a:gs>
                <a:gs pos="50000">
                  <a:schemeClr val="tx1"/>
                </a:gs>
                <a:gs pos="53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235" name="TextBox 95234"/>
            <p:cNvSpPr txBox="1"/>
            <p:nvPr/>
          </p:nvSpPr>
          <p:spPr>
            <a:xfrm>
              <a:off x="6444208" y="2924944"/>
              <a:ext cx="2329813" cy="646331"/>
            </a:xfrm>
            <a:prstGeom prst="rect">
              <a:avLst/>
            </a:prstGeom>
            <a:noFill/>
          </p:spPr>
          <p:txBody>
            <a:bodyPr wrap="square" rtlCol="0">
              <a:spAutoFit/>
            </a:bodyPr>
            <a:lstStyle/>
            <a:p>
              <a:r>
                <a:rPr lang="en-CA" dirty="0" smtClean="0"/>
                <a:t>Br Ca dx age 33</a:t>
              </a:r>
            </a:p>
            <a:p>
              <a:r>
                <a:rPr lang="en-CA" dirty="0" err="1" smtClean="0"/>
                <a:t>Ov</a:t>
              </a:r>
              <a:r>
                <a:rPr lang="en-CA" dirty="0" smtClean="0"/>
                <a:t> Ca dx age 45</a:t>
              </a:r>
              <a:endParaRPr lang="en-CA" dirty="0"/>
            </a:p>
          </p:txBody>
        </p:sp>
      </p:grpSp>
      <p:grpSp>
        <p:nvGrpSpPr>
          <p:cNvPr id="95237" name="Group 95236"/>
          <p:cNvGrpSpPr/>
          <p:nvPr/>
        </p:nvGrpSpPr>
        <p:grpSpPr>
          <a:xfrm>
            <a:off x="5176366" y="3759634"/>
            <a:ext cx="2761764" cy="1401845"/>
            <a:chOff x="5950187" y="3882752"/>
            <a:chExt cx="2761764" cy="1401845"/>
          </a:xfrm>
        </p:grpSpPr>
        <p:sp>
          <p:nvSpPr>
            <p:cNvPr id="95236" name="Oval 95235"/>
            <p:cNvSpPr/>
            <p:nvPr/>
          </p:nvSpPr>
          <p:spPr>
            <a:xfrm>
              <a:off x="5950187" y="3882752"/>
              <a:ext cx="864000" cy="720000"/>
            </a:xfrm>
            <a:prstGeom prst="ellipse">
              <a:avLst/>
            </a:prstGeom>
            <a:gradFill flip="none" rotWithShape="1">
              <a:gsLst>
                <a:gs pos="51000">
                  <a:schemeClr val="tx1"/>
                </a:gs>
                <a:gs pos="21000">
                  <a:schemeClr val="tx1"/>
                </a:gs>
                <a:gs pos="56000">
                  <a:schemeClr val="bg1"/>
                </a:gs>
              </a:gsLst>
              <a:path path="rect">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TextBox 81"/>
            <p:cNvSpPr txBox="1"/>
            <p:nvPr/>
          </p:nvSpPr>
          <p:spPr>
            <a:xfrm>
              <a:off x="6382138" y="4638266"/>
              <a:ext cx="2329813" cy="646331"/>
            </a:xfrm>
            <a:prstGeom prst="rect">
              <a:avLst/>
            </a:prstGeom>
            <a:noFill/>
          </p:spPr>
          <p:txBody>
            <a:bodyPr wrap="square" rtlCol="0">
              <a:spAutoFit/>
            </a:bodyPr>
            <a:lstStyle/>
            <a:p>
              <a:r>
                <a:rPr lang="en-CA" dirty="0" smtClean="0"/>
                <a:t>Br Ca (left) dx age 33</a:t>
              </a:r>
            </a:p>
            <a:p>
              <a:r>
                <a:rPr lang="en-CA" dirty="0" smtClean="0"/>
                <a:t>Br Ca (right) dx age 45</a:t>
              </a:r>
              <a:endParaRPr lang="en-CA" dirty="0"/>
            </a:p>
          </p:txBody>
        </p:sp>
      </p:grpSp>
    </p:spTree>
    <p:extLst>
      <p:ext uri="{BB962C8B-B14F-4D97-AF65-F5344CB8AC3E}">
        <p14:creationId xmlns:p14="http://schemas.microsoft.com/office/powerpoint/2010/main" val="2031401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en-CA" altLang="en-US" sz="3600" smtClean="0"/>
              <a:t>Genetics of hereditary breast and ovarian cancer syndrome</a:t>
            </a:r>
          </a:p>
        </p:txBody>
      </p:sp>
      <p:sp>
        <p:nvSpPr>
          <p:cNvPr id="95235" name="Rectangle 3"/>
          <p:cNvSpPr>
            <a:spLocks noGrp="1" noChangeArrowheads="1"/>
          </p:cNvSpPr>
          <p:nvPr>
            <p:ph idx="1"/>
          </p:nvPr>
        </p:nvSpPr>
        <p:spPr>
          <a:xfrm>
            <a:off x="179513" y="1772816"/>
            <a:ext cx="4248472" cy="1260000"/>
          </a:xfrm>
          <a:solidFill>
            <a:schemeClr val="bg1">
              <a:lumMod val="85000"/>
            </a:schemeClr>
          </a:solidFill>
        </p:spPr>
        <p:txBody>
          <a:bodyPr/>
          <a:lstStyle/>
          <a:p>
            <a:pPr marL="0" indent="0">
              <a:buNone/>
            </a:pPr>
            <a:r>
              <a:rPr lang="en-CA" altLang="en-US" sz="2400" i="1" dirty="0" smtClean="0"/>
              <a:t>BRCA1 </a:t>
            </a:r>
            <a:r>
              <a:rPr lang="en-CA" altLang="en-US" sz="2400" dirty="0" smtClean="0"/>
              <a:t>(chromo 17) and </a:t>
            </a:r>
            <a:r>
              <a:rPr lang="en-CA" altLang="en-US" sz="2400" i="1" dirty="0" smtClean="0"/>
              <a:t>BRCA2</a:t>
            </a:r>
            <a:r>
              <a:rPr lang="en-CA" altLang="en-US" sz="2400" dirty="0" smtClean="0"/>
              <a:t> (chromo 13) are tumor suppressors genes</a:t>
            </a:r>
            <a:endParaRPr lang="en-CA" altLang="en-US" sz="1800" dirty="0" smtClean="0"/>
          </a:p>
        </p:txBody>
      </p:sp>
      <p:grpSp>
        <p:nvGrpSpPr>
          <p:cNvPr id="17" name="Group 16"/>
          <p:cNvGrpSpPr/>
          <p:nvPr/>
        </p:nvGrpSpPr>
        <p:grpSpPr>
          <a:xfrm>
            <a:off x="-118283" y="3429000"/>
            <a:ext cx="4186227" cy="2880320"/>
            <a:chOff x="-118283" y="3429000"/>
            <a:chExt cx="4186227" cy="2880320"/>
          </a:xfrm>
        </p:grpSpPr>
        <p:grpSp>
          <p:nvGrpSpPr>
            <p:cNvPr id="14" name="Group 13"/>
            <p:cNvGrpSpPr/>
            <p:nvPr/>
          </p:nvGrpSpPr>
          <p:grpSpPr>
            <a:xfrm>
              <a:off x="-118283" y="3429000"/>
              <a:ext cx="4186227" cy="2880320"/>
              <a:chOff x="-118283" y="3429000"/>
              <a:chExt cx="4186227" cy="2880320"/>
            </a:xfrm>
          </p:grpSpPr>
          <p:grpSp>
            <p:nvGrpSpPr>
              <p:cNvPr id="9" name="Group 8"/>
              <p:cNvGrpSpPr/>
              <p:nvPr/>
            </p:nvGrpSpPr>
            <p:grpSpPr>
              <a:xfrm>
                <a:off x="-118283" y="3429000"/>
                <a:ext cx="4186227" cy="2880320"/>
                <a:chOff x="-118283" y="3429000"/>
                <a:chExt cx="4186227" cy="2880320"/>
              </a:xfrm>
            </p:grpSpPr>
            <p:grpSp>
              <p:nvGrpSpPr>
                <p:cNvPr id="3" name="Group 2"/>
                <p:cNvGrpSpPr/>
                <p:nvPr/>
              </p:nvGrpSpPr>
              <p:grpSpPr>
                <a:xfrm>
                  <a:off x="-118283" y="3429000"/>
                  <a:ext cx="4186227" cy="2880320"/>
                  <a:chOff x="11258" y="3645024"/>
                  <a:chExt cx="3922433" cy="2664296"/>
                </a:xfrm>
              </p:grpSpPr>
              <p:pic>
                <p:nvPicPr>
                  <p:cNvPr id="98306" name="Picture 2" descr="C:\Users\Shawna\AppData\Local\Microsoft\Windows\INetCache\IE\DSB6ETXT\s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 y="3645024"/>
                    <a:ext cx="3922433"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5373216"/>
                    <a:ext cx="720080" cy="369332"/>
                  </a:xfrm>
                  <a:prstGeom prst="rect">
                    <a:avLst/>
                  </a:prstGeom>
                  <a:noFill/>
                </p:spPr>
                <p:txBody>
                  <a:bodyPr wrap="square" rtlCol="0">
                    <a:spAutoFit/>
                  </a:bodyPr>
                  <a:lstStyle/>
                  <a:p>
                    <a:r>
                      <a:rPr lang="en-CA" b="1" dirty="0" smtClean="0"/>
                      <a:t>BRCA</a:t>
                    </a:r>
                    <a:endParaRPr lang="en-CA" b="1" dirty="0"/>
                  </a:p>
                </p:txBody>
              </p:sp>
            </p:grpSp>
            <p:sp>
              <p:nvSpPr>
                <p:cNvPr id="8" name="Rectangle 7"/>
                <p:cNvSpPr/>
                <p:nvPr/>
              </p:nvSpPr>
              <p:spPr>
                <a:xfrm>
                  <a:off x="1403648" y="5013176"/>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Arc 12"/>
              <p:cNvSpPr/>
              <p:nvPr/>
            </p:nvSpPr>
            <p:spPr>
              <a:xfrm rot="10166149">
                <a:off x="1531134" y="4966351"/>
                <a:ext cx="288032" cy="144016"/>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CA"/>
              </a:p>
            </p:txBody>
          </p:sp>
        </p:grpSp>
        <p:sp>
          <p:nvSpPr>
            <p:cNvPr id="16" name="Oval 15"/>
            <p:cNvSpPr/>
            <p:nvPr/>
          </p:nvSpPr>
          <p:spPr>
            <a:xfrm>
              <a:off x="2843808" y="5297316"/>
              <a:ext cx="540000" cy="54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grpSp>
      <p:grpSp>
        <p:nvGrpSpPr>
          <p:cNvPr id="18" name="Group 17"/>
          <p:cNvGrpSpPr/>
          <p:nvPr/>
        </p:nvGrpSpPr>
        <p:grpSpPr>
          <a:xfrm>
            <a:off x="4427983" y="3429000"/>
            <a:ext cx="4186227" cy="2880320"/>
            <a:chOff x="4427983" y="3429000"/>
            <a:chExt cx="4186227" cy="2880320"/>
          </a:xfrm>
        </p:grpSpPr>
        <p:grpSp>
          <p:nvGrpSpPr>
            <p:cNvPr id="15" name="Group 14"/>
            <p:cNvGrpSpPr/>
            <p:nvPr/>
          </p:nvGrpSpPr>
          <p:grpSpPr>
            <a:xfrm>
              <a:off x="4427983" y="3429000"/>
              <a:ext cx="4186227" cy="2880320"/>
              <a:chOff x="4427983" y="3429000"/>
              <a:chExt cx="4186227" cy="2880320"/>
            </a:xfrm>
          </p:grpSpPr>
          <p:grpSp>
            <p:nvGrpSpPr>
              <p:cNvPr id="10" name="Group 9"/>
              <p:cNvGrpSpPr/>
              <p:nvPr/>
            </p:nvGrpSpPr>
            <p:grpSpPr>
              <a:xfrm>
                <a:off x="4427983" y="3429000"/>
                <a:ext cx="4186227" cy="2880320"/>
                <a:chOff x="551021" y="3844846"/>
                <a:chExt cx="3922433" cy="2664296"/>
              </a:xfrm>
            </p:grpSpPr>
            <p:pic>
              <p:nvPicPr>
                <p:cNvPr id="11" name="Picture 2" descr="C:\Users\Shawna\AppData\Local\Microsoft\Windows\INetCache\IE\DSB6ETXT\s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 y="3844846"/>
                  <a:ext cx="3922433" cy="26642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55055" y="5522333"/>
                  <a:ext cx="720080" cy="369332"/>
                </a:xfrm>
                <a:prstGeom prst="rect">
                  <a:avLst/>
                </a:prstGeom>
                <a:noFill/>
              </p:spPr>
              <p:txBody>
                <a:bodyPr wrap="square" rtlCol="0">
                  <a:spAutoFit/>
                </a:bodyPr>
                <a:lstStyle/>
                <a:p>
                  <a:r>
                    <a:rPr lang="en-CA" b="1" dirty="0" smtClean="0"/>
                    <a:t>BRCA</a:t>
                  </a:r>
                  <a:endParaRPr lang="en-CA" b="1" dirty="0"/>
                </a:p>
              </p:txBody>
            </p:sp>
          </p:grpSp>
          <p:sp>
            <p:nvSpPr>
              <p:cNvPr id="7" name="&quot;No&quot; Symbol 6"/>
              <p:cNvSpPr/>
              <p:nvPr/>
            </p:nvSpPr>
            <p:spPr>
              <a:xfrm>
                <a:off x="6230624" y="3429000"/>
                <a:ext cx="1291264" cy="1224136"/>
              </a:xfrm>
              <a:prstGeom prst="noSmoking">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dirty="0">
                  <a:solidFill>
                    <a:schemeClr val="tx1"/>
                  </a:solidFill>
                </a:endParaRPr>
              </a:p>
            </p:txBody>
          </p:sp>
        </p:grpSp>
        <p:sp>
          <p:nvSpPr>
            <p:cNvPr id="21" name="Oval 20"/>
            <p:cNvSpPr/>
            <p:nvPr/>
          </p:nvSpPr>
          <p:spPr>
            <a:xfrm>
              <a:off x="7251888" y="5371777"/>
              <a:ext cx="540000" cy="54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grpSp>
      <p:sp>
        <p:nvSpPr>
          <p:cNvPr id="19" name="Oval 18"/>
          <p:cNvSpPr/>
          <p:nvPr/>
        </p:nvSpPr>
        <p:spPr>
          <a:xfrm>
            <a:off x="7524328" y="5265264"/>
            <a:ext cx="540000" cy="54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
        <p:nvSpPr>
          <p:cNvPr id="24" name="Oval 23"/>
          <p:cNvSpPr/>
          <p:nvPr/>
        </p:nvSpPr>
        <p:spPr>
          <a:xfrm>
            <a:off x="7524328" y="5535264"/>
            <a:ext cx="540000" cy="54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
        <p:nvSpPr>
          <p:cNvPr id="25" name="Oval 24"/>
          <p:cNvSpPr/>
          <p:nvPr/>
        </p:nvSpPr>
        <p:spPr>
          <a:xfrm>
            <a:off x="7235716" y="5697958"/>
            <a:ext cx="540000" cy="54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
        <p:nvSpPr>
          <p:cNvPr id="26" name="Oval 25"/>
          <p:cNvSpPr/>
          <p:nvPr/>
        </p:nvSpPr>
        <p:spPr>
          <a:xfrm>
            <a:off x="7251888" y="5085184"/>
            <a:ext cx="540000" cy="54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
        <p:nvSpPr>
          <p:cNvPr id="27" name="Oval 26"/>
          <p:cNvSpPr/>
          <p:nvPr/>
        </p:nvSpPr>
        <p:spPr>
          <a:xfrm>
            <a:off x="6904972" y="5309100"/>
            <a:ext cx="540000" cy="54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grpSp>
        <p:nvGrpSpPr>
          <p:cNvPr id="4" name="Group 3"/>
          <p:cNvGrpSpPr/>
          <p:nvPr/>
        </p:nvGrpSpPr>
        <p:grpSpPr>
          <a:xfrm>
            <a:off x="4788024" y="1772816"/>
            <a:ext cx="4248232" cy="1583015"/>
            <a:chOff x="4788024" y="1772816"/>
            <a:chExt cx="4248232" cy="1583015"/>
          </a:xfrm>
        </p:grpSpPr>
        <p:sp>
          <p:nvSpPr>
            <p:cNvPr id="6" name="TextBox 5"/>
            <p:cNvSpPr txBox="1"/>
            <p:nvPr/>
          </p:nvSpPr>
          <p:spPr>
            <a:xfrm>
              <a:off x="4788024" y="1772816"/>
              <a:ext cx="4176464" cy="1200329"/>
            </a:xfrm>
            <a:prstGeom prst="rect">
              <a:avLst/>
            </a:prstGeom>
            <a:solidFill>
              <a:schemeClr val="bg1">
                <a:lumMod val="85000"/>
              </a:schemeClr>
            </a:solidFill>
          </p:spPr>
          <p:txBody>
            <a:bodyPr wrap="square" rtlCol="0">
              <a:spAutoFit/>
            </a:bodyPr>
            <a:lstStyle/>
            <a:p>
              <a:r>
                <a:rPr lang="en-CA" altLang="en-US" sz="2400" dirty="0" smtClean="0">
                  <a:latin typeface="+mn-lt"/>
                </a:rPr>
                <a:t>Mutations </a:t>
              </a:r>
              <a:r>
                <a:rPr lang="en-CA" altLang="en-US" sz="2400" dirty="0">
                  <a:latin typeface="+mn-lt"/>
                </a:rPr>
                <a:t>lead to inability to regulate cell death and uncontrolled </a:t>
              </a:r>
              <a:r>
                <a:rPr lang="en-CA" altLang="en-US" sz="2400" dirty="0" smtClean="0">
                  <a:latin typeface="+mn-lt"/>
                </a:rPr>
                <a:t>growth</a:t>
              </a:r>
              <a:endParaRPr lang="en-CA" sz="2400" dirty="0">
                <a:latin typeface="+mn-lt"/>
              </a:endParaRPr>
            </a:p>
          </p:txBody>
        </p:sp>
        <p:sp>
          <p:nvSpPr>
            <p:cNvPr id="20" name="TextBox 19"/>
            <p:cNvSpPr txBox="1"/>
            <p:nvPr/>
          </p:nvSpPr>
          <p:spPr>
            <a:xfrm>
              <a:off x="6876256" y="2924944"/>
              <a:ext cx="2160000" cy="430887"/>
            </a:xfrm>
            <a:prstGeom prst="rect">
              <a:avLst/>
            </a:prstGeom>
            <a:solidFill>
              <a:schemeClr val="bg1">
                <a:lumMod val="95000"/>
              </a:schemeClr>
            </a:solidFill>
          </p:spPr>
          <p:txBody>
            <a:bodyPr wrap="square" rtlCol="0">
              <a:spAutoFit/>
            </a:bodyPr>
            <a:lstStyle/>
            <a:p>
              <a:r>
                <a:rPr lang="en-CA" altLang="en-US" sz="2200" dirty="0"/>
                <a:t>&gt;2600 mutations </a:t>
              </a:r>
            </a:p>
          </p:txBody>
        </p:sp>
      </p:grpSp>
    </p:spTree>
    <p:extLst>
      <p:ext uri="{BB962C8B-B14F-4D97-AF65-F5344CB8AC3E}">
        <p14:creationId xmlns:p14="http://schemas.microsoft.com/office/powerpoint/2010/main" val="36907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250"/>
                            </p:stCondLst>
                            <p:childTnLst>
                              <p:par>
                                <p:cTn id="10" presetID="1" presetClass="entr" presetSubtype="0" fill="hold" grpId="0" nodeType="afterEffect">
                                  <p:stCondLst>
                                    <p:cond delay="50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750"/>
                            </p:stCondLst>
                            <p:childTnLst>
                              <p:par>
                                <p:cTn id="13" presetID="1" presetClass="entr" presetSubtype="0" fill="hold" grpId="0" nodeType="afterEffect">
                                  <p:stCondLst>
                                    <p:cond delay="25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25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p:stCondLst>
                              <p:cond delay="1250"/>
                            </p:stCondLst>
                            <p:childTnLst>
                              <p:par>
                                <p:cTn id="19" presetID="1" presetClass="entr" presetSubtype="0" fill="hold" grpId="0" nodeType="afterEffect">
                                  <p:stCondLst>
                                    <p:cond delay="25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en-CA" altLang="en-US" sz="3600" smtClean="0"/>
              <a:t>Genetics of hereditary breast and ovarian cancer syndrome</a:t>
            </a:r>
          </a:p>
        </p:txBody>
      </p:sp>
      <p:sp>
        <p:nvSpPr>
          <p:cNvPr id="95235" name="Rectangle 3"/>
          <p:cNvSpPr>
            <a:spLocks noGrp="1" noChangeArrowheads="1"/>
          </p:cNvSpPr>
          <p:nvPr>
            <p:ph idx="1"/>
          </p:nvPr>
        </p:nvSpPr>
        <p:spPr>
          <a:xfrm>
            <a:off x="214432" y="1556792"/>
            <a:ext cx="8496944" cy="936104"/>
          </a:xfrm>
          <a:solidFill>
            <a:schemeClr val="bg1">
              <a:lumMod val="85000"/>
            </a:schemeClr>
          </a:solidFill>
        </p:spPr>
        <p:txBody>
          <a:bodyPr/>
          <a:lstStyle/>
          <a:p>
            <a:pPr marL="0" indent="0" algn="ctr">
              <a:buNone/>
            </a:pPr>
            <a:r>
              <a:rPr lang="en-CA" altLang="en-US" sz="2400" dirty="0" smtClean="0"/>
              <a:t>1/500 (0.2%) to 1/300 (0.3%) of the general population carry  a mutation in </a:t>
            </a:r>
            <a:r>
              <a:rPr lang="en-CA" altLang="en-US" sz="2400" i="1" dirty="0" smtClean="0"/>
              <a:t>BRCA1</a:t>
            </a:r>
            <a:r>
              <a:rPr lang="en-CA" altLang="en-US" sz="2400" dirty="0" smtClean="0"/>
              <a:t> or </a:t>
            </a:r>
            <a:r>
              <a:rPr lang="en-CA" altLang="en-US" sz="2400" i="1" dirty="0" smtClean="0"/>
              <a:t>BRCA2</a:t>
            </a:r>
            <a:r>
              <a:rPr lang="en-CA" altLang="en-US" sz="2400" dirty="0" smtClean="0"/>
              <a:t> gene</a:t>
            </a:r>
          </a:p>
        </p:txBody>
      </p:sp>
      <p:sp>
        <p:nvSpPr>
          <p:cNvPr id="4" name="TextBox 3"/>
          <p:cNvSpPr txBox="1"/>
          <p:nvPr/>
        </p:nvSpPr>
        <p:spPr>
          <a:xfrm>
            <a:off x="215516" y="2636912"/>
            <a:ext cx="8494776" cy="830997"/>
          </a:xfrm>
          <a:prstGeom prst="rect">
            <a:avLst/>
          </a:prstGeom>
          <a:solidFill>
            <a:schemeClr val="bg1">
              <a:lumMod val="95000"/>
            </a:schemeClr>
          </a:solidFill>
        </p:spPr>
        <p:txBody>
          <a:bodyPr wrap="square" rtlCol="0">
            <a:spAutoFit/>
          </a:bodyPr>
          <a:lstStyle/>
          <a:p>
            <a:r>
              <a:rPr lang="en-CA" altLang="en-US" sz="2400" dirty="0" smtClean="0"/>
              <a:t>1/50 (2%) – 1/40 (2.5%) of individuals who are of Ashkenazi </a:t>
            </a:r>
            <a:r>
              <a:rPr lang="en-CA" altLang="en-US" sz="2400" dirty="0"/>
              <a:t>Jewish </a:t>
            </a:r>
            <a:r>
              <a:rPr lang="en-CA" altLang="en-US" sz="2400" dirty="0" smtClean="0"/>
              <a:t>ethnicity carry a mutation in the </a:t>
            </a:r>
            <a:r>
              <a:rPr lang="en-CA" altLang="en-US" sz="2400" i="1" dirty="0" smtClean="0"/>
              <a:t>BRCA1</a:t>
            </a:r>
            <a:r>
              <a:rPr lang="en-CA" altLang="en-US" sz="2400" dirty="0" smtClean="0"/>
              <a:t> or </a:t>
            </a:r>
            <a:r>
              <a:rPr lang="en-CA" altLang="en-US" sz="2400" i="1" dirty="0" smtClean="0"/>
              <a:t>BRCA2</a:t>
            </a:r>
            <a:r>
              <a:rPr lang="en-CA" altLang="en-US" sz="2400" dirty="0" smtClean="0"/>
              <a:t> gene</a:t>
            </a:r>
            <a:endParaRPr lang="en-CA" sz="2400" dirty="0"/>
          </a:p>
        </p:txBody>
      </p:sp>
      <p:sp>
        <p:nvSpPr>
          <p:cNvPr id="8" name="TextBox 7"/>
          <p:cNvSpPr txBox="1"/>
          <p:nvPr/>
        </p:nvSpPr>
        <p:spPr>
          <a:xfrm>
            <a:off x="3491880" y="3429000"/>
            <a:ext cx="5040560" cy="369332"/>
          </a:xfrm>
          <a:prstGeom prst="rect">
            <a:avLst/>
          </a:prstGeom>
          <a:solidFill>
            <a:schemeClr val="accent5">
              <a:lumMod val="20000"/>
              <a:lumOff val="80000"/>
            </a:schemeClr>
          </a:solidFill>
        </p:spPr>
        <p:txBody>
          <a:bodyPr wrap="square" rtlCol="0">
            <a:spAutoFit/>
          </a:bodyPr>
          <a:lstStyle/>
          <a:p>
            <a:r>
              <a:rPr lang="en-CA" dirty="0" smtClean="0"/>
              <a:t>3 common gene mutations (</a:t>
            </a:r>
            <a:r>
              <a:rPr lang="en-CA" i="1" dirty="0" smtClean="0"/>
              <a:t>founder mutations</a:t>
            </a:r>
            <a:r>
              <a:rPr lang="en-CA" dirty="0" smtClean="0"/>
              <a:t>)</a:t>
            </a:r>
            <a:endParaRPr lang="en-CA" dirty="0"/>
          </a:p>
        </p:txBody>
      </p:sp>
      <p:pic>
        <p:nvPicPr>
          <p:cNvPr id="101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028670"/>
            <a:ext cx="3635896" cy="278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6070" y="3861048"/>
            <a:ext cx="8494776" cy="830997"/>
          </a:xfrm>
          <a:prstGeom prst="rect">
            <a:avLst/>
          </a:prstGeom>
          <a:solidFill>
            <a:schemeClr val="bg1">
              <a:lumMod val="95000"/>
            </a:schemeClr>
          </a:solidFill>
        </p:spPr>
        <p:txBody>
          <a:bodyPr wrap="square" rtlCol="0">
            <a:spAutoFit/>
          </a:bodyPr>
          <a:lstStyle/>
          <a:p>
            <a:r>
              <a:rPr lang="en-CA" altLang="en-US" sz="2400" dirty="0" smtClean="0"/>
              <a:t>~1/150 (0.6%) individuals who are of Icelandic ethnicity carry the </a:t>
            </a:r>
            <a:r>
              <a:rPr lang="en-CA" sz="2400" i="1" dirty="0" smtClean="0"/>
              <a:t>BRCA2</a:t>
            </a:r>
            <a:r>
              <a:rPr lang="en-CA" sz="2400" dirty="0" smtClean="0"/>
              <a:t> gene mutation 999del5 </a:t>
            </a:r>
            <a:endParaRPr lang="en-CA" sz="2400" dirty="0"/>
          </a:p>
        </p:txBody>
      </p:sp>
      <p:sp>
        <p:nvSpPr>
          <p:cNvPr id="9" name="TextBox 8"/>
          <p:cNvSpPr txBox="1"/>
          <p:nvPr/>
        </p:nvSpPr>
        <p:spPr>
          <a:xfrm>
            <a:off x="1169129" y="4685380"/>
            <a:ext cx="5040560" cy="646331"/>
          </a:xfrm>
          <a:prstGeom prst="rect">
            <a:avLst/>
          </a:prstGeom>
          <a:solidFill>
            <a:schemeClr val="accent5">
              <a:lumMod val="20000"/>
              <a:lumOff val="80000"/>
            </a:schemeClr>
          </a:solidFill>
        </p:spPr>
        <p:txBody>
          <a:bodyPr wrap="square" rtlCol="0">
            <a:spAutoFit/>
          </a:bodyPr>
          <a:lstStyle/>
          <a:p>
            <a:r>
              <a:rPr lang="en-CA" dirty="0" smtClean="0"/>
              <a:t>Canada has one of the largest Icelandic populations outside of Iceland</a:t>
            </a:r>
            <a:endParaRPr lang="en-CA" dirty="0"/>
          </a:p>
        </p:txBody>
      </p:sp>
    </p:spTree>
    <p:extLst>
      <p:ext uri="{BB962C8B-B14F-4D97-AF65-F5344CB8AC3E}">
        <p14:creationId xmlns:p14="http://schemas.microsoft.com/office/powerpoint/2010/main" val="256956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en-CA" altLang="en-US" sz="3600" smtClean="0"/>
              <a:t>Genetics of hereditary breast and ovarian cancer syndrome</a:t>
            </a:r>
          </a:p>
        </p:txBody>
      </p:sp>
      <p:sp>
        <p:nvSpPr>
          <p:cNvPr id="94" name="TextBox 93"/>
          <p:cNvSpPr txBox="1"/>
          <p:nvPr/>
        </p:nvSpPr>
        <p:spPr>
          <a:xfrm>
            <a:off x="173622" y="1484784"/>
            <a:ext cx="3606289" cy="738664"/>
          </a:xfrm>
          <a:prstGeom prst="rect">
            <a:avLst/>
          </a:prstGeom>
          <a:solidFill>
            <a:schemeClr val="bg1">
              <a:lumMod val="85000"/>
            </a:schemeClr>
          </a:solidFill>
        </p:spPr>
        <p:txBody>
          <a:bodyPr wrap="square" rtlCol="0">
            <a:spAutoFit/>
          </a:bodyPr>
          <a:lstStyle/>
          <a:p>
            <a:pPr eaLnBrk="1" hangingPunct="1"/>
            <a:r>
              <a:rPr lang="en-CA" altLang="en-US" sz="2400" dirty="0" smtClean="0"/>
              <a:t>Autosomal dominant</a:t>
            </a:r>
          </a:p>
          <a:p>
            <a:pPr eaLnBrk="1" hangingPunct="1"/>
            <a:r>
              <a:rPr lang="en-CA" altLang="en-US" i="1" dirty="0" smtClean="0"/>
              <a:t>Successive generations affected</a:t>
            </a:r>
            <a:endParaRPr lang="en-CA" altLang="en-US" i="1" dirty="0"/>
          </a:p>
        </p:txBody>
      </p:sp>
      <p:grpSp>
        <p:nvGrpSpPr>
          <p:cNvPr id="2" name="Group 1"/>
          <p:cNvGrpSpPr/>
          <p:nvPr/>
        </p:nvGrpSpPr>
        <p:grpSpPr>
          <a:xfrm>
            <a:off x="5120375" y="1648910"/>
            <a:ext cx="3531706" cy="3862377"/>
            <a:chOff x="5120375" y="1648910"/>
            <a:chExt cx="3531706" cy="3862377"/>
          </a:xfrm>
        </p:grpSpPr>
        <p:sp>
          <p:nvSpPr>
            <p:cNvPr id="37" name="Line 15"/>
            <p:cNvSpPr>
              <a:spLocks noChangeShapeType="1"/>
            </p:cNvSpPr>
            <p:nvPr/>
          </p:nvSpPr>
          <p:spPr bwMode="auto">
            <a:xfrm>
              <a:off x="7048860" y="5077239"/>
              <a:ext cx="81074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Rectangle 25"/>
            <p:cNvSpPr>
              <a:spLocks noChangeArrowheads="1"/>
            </p:cNvSpPr>
            <p:nvPr/>
          </p:nvSpPr>
          <p:spPr bwMode="auto">
            <a:xfrm>
              <a:off x="5678878" y="2888974"/>
              <a:ext cx="231643" cy="1704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9" name="Rectangle 27"/>
            <p:cNvSpPr>
              <a:spLocks noChangeArrowheads="1"/>
            </p:cNvSpPr>
            <p:nvPr/>
          </p:nvSpPr>
          <p:spPr bwMode="auto">
            <a:xfrm>
              <a:off x="7048860" y="4151417"/>
              <a:ext cx="231642" cy="180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4" name="Line 32"/>
            <p:cNvSpPr>
              <a:spLocks noChangeShapeType="1"/>
            </p:cNvSpPr>
            <p:nvPr/>
          </p:nvSpPr>
          <p:spPr bwMode="auto">
            <a:xfrm>
              <a:off x="5918030" y="2974187"/>
              <a:ext cx="16574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0" name="Line 38"/>
            <p:cNvSpPr>
              <a:spLocks noChangeShapeType="1"/>
            </p:cNvSpPr>
            <p:nvPr/>
          </p:nvSpPr>
          <p:spPr bwMode="auto">
            <a:xfrm>
              <a:off x="7048860" y="5077239"/>
              <a:ext cx="0" cy="2130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39"/>
            <p:cNvSpPr>
              <a:spLocks noChangeShapeType="1"/>
            </p:cNvSpPr>
            <p:nvPr/>
          </p:nvSpPr>
          <p:spPr bwMode="auto">
            <a:xfrm>
              <a:off x="7859608" y="5077239"/>
              <a:ext cx="0" cy="2130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Line 40"/>
            <p:cNvSpPr>
              <a:spLocks noChangeShapeType="1"/>
            </p:cNvSpPr>
            <p:nvPr/>
          </p:nvSpPr>
          <p:spPr bwMode="auto">
            <a:xfrm>
              <a:off x="7280502" y="4225118"/>
              <a:ext cx="463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43"/>
            <p:cNvSpPr>
              <a:spLocks noChangeShapeType="1"/>
            </p:cNvSpPr>
            <p:nvPr/>
          </p:nvSpPr>
          <p:spPr bwMode="auto">
            <a:xfrm>
              <a:off x="7512144" y="4225118"/>
              <a:ext cx="0" cy="85212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Line 46"/>
            <p:cNvSpPr>
              <a:spLocks noChangeShapeType="1"/>
            </p:cNvSpPr>
            <p:nvPr/>
          </p:nvSpPr>
          <p:spPr bwMode="auto">
            <a:xfrm flipH="1">
              <a:off x="6746740" y="2974188"/>
              <a:ext cx="7508" cy="6648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 name="Oval 52"/>
            <p:cNvSpPr>
              <a:spLocks noChangeArrowheads="1"/>
            </p:cNvSpPr>
            <p:nvPr/>
          </p:nvSpPr>
          <p:spPr bwMode="auto">
            <a:xfrm>
              <a:off x="6896577" y="5282280"/>
              <a:ext cx="276684" cy="2290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4" name="Oval 53"/>
            <p:cNvSpPr>
              <a:spLocks noChangeArrowheads="1"/>
            </p:cNvSpPr>
            <p:nvPr/>
          </p:nvSpPr>
          <p:spPr bwMode="auto">
            <a:xfrm>
              <a:off x="7723410" y="5282280"/>
              <a:ext cx="276684" cy="2290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7" name="Oval 56" descr="Dark horizontal"/>
            <p:cNvSpPr>
              <a:spLocks noChangeArrowheads="1"/>
            </p:cNvSpPr>
            <p:nvPr/>
          </p:nvSpPr>
          <p:spPr bwMode="auto">
            <a:xfrm>
              <a:off x="7709155" y="4089824"/>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8" name="Oval 57" descr="Dark horizontal"/>
            <p:cNvSpPr>
              <a:spLocks noChangeArrowheads="1"/>
            </p:cNvSpPr>
            <p:nvPr/>
          </p:nvSpPr>
          <p:spPr bwMode="auto">
            <a:xfrm>
              <a:off x="7566730" y="2846991"/>
              <a:ext cx="276684" cy="2290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0" name="Line 47"/>
            <p:cNvSpPr>
              <a:spLocks noChangeShapeType="1"/>
            </p:cNvSpPr>
            <p:nvPr/>
          </p:nvSpPr>
          <p:spPr bwMode="auto">
            <a:xfrm flipH="1">
              <a:off x="7471161" y="2879609"/>
              <a:ext cx="463284" cy="2556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Rectangle 28"/>
            <p:cNvSpPr>
              <a:spLocks noChangeArrowheads="1"/>
            </p:cNvSpPr>
            <p:nvPr/>
          </p:nvSpPr>
          <p:spPr bwMode="auto">
            <a:xfrm>
              <a:off x="7168476" y="1958930"/>
              <a:ext cx="230807" cy="17119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2" name="Rectangle 28"/>
            <p:cNvSpPr>
              <a:spLocks noChangeArrowheads="1"/>
            </p:cNvSpPr>
            <p:nvPr/>
          </p:nvSpPr>
          <p:spPr bwMode="auto">
            <a:xfrm>
              <a:off x="5247724" y="1958930"/>
              <a:ext cx="232387" cy="17119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3" name="Oval 54" descr="Wide downward diagonal"/>
            <p:cNvSpPr>
              <a:spLocks noChangeArrowheads="1"/>
            </p:cNvSpPr>
            <p:nvPr/>
          </p:nvSpPr>
          <p:spPr bwMode="auto">
            <a:xfrm>
              <a:off x="7973138" y="1929274"/>
              <a:ext cx="276651" cy="2305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4" name="Oval 49"/>
            <p:cNvSpPr>
              <a:spLocks noChangeArrowheads="1"/>
            </p:cNvSpPr>
            <p:nvPr/>
          </p:nvSpPr>
          <p:spPr bwMode="auto">
            <a:xfrm>
              <a:off x="6036576" y="1929274"/>
              <a:ext cx="276652" cy="2305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5" name="Line 46"/>
            <p:cNvSpPr>
              <a:spLocks noChangeShapeType="1"/>
            </p:cNvSpPr>
            <p:nvPr/>
          </p:nvSpPr>
          <p:spPr bwMode="auto">
            <a:xfrm>
              <a:off x="5794703" y="2020938"/>
              <a:ext cx="0" cy="8559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6" name="Line 40"/>
            <p:cNvSpPr>
              <a:spLocks noChangeShapeType="1"/>
            </p:cNvSpPr>
            <p:nvPr/>
          </p:nvSpPr>
          <p:spPr bwMode="auto">
            <a:xfrm>
              <a:off x="5480111" y="2020938"/>
              <a:ext cx="5564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8" name="Line 46"/>
            <p:cNvSpPr>
              <a:spLocks noChangeShapeType="1"/>
            </p:cNvSpPr>
            <p:nvPr/>
          </p:nvSpPr>
          <p:spPr bwMode="auto">
            <a:xfrm>
              <a:off x="7687000" y="2018242"/>
              <a:ext cx="0" cy="8559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9" name="Line 40"/>
            <p:cNvSpPr>
              <a:spLocks noChangeShapeType="1"/>
            </p:cNvSpPr>
            <p:nvPr/>
          </p:nvSpPr>
          <p:spPr bwMode="auto">
            <a:xfrm>
              <a:off x="7407187" y="2018242"/>
              <a:ext cx="5564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 name="Line 47"/>
            <p:cNvSpPr>
              <a:spLocks noChangeShapeType="1"/>
            </p:cNvSpPr>
            <p:nvPr/>
          </p:nvSpPr>
          <p:spPr bwMode="auto">
            <a:xfrm flipH="1">
              <a:off x="7873543" y="1915794"/>
              <a:ext cx="463194" cy="25746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TextBox 22"/>
            <p:cNvSpPr txBox="1"/>
            <p:nvPr/>
          </p:nvSpPr>
          <p:spPr>
            <a:xfrm>
              <a:off x="7934445" y="3955673"/>
              <a:ext cx="402292" cy="369332"/>
            </a:xfrm>
            <a:prstGeom prst="rect">
              <a:avLst/>
            </a:prstGeom>
            <a:noFill/>
          </p:spPr>
          <p:txBody>
            <a:bodyPr wrap="square" rtlCol="0">
              <a:spAutoFit/>
            </a:bodyPr>
            <a:lstStyle/>
            <a:p>
              <a:r>
                <a:rPr lang="en-CA" dirty="0" smtClean="0"/>
                <a:t>+</a:t>
              </a:r>
              <a:endParaRPr lang="en-CA" dirty="0"/>
            </a:p>
          </p:txBody>
        </p:sp>
        <p:sp>
          <p:nvSpPr>
            <p:cNvPr id="105" name="TextBox 104"/>
            <p:cNvSpPr txBox="1"/>
            <p:nvPr/>
          </p:nvSpPr>
          <p:spPr>
            <a:xfrm>
              <a:off x="7847497" y="2616025"/>
              <a:ext cx="402292" cy="369332"/>
            </a:xfrm>
            <a:prstGeom prst="rect">
              <a:avLst/>
            </a:prstGeom>
            <a:noFill/>
          </p:spPr>
          <p:txBody>
            <a:bodyPr wrap="square" rtlCol="0">
              <a:spAutoFit/>
            </a:bodyPr>
            <a:lstStyle/>
            <a:p>
              <a:r>
                <a:rPr lang="en-CA" dirty="0" smtClean="0"/>
                <a:t>+</a:t>
              </a:r>
              <a:endParaRPr lang="en-CA" dirty="0"/>
            </a:p>
          </p:txBody>
        </p:sp>
        <p:sp>
          <p:nvSpPr>
            <p:cNvPr id="106" name="TextBox 105"/>
            <p:cNvSpPr txBox="1"/>
            <p:nvPr/>
          </p:nvSpPr>
          <p:spPr>
            <a:xfrm>
              <a:off x="8249789" y="1648910"/>
              <a:ext cx="402292" cy="369332"/>
            </a:xfrm>
            <a:prstGeom prst="rect">
              <a:avLst/>
            </a:prstGeom>
            <a:noFill/>
          </p:spPr>
          <p:txBody>
            <a:bodyPr wrap="square" rtlCol="0">
              <a:spAutoFit/>
            </a:bodyPr>
            <a:lstStyle/>
            <a:p>
              <a:r>
                <a:rPr lang="en-CA" dirty="0" smtClean="0"/>
                <a:t>+</a:t>
              </a:r>
              <a:endParaRPr lang="en-CA" dirty="0"/>
            </a:p>
          </p:txBody>
        </p:sp>
        <p:sp>
          <p:nvSpPr>
            <p:cNvPr id="108" name="Rectangle 27"/>
            <p:cNvSpPr>
              <a:spLocks noChangeArrowheads="1"/>
            </p:cNvSpPr>
            <p:nvPr/>
          </p:nvSpPr>
          <p:spPr bwMode="auto">
            <a:xfrm>
              <a:off x="5875923" y="4124548"/>
              <a:ext cx="231642" cy="180000"/>
            </a:xfrm>
            <a:prstGeom prst="rect">
              <a:avLst/>
            </a:prstGeom>
            <a:solidFill>
              <a:schemeClr val="tx1"/>
            </a:solidFill>
            <a:ln w="25400">
              <a:solidFill>
                <a:schemeClr val="tx1"/>
              </a:solidFill>
              <a:miter lim="800000"/>
              <a:headEnd/>
              <a:tailEnd/>
            </a:ln>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11" name="Line 40"/>
            <p:cNvSpPr>
              <a:spLocks noChangeShapeType="1"/>
            </p:cNvSpPr>
            <p:nvPr/>
          </p:nvSpPr>
          <p:spPr bwMode="auto">
            <a:xfrm>
              <a:off x="5387973" y="4231063"/>
              <a:ext cx="463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 name="Line 43"/>
            <p:cNvSpPr>
              <a:spLocks noChangeShapeType="1"/>
            </p:cNvSpPr>
            <p:nvPr/>
          </p:nvSpPr>
          <p:spPr bwMode="auto">
            <a:xfrm>
              <a:off x="5619615" y="4231063"/>
              <a:ext cx="0" cy="85212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Oval 56" descr="Dark horizontal"/>
            <p:cNvSpPr>
              <a:spLocks noChangeArrowheads="1"/>
            </p:cNvSpPr>
            <p:nvPr/>
          </p:nvSpPr>
          <p:spPr bwMode="auto">
            <a:xfrm>
              <a:off x="5120375" y="4124548"/>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16" name="TextBox 115"/>
            <p:cNvSpPr txBox="1"/>
            <p:nvPr/>
          </p:nvSpPr>
          <p:spPr>
            <a:xfrm>
              <a:off x="6041916" y="3961618"/>
              <a:ext cx="402292" cy="369332"/>
            </a:xfrm>
            <a:prstGeom prst="rect">
              <a:avLst/>
            </a:prstGeom>
            <a:noFill/>
          </p:spPr>
          <p:txBody>
            <a:bodyPr wrap="square" rtlCol="0">
              <a:spAutoFit/>
            </a:bodyPr>
            <a:lstStyle/>
            <a:p>
              <a:r>
                <a:rPr lang="en-CA" dirty="0" smtClean="0"/>
                <a:t>+</a:t>
              </a:r>
              <a:endParaRPr lang="en-CA" dirty="0"/>
            </a:p>
          </p:txBody>
        </p:sp>
        <p:sp>
          <p:nvSpPr>
            <p:cNvPr id="117" name="Line 32"/>
            <p:cNvSpPr>
              <a:spLocks noChangeShapeType="1"/>
            </p:cNvSpPr>
            <p:nvPr/>
          </p:nvSpPr>
          <p:spPr bwMode="auto">
            <a:xfrm flipV="1">
              <a:off x="5918030" y="3610274"/>
              <a:ext cx="1915417" cy="2880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8" name="Line 46"/>
            <p:cNvSpPr>
              <a:spLocks noChangeShapeType="1"/>
            </p:cNvSpPr>
            <p:nvPr/>
          </p:nvSpPr>
          <p:spPr bwMode="auto">
            <a:xfrm flipH="1">
              <a:off x="5927168" y="3629172"/>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Line 46"/>
            <p:cNvSpPr>
              <a:spLocks noChangeShapeType="1"/>
            </p:cNvSpPr>
            <p:nvPr/>
          </p:nvSpPr>
          <p:spPr bwMode="auto">
            <a:xfrm flipH="1">
              <a:off x="7833447" y="3610274"/>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grpSp>
        <p:nvGrpSpPr>
          <p:cNvPr id="44" name="Group 43"/>
          <p:cNvGrpSpPr/>
          <p:nvPr/>
        </p:nvGrpSpPr>
        <p:grpSpPr>
          <a:xfrm>
            <a:off x="5120375" y="1648910"/>
            <a:ext cx="3531706" cy="3862377"/>
            <a:chOff x="5120375" y="1648910"/>
            <a:chExt cx="3531706" cy="3862377"/>
          </a:xfrm>
        </p:grpSpPr>
        <p:sp>
          <p:nvSpPr>
            <p:cNvPr id="45" name="Line 15"/>
            <p:cNvSpPr>
              <a:spLocks noChangeShapeType="1"/>
            </p:cNvSpPr>
            <p:nvPr/>
          </p:nvSpPr>
          <p:spPr bwMode="auto">
            <a:xfrm>
              <a:off x="7048860" y="5077239"/>
              <a:ext cx="81074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Rectangle 25"/>
            <p:cNvSpPr>
              <a:spLocks noChangeArrowheads="1"/>
            </p:cNvSpPr>
            <p:nvPr/>
          </p:nvSpPr>
          <p:spPr bwMode="auto">
            <a:xfrm>
              <a:off x="5678878" y="2888974"/>
              <a:ext cx="231643" cy="1704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8" name="Rectangle 27"/>
            <p:cNvSpPr>
              <a:spLocks noChangeArrowheads="1"/>
            </p:cNvSpPr>
            <p:nvPr/>
          </p:nvSpPr>
          <p:spPr bwMode="auto">
            <a:xfrm>
              <a:off x="7048860" y="4151417"/>
              <a:ext cx="231642" cy="180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0" name="Line 32"/>
            <p:cNvSpPr>
              <a:spLocks noChangeShapeType="1"/>
            </p:cNvSpPr>
            <p:nvPr/>
          </p:nvSpPr>
          <p:spPr bwMode="auto">
            <a:xfrm>
              <a:off x="5918030" y="2974187"/>
              <a:ext cx="16574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1" name="Line 38"/>
            <p:cNvSpPr>
              <a:spLocks noChangeShapeType="1"/>
            </p:cNvSpPr>
            <p:nvPr/>
          </p:nvSpPr>
          <p:spPr bwMode="auto">
            <a:xfrm>
              <a:off x="7048860" y="5077239"/>
              <a:ext cx="0" cy="2130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2" name="Line 39"/>
            <p:cNvSpPr>
              <a:spLocks noChangeShapeType="1"/>
            </p:cNvSpPr>
            <p:nvPr/>
          </p:nvSpPr>
          <p:spPr bwMode="auto">
            <a:xfrm>
              <a:off x="7859608" y="5077239"/>
              <a:ext cx="0" cy="2130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Line 40"/>
            <p:cNvSpPr>
              <a:spLocks noChangeShapeType="1"/>
            </p:cNvSpPr>
            <p:nvPr/>
          </p:nvSpPr>
          <p:spPr bwMode="auto">
            <a:xfrm>
              <a:off x="7280502" y="4225118"/>
              <a:ext cx="463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43"/>
            <p:cNvSpPr>
              <a:spLocks noChangeShapeType="1"/>
            </p:cNvSpPr>
            <p:nvPr/>
          </p:nvSpPr>
          <p:spPr bwMode="auto">
            <a:xfrm>
              <a:off x="7512144" y="4225118"/>
              <a:ext cx="0" cy="85212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46"/>
            <p:cNvSpPr>
              <a:spLocks noChangeShapeType="1"/>
            </p:cNvSpPr>
            <p:nvPr/>
          </p:nvSpPr>
          <p:spPr bwMode="auto">
            <a:xfrm flipH="1">
              <a:off x="6746740" y="2974188"/>
              <a:ext cx="7508" cy="6648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Oval 52"/>
            <p:cNvSpPr>
              <a:spLocks noChangeArrowheads="1"/>
            </p:cNvSpPr>
            <p:nvPr/>
          </p:nvSpPr>
          <p:spPr bwMode="auto">
            <a:xfrm>
              <a:off x="6896577" y="5282280"/>
              <a:ext cx="276684" cy="2290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8" name="Oval 53"/>
            <p:cNvSpPr>
              <a:spLocks noChangeArrowheads="1"/>
            </p:cNvSpPr>
            <p:nvPr/>
          </p:nvSpPr>
          <p:spPr bwMode="auto">
            <a:xfrm>
              <a:off x="7723410" y="5282280"/>
              <a:ext cx="276684" cy="2290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9" name="Oval 56" descr="Dark horizontal"/>
            <p:cNvSpPr>
              <a:spLocks noChangeArrowheads="1"/>
            </p:cNvSpPr>
            <p:nvPr/>
          </p:nvSpPr>
          <p:spPr bwMode="auto">
            <a:xfrm>
              <a:off x="7709155" y="4089824"/>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3" name="Oval 57" descr="Dark horizontal"/>
            <p:cNvSpPr>
              <a:spLocks noChangeArrowheads="1"/>
            </p:cNvSpPr>
            <p:nvPr/>
          </p:nvSpPr>
          <p:spPr bwMode="auto">
            <a:xfrm>
              <a:off x="7566730" y="2846991"/>
              <a:ext cx="276684" cy="2290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4" name="Line 47"/>
            <p:cNvSpPr>
              <a:spLocks noChangeShapeType="1"/>
            </p:cNvSpPr>
            <p:nvPr/>
          </p:nvSpPr>
          <p:spPr bwMode="auto">
            <a:xfrm flipH="1">
              <a:off x="7471161" y="2879609"/>
              <a:ext cx="463284" cy="2556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6" name="Rectangle 28"/>
            <p:cNvSpPr>
              <a:spLocks noChangeArrowheads="1"/>
            </p:cNvSpPr>
            <p:nvPr/>
          </p:nvSpPr>
          <p:spPr bwMode="auto">
            <a:xfrm>
              <a:off x="7168476" y="1958930"/>
              <a:ext cx="230807" cy="17119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7" name="Rectangle 28"/>
            <p:cNvSpPr>
              <a:spLocks noChangeArrowheads="1"/>
            </p:cNvSpPr>
            <p:nvPr/>
          </p:nvSpPr>
          <p:spPr bwMode="auto">
            <a:xfrm>
              <a:off x="5247724" y="1958930"/>
              <a:ext cx="232387" cy="17119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9" name="Oval 54" descr="Wide downward diagonal"/>
            <p:cNvSpPr>
              <a:spLocks noChangeArrowheads="1"/>
            </p:cNvSpPr>
            <p:nvPr/>
          </p:nvSpPr>
          <p:spPr bwMode="auto">
            <a:xfrm>
              <a:off x="7973138" y="1929274"/>
              <a:ext cx="276651" cy="2305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0" name="Oval 49"/>
            <p:cNvSpPr>
              <a:spLocks noChangeArrowheads="1"/>
            </p:cNvSpPr>
            <p:nvPr/>
          </p:nvSpPr>
          <p:spPr bwMode="auto">
            <a:xfrm>
              <a:off x="6036576" y="1929274"/>
              <a:ext cx="276652" cy="2305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1" name="Line 46"/>
            <p:cNvSpPr>
              <a:spLocks noChangeShapeType="1"/>
            </p:cNvSpPr>
            <p:nvPr/>
          </p:nvSpPr>
          <p:spPr bwMode="auto">
            <a:xfrm>
              <a:off x="5794703" y="2020938"/>
              <a:ext cx="0" cy="8559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 name="Line 40"/>
            <p:cNvSpPr>
              <a:spLocks noChangeShapeType="1"/>
            </p:cNvSpPr>
            <p:nvPr/>
          </p:nvSpPr>
          <p:spPr bwMode="auto">
            <a:xfrm>
              <a:off x="5480111" y="2020938"/>
              <a:ext cx="5564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Line 46"/>
            <p:cNvSpPr>
              <a:spLocks noChangeShapeType="1"/>
            </p:cNvSpPr>
            <p:nvPr/>
          </p:nvSpPr>
          <p:spPr bwMode="auto">
            <a:xfrm>
              <a:off x="7687000" y="2018242"/>
              <a:ext cx="0" cy="8559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6" name="Line 40"/>
            <p:cNvSpPr>
              <a:spLocks noChangeShapeType="1"/>
            </p:cNvSpPr>
            <p:nvPr/>
          </p:nvSpPr>
          <p:spPr bwMode="auto">
            <a:xfrm>
              <a:off x="7407187" y="2018242"/>
              <a:ext cx="5564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 name="Line 47"/>
            <p:cNvSpPr>
              <a:spLocks noChangeShapeType="1"/>
            </p:cNvSpPr>
            <p:nvPr/>
          </p:nvSpPr>
          <p:spPr bwMode="auto">
            <a:xfrm flipH="1">
              <a:off x="7873543" y="1915794"/>
              <a:ext cx="463194" cy="25746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7" name="TextBox 86"/>
            <p:cNvSpPr txBox="1"/>
            <p:nvPr/>
          </p:nvSpPr>
          <p:spPr>
            <a:xfrm>
              <a:off x="7934445" y="3955673"/>
              <a:ext cx="402292" cy="369332"/>
            </a:xfrm>
            <a:prstGeom prst="rect">
              <a:avLst/>
            </a:prstGeom>
            <a:noFill/>
          </p:spPr>
          <p:txBody>
            <a:bodyPr wrap="square" rtlCol="0">
              <a:spAutoFit/>
            </a:bodyPr>
            <a:lstStyle/>
            <a:p>
              <a:r>
                <a:rPr lang="en-CA" dirty="0" smtClean="0"/>
                <a:t>+</a:t>
              </a:r>
              <a:endParaRPr lang="en-CA" dirty="0"/>
            </a:p>
          </p:txBody>
        </p:sp>
        <p:sp>
          <p:nvSpPr>
            <p:cNvPr id="91" name="TextBox 90"/>
            <p:cNvSpPr txBox="1"/>
            <p:nvPr/>
          </p:nvSpPr>
          <p:spPr>
            <a:xfrm>
              <a:off x="7847497" y="2616025"/>
              <a:ext cx="402292" cy="369332"/>
            </a:xfrm>
            <a:prstGeom prst="rect">
              <a:avLst/>
            </a:prstGeom>
            <a:noFill/>
          </p:spPr>
          <p:txBody>
            <a:bodyPr wrap="square" rtlCol="0">
              <a:spAutoFit/>
            </a:bodyPr>
            <a:lstStyle/>
            <a:p>
              <a:r>
                <a:rPr lang="en-CA" dirty="0" smtClean="0"/>
                <a:t>+</a:t>
              </a:r>
              <a:endParaRPr lang="en-CA" dirty="0"/>
            </a:p>
          </p:txBody>
        </p:sp>
        <p:sp>
          <p:nvSpPr>
            <p:cNvPr id="92" name="TextBox 91"/>
            <p:cNvSpPr txBox="1"/>
            <p:nvPr/>
          </p:nvSpPr>
          <p:spPr>
            <a:xfrm>
              <a:off x="8249789" y="1648910"/>
              <a:ext cx="402292" cy="369332"/>
            </a:xfrm>
            <a:prstGeom prst="rect">
              <a:avLst/>
            </a:prstGeom>
            <a:noFill/>
          </p:spPr>
          <p:txBody>
            <a:bodyPr wrap="square" rtlCol="0">
              <a:spAutoFit/>
            </a:bodyPr>
            <a:lstStyle/>
            <a:p>
              <a:r>
                <a:rPr lang="en-CA" dirty="0" smtClean="0"/>
                <a:t>+</a:t>
              </a:r>
              <a:endParaRPr lang="en-CA" dirty="0"/>
            </a:p>
          </p:txBody>
        </p:sp>
        <p:sp>
          <p:nvSpPr>
            <p:cNvPr id="93" name="Rectangle 27"/>
            <p:cNvSpPr>
              <a:spLocks noChangeArrowheads="1"/>
            </p:cNvSpPr>
            <p:nvPr/>
          </p:nvSpPr>
          <p:spPr bwMode="auto">
            <a:xfrm>
              <a:off x="5875923" y="4124548"/>
              <a:ext cx="231642" cy="180000"/>
            </a:xfrm>
            <a:prstGeom prst="rect">
              <a:avLst/>
            </a:prstGeom>
            <a:solidFill>
              <a:schemeClr val="tx1"/>
            </a:solidFill>
            <a:ln w="25400">
              <a:solidFill>
                <a:schemeClr val="tx1"/>
              </a:solidFill>
              <a:miter lim="800000"/>
              <a:headEnd/>
              <a:tailEnd/>
            </a:ln>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5" name="Line 40"/>
            <p:cNvSpPr>
              <a:spLocks noChangeShapeType="1"/>
            </p:cNvSpPr>
            <p:nvPr/>
          </p:nvSpPr>
          <p:spPr bwMode="auto">
            <a:xfrm>
              <a:off x="5387973" y="4231063"/>
              <a:ext cx="463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6" name="Line 43"/>
            <p:cNvSpPr>
              <a:spLocks noChangeShapeType="1"/>
            </p:cNvSpPr>
            <p:nvPr/>
          </p:nvSpPr>
          <p:spPr bwMode="auto">
            <a:xfrm>
              <a:off x="5619615" y="4231062"/>
              <a:ext cx="0" cy="105121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7" name="Oval 56" descr="Dark horizontal"/>
            <p:cNvSpPr>
              <a:spLocks noChangeArrowheads="1"/>
            </p:cNvSpPr>
            <p:nvPr/>
          </p:nvSpPr>
          <p:spPr bwMode="auto">
            <a:xfrm>
              <a:off x="5120375" y="4124548"/>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8" name="TextBox 97"/>
            <p:cNvSpPr txBox="1"/>
            <p:nvPr/>
          </p:nvSpPr>
          <p:spPr>
            <a:xfrm>
              <a:off x="6041916" y="3961618"/>
              <a:ext cx="402292" cy="369332"/>
            </a:xfrm>
            <a:prstGeom prst="rect">
              <a:avLst/>
            </a:prstGeom>
            <a:noFill/>
          </p:spPr>
          <p:txBody>
            <a:bodyPr wrap="square" rtlCol="0">
              <a:spAutoFit/>
            </a:bodyPr>
            <a:lstStyle/>
            <a:p>
              <a:r>
                <a:rPr lang="en-CA" dirty="0" smtClean="0"/>
                <a:t>+</a:t>
              </a:r>
              <a:endParaRPr lang="en-CA" dirty="0"/>
            </a:p>
          </p:txBody>
        </p:sp>
        <p:sp>
          <p:nvSpPr>
            <p:cNvPr id="99" name="Line 32"/>
            <p:cNvSpPr>
              <a:spLocks noChangeShapeType="1"/>
            </p:cNvSpPr>
            <p:nvPr/>
          </p:nvSpPr>
          <p:spPr bwMode="auto">
            <a:xfrm flipV="1">
              <a:off x="5918030" y="3610274"/>
              <a:ext cx="1915417" cy="2880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0" name="Line 46"/>
            <p:cNvSpPr>
              <a:spLocks noChangeShapeType="1"/>
            </p:cNvSpPr>
            <p:nvPr/>
          </p:nvSpPr>
          <p:spPr bwMode="auto">
            <a:xfrm flipH="1">
              <a:off x="5927168" y="3629172"/>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1" name="Line 46"/>
            <p:cNvSpPr>
              <a:spLocks noChangeShapeType="1"/>
            </p:cNvSpPr>
            <p:nvPr/>
          </p:nvSpPr>
          <p:spPr bwMode="auto">
            <a:xfrm flipH="1">
              <a:off x="7833447" y="3610274"/>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102" name="Rectangle 27"/>
          <p:cNvSpPr>
            <a:spLocks noChangeArrowheads="1"/>
          </p:cNvSpPr>
          <p:nvPr/>
        </p:nvSpPr>
        <p:spPr bwMode="auto">
          <a:xfrm>
            <a:off x="5526701" y="5282280"/>
            <a:ext cx="231642" cy="180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grpSp>
        <p:nvGrpSpPr>
          <p:cNvPr id="6" name="Group 5"/>
          <p:cNvGrpSpPr/>
          <p:nvPr/>
        </p:nvGrpSpPr>
        <p:grpSpPr>
          <a:xfrm>
            <a:off x="5480111" y="5661446"/>
            <a:ext cx="3916425" cy="1196554"/>
            <a:chOff x="5480111" y="5661446"/>
            <a:chExt cx="3916425" cy="1196554"/>
          </a:xfrm>
        </p:grpSpPr>
        <p:sp>
          <p:nvSpPr>
            <p:cNvPr id="5" name="Rectangle 4"/>
            <p:cNvSpPr/>
            <p:nvPr/>
          </p:nvSpPr>
          <p:spPr>
            <a:xfrm>
              <a:off x="5480111" y="5661446"/>
              <a:ext cx="3916425" cy="1196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TextBox 102"/>
            <p:cNvSpPr txBox="1"/>
            <p:nvPr/>
          </p:nvSpPr>
          <p:spPr>
            <a:xfrm>
              <a:off x="5790598" y="5739356"/>
              <a:ext cx="402292" cy="369332"/>
            </a:xfrm>
            <a:prstGeom prst="rect">
              <a:avLst/>
            </a:prstGeom>
            <a:noFill/>
          </p:spPr>
          <p:txBody>
            <a:bodyPr wrap="square" rtlCol="0">
              <a:spAutoFit/>
            </a:bodyPr>
            <a:lstStyle/>
            <a:p>
              <a:r>
                <a:rPr lang="en-CA" dirty="0" smtClean="0"/>
                <a:t>+</a:t>
              </a:r>
              <a:endParaRPr lang="en-CA" dirty="0"/>
            </a:p>
          </p:txBody>
        </p:sp>
        <p:sp>
          <p:nvSpPr>
            <p:cNvPr id="104" name="Oval 56" descr="Dark horizontal"/>
            <p:cNvSpPr>
              <a:spLocks noChangeArrowheads="1"/>
            </p:cNvSpPr>
            <p:nvPr/>
          </p:nvSpPr>
          <p:spPr bwMode="auto">
            <a:xfrm>
              <a:off x="5586137" y="5993702"/>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3" name="TextBox 2"/>
            <p:cNvSpPr txBox="1"/>
            <p:nvPr/>
          </p:nvSpPr>
          <p:spPr>
            <a:xfrm>
              <a:off x="6156496" y="5999013"/>
              <a:ext cx="2880000" cy="369332"/>
            </a:xfrm>
            <a:prstGeom prst="rect">
              <a:avLst/>
            </a:prstGeom>
            <a:noFill/>
          </p:spPr>
          <p:txBody>
            <a:bodyPr wrap="square" rtlCol="0">
              <a:spAutoFit/>
            </a:bodyPr>
            <a:lstStyle/>
            <a:p>
              <a:r>
                <a:rPr lang="en-CA" dirty="0" smtClean="0"/>
                <a:t>Positive for familial mutation</a:t>
              </a:r>
              <a:endParaRPr lang="en-CA" dirty="0"/>
            </a:p>
          </p:txBody>
        </p:sp>
        <p:sp>
          <p:nvSpPr>
            <p:cNvPr id="120" name="Oval 57" descr="Dark horizontal"/>
            <p:cNvSpPr>
              <a:spLocks noChangeArrowheads="1"/>
            </p:cNvSpPr>
            <p:nvPr/>
          </p:nvSpPr>
          <p:spPr bwMode="auto">
            <a:xfrm>
              <a:off x="5580112" y="6368345"/>
              <a:ext cx="276684" cy="2290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1" name="TextBox 120"/>
            <p:cNvSpPr txBox="1"/>
            <p:nvPr/>
          </p:nvSpPr>
          <p:spPr>
            <a:xfrm>
              <a:off x="6107418" y="6298182"/>
              <a:ext cx="2880000" cy="369332"/>
            </a:xfrm>
            <a:prstGeom prst="rect">
              <a:avLst/>
            </a:prstGeom>
            <a:noFill/>
          </p:spPr>
          <p:txBody>
            <a:bodyPr wrap="square" rtlCol="0">
              <a:spAutoFit/>
            </a:bodyPr>
            <a:lstStyle/>
            <a:p>
              <a:r>
                <a:rPr lang="en-CA" dirty="0" smtClean="0"/>
                <a:t>Cancer diagnosis</a:t>
              </a:r>
              <a:endParaRPr lang="en-CA" dirty="0"/>
            </a:p>
          </p:txBody>
        </p:sp>
      </p:grpSp>
    </p:spTree>
    <p:extLst>
      <p:ext uri="{BB962C8B-B14F-4D97-AF65-F5344CB8AC3E}">
        <p14:creationId xmlns:p14="http://schemas.microsoft.com/office/powerpoint/2010/main" val="348304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Disclaimer</a:t>
            </a:r>
            <a:endParaRPr lang="en-CA" altLang="en-US" smtClean="0"/>
          </a:p>
        </p:txBody>
      </p:sp>
      <p:sp>
        <p:nvSpPr>
          <p:cNvPr id="5123" name="Content Placeholder 2"/>
          <p:cNvSpPr>
            <a:spLocks noGrp="1"/>
          </p:cNvSpPr>
          <p:nvPr>
            <p:ph idx="1"/>
          </p:nvPr>
        </p:nvSpPr>
        <p:spPr/>
        <p:txBody>
          <a:bodyPr/>
          <a:lstStyle/>
          <a:p>
            <a:r>
              <a:rPr lang="en-AU" altLang="en-US" sz="2400" i="1" smtClean="0"/>
              <a:t>This presentation is for educational purposes only and should not be used as a substitute for clinical judgement.  GEC-KO aims to aid the practicing clinician by providing informed opinions regarding genetic services that have been developed in a rigorous and evidence-based manner. Physicians must use their own clinical judgement in addition to published articles and the information presented herein. GEC-KO assumes no responsibility or liability resulting from the use of information contained herein.  </a:t>
            </a:r>
            <a:endParaRPr lang="en-CA" altLang="en-US" sz="2400" smtClean="0"/>
          </a:p>
          <a:p>
            <a:endParaRPr lang="en-CA" altLang="en-US" sz="2400" smtClean="0"/>
          </a:p>
        </p:txBody>
      </p:sp>
    </p:spTree>
    <p:extLst>
      <p:ext uri="{BB962C8B-B14F-4D97-AF65-F5344CB8AC3E}">
        <p14:creationId xmlns:p14="http://schemas.microsoft.com/office/powerpoint/2010/main" val="254852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en-CA" altLang="en-US" sz="3600" smtClean="0"/>
              <a:t>Genetics of hereditary breast and ovarian cancer syndrome</a:t>
            </a:r>
          </a:p>
        </p:txBody>
      </p:sp>
      <p:sp>
        <p:nvSpPr>
          <p:cNvPr id="94" name="TextBox 93"/>
          <p:cNvSpPr txBox="1"/>
          <p:nvPr/>
        </p:nvSpPr>
        <p:spPr>
          <a:xfrm>
            <a:off x="173622" y="1484784"/>
            <a:ext cx="3606289" cy="738664"/>
          </a:xfrm>
          <a:prstGeom prst="rect">
            <a:avLst/>
          </a:prstGeom>
          <a:solidFill>
            <a:schemeClr val="bg1">
              <a:lumMod val="95000"/>
            </a:schemeClr>
          </a:solidFill>
        </p:spPr>
        <p:txBody>
          <a:bodyPr wrap="square" rtlCol="0">
            <a:spAutoFit/>
          </a:bodyPr>
          <a:lstStyle/>
          <a:p>
            <a:pPr eaLnBrk="1" hangingPunct="1"/>
            <a:r>
              <a:rPr lang="en-CA" altLang="en-US" sz="2400" dirty="0" smtClean="0">
                <a:solidFill>
                  <a:schemeClr val="bg1">
                    <a:lumMod val="50000"/>
                  </a:schemeClr>
                </a:solidFill>
              </a:rPr>
              <a:t>Autosomal dominant</a:t>
            </a:r>
          </a:p>
          <a:p>
            <a:pPr eaLnBrk="1" hangingPunct="1"/>
            <a:r>
              <a:rPr lang="en-CA" altLang="en-US" i="1" dirty="0" smtClean="0">
                <a:solidFill>
                  <a:schemeClr val="bg1">
                    <a:lumMod val="50000"/>
                  </a:schemeClr>
                </a:solidFill>
              </a:rPr>
              <a:t>Successive generations affected</a:t>
            </a:r>
            <a:endParaRPr lang="en-CA" altLang="en-US" i="1" dirty="0">
              <a:solidFill>
                <a:schemeClr val="bg1">
                  <a:lumMod val="50000"/>
                </a:schemeClr>
              </a:solidFill>
            </a:endParaRPr>
          </a:p>
        </p:txBody>
      </p:sp>
      <p:grpSp>
        <p:nvGrpSpPr>
          <p:cNvPr id="2" name="Group 1"/>
          <p:cNvGrpSpPr/>
          <p:nvPr/>
        </p:nvGrpSpPr>
        <p:grpSpPr>
          <a:xfrm>
            <a:off x="5120375" y="1648910"/>
            <a:ext cx="3531706" cy="3862377"/>
            <a:chOff x="5120375" y="1648910"/>
            <a:chExt cx="3531706" cy="3862377"/>
          </a:xfrm>
        </p:grpSpPr>
        <p:sp>
          <p:nvSpPr>
            <p:cNvPr id="37" name="Line 15"/>
            <p:cNvSpPr>
              <a:spLocks noChangeShapeType="1"/>
            </p:cNvSpPr>
            <p:nvPr/>
          </p:nvSpPr>
          <p:spPr bwMode="auto">
            <a:xfrm>
              <a:off x="7048860" y="5077239"/>
              <a:ext cx="81074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Rectangle 25"/>
            <p:cNvSpPr>
              <a:spLocks noChangeArrowheads="1"/>
            </p:cNvSpPr>
            <p:nvPr/>
          </p:nvSpPr>
          <p:spPr bwMode="auto">
            <a:xfrm>
              <a:off x="5678878" y="2888974"/>
              <a:ext cx="231643" cy="1704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9" name="Rectangle 27"/>
            <p:cNvSpPr>
              <a:spLocks noChangeArrowheads="1"/>
            </p:cNvSpPr>
            <p:nvPr/>
          </p:nvSpPr>
          <p:spPr bwMode="auto">
            <a:xfrm>
              <a:off x="7048860" y="4151417"/>
              <a:ext cx="231642" cy="180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4" name="Line 32"/>
            <p:cNvSpPr>
              <a:spLocks noChangeShapeType="1"/>
            </p:cNvSpPr>
            <p:nvPr/>
          </p:nvSpPr>
          <p:spPr bwMode="auto">
            <a:xfrm>
              <a:off x="5918030" y="2974187"/>
              <a:ext cx="16574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0" name="Line 38"/>
            <p:cNvSpPr>
              <a:spLocks noChangeShapeType="1"/>
            </p:cNvSpPr>
            <p:nvPr/>
          </p:nvSpPr>
          <p:spPr bwMode="auto">
            <a:xfrm>
              <a:off x="7048860" y="5077239"/>
              <a:ext cx="0" cy="2130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39"/>
            <p:cNvSpPr>
              <a:spLocks noChangeShapeType="1"/>
            </p:cNvSpPr>
            <p:nvPr/>
          </p:nvSpPr>
          <p:spPr bwMode="auto">
            <a:xfrm>
              <a:off x="7859608" y="5077239"/>
              <a:ext cx="0" cy="2130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Line 40"/>
            <p:cNvSpPr>
              <a:spLocks noChangeShapeType="1"/>
            </p:cNvSpPr>
            <p:nvPr/>
          </p:nvSpPr>
          <p:spPr bwMode="auto">
            <a:xfrm>
              <a:off x="7280502" y="4225118"/>
              <a:ext cx="463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Line 43"/>
            <p:cNvSpPr>
              <a:spLocks noChangeShapeType="1"/>
            </p:cNvSpPr>
            <p:nvPr/>
          </p:nvSpPr>
          <p:spPr bwMode="auto">
            <a:xfrm>
              <a:off x="7512144" y="4225118"/>
              <a:ext cx="0" cy="85212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8" name="Line 46"/>
            <p:cNvSpPr>
              <a:spLocks noChangeShapeType="1"/>
            </p:cNvSpPr>
            <p:nvPr/>
          </p:nvSpPr>
          <p:spPr bwMode="auto">
            <a:xfrm flipH="1">
              <a:off x="6746740" y="2974188"/>
              <a:ext cx="7508" cy="6648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 name="Oval 52"/>
            <p:cNvSpPr>
              <a:spLocks noChangeArrowheads="1"/>
            </p:cNvSpPr>
            <p:nvPr/>
          </p:nvSpPr>
          <p:spPr bwMode="auto">
            <a:xfrm>
              <a:off x="6896577" y="5282280"/>
              <a:ext cx="276684" cy="2290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4" name="Oval 53"/>
            <p:cNvSpPr>
              <a:spLocks noChangeArrowheads="1"/>
            </p:cNvSpPr>
            <p:nvPr/>
          </p:nvSpPr>
          <p:spPr bwMode="auto">
            <a:xfrm>
              <a:off x="7723410" y="5282280"/>
              <a:ext cx="276684" cy="2290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7" name="Oval 56" descr="Dark horizontal"/>
            <p:cNvSpPr>
              <a:spLocks noChangeArrowheads="1"/>
            </p:cNvSpPr>
            <p:nvPr/>
          </p:nvSpPr>
          <p:spPr bwMode="auto">
            <a:xfrm>
              <a:off x="7709155" y="4089824"/>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78" name="Oval 57" descr="Dark horizontal"/>
            <p:cNvSpPr>
              <a:spLocks noChangeArrowheads="1"/>
            </p:cNvSpPr>
            <p:nvPr/>
          </p:nvSpPr>
          <p:spPr bwMode="auto">
            <a:xfrm>
              <a:off x="7566730" y="2846991"/>
              <a:ext cx="276684" cy="2290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0" name="Line 47"/>
            <p:cNvSpPr>
              <a:spLocks noChangeShapeType="1"/>
            </p:cNvSpPr>
            <p:nvPr/>
          </p:nvSpPr>
          <p:spPr bwMode="auto">
            <a:xfrm flipH="1">
              <a:off x="7471161" y="2879609"/>
              <a:ext cx="463284" cy="2556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Rectangle 28"/>
            <p:cNvSpPr>
              <a:spLocks noChangeArrowheads="1"/>
            </p:cNvSpPr>
            <p:nvPr/>
          </p:nvSpPr>
          <p:spPr bwMode="auto">
            <a:xfrm>
              <a:off x="7168476" y="1958930"/>
              <a:ext cx="230807" cy="17119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2" name="Rectangle 28"/>
            <p:cNvSpPr>
              <a:spLocks noChangeArrowheads="1"/>
            </p:cNvSpPr>
            <p:nvPr/>
          </p:nvSpPr>
          <p:spPr bwMode="auto">
            <a:xfrm>
              <a:off x="5247724" y="1958930"/>
              <a:ext cx="232387" cy="17119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3" name="Oval 54" descr="Wide downward diagonal"/>
            <p:cNvSpPr>
              <a:spLocks noChangeArrowheads="1"/>
            </p:cNvSpPr>
            <p:nvPr/>
          </p:nvSpPr>
          <p:spPr bwMode="auto">
            <a:xfrm>
              <a:off x="7973138" y="1929274"/>
              <a:ext cx="276651" cy="2305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4" name="Oval 49"/>
            <p:cNvSpPr>
              <a:spLocks noChangeArrowheads="1"/>
            </p:cNvSpPr>
            <p:nvPr/>
          </p:nvSpPr>
          <p:spPr bwMode="auto">
            <a:xfrm>
              <a:off x="6036576" y="1929274"/>
              <a:ext cx="276652" cy="230507"/>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85" name="Line 46"/>
            <p:cNvSpPr>
              <a:spLocks noChangeShapeType="1"/>
            </p:cNvSpPr>
            <p:nvPr/>
          </p:nvSpPr>
          <p:spPr bwMode="auto">
            <a:xfrm>
              <a:off x="5794703" y="2020938"/>
              <a:ext cx="0" cy="8559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6" name="Line 40"/>
            <p:cNvSpPr>
              <a:spLocks noChangeShapeType="1"/>
            </p:cNvSpPr>
            <p:nvPr/>
          </p:nvSpPr>
          <p:spPr bwMode="auto">
            <a:xfrm>
              <a:off x="5480111" y="2020938"/>
              <a:ext cx="5564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8" name="Line 46"/>
            <p:cNvSpPr>
              <a:spLocks noChangeShapeType="1"/>
            </p:cNvSpPr>
            <p:nvPr/>
          </p:nvSpPr>
          <p:spPr bwMode="auto">
            <a:xfrm>
              <a:off x="7687000" y="2018242"/>
              <a:ext cx="0" cy="8559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9" name="Line 40"/>
            <p:cNvSpPr>
              <a:spLocks noChangeShapeType="1"/>
            </p:cNvSpPr>
            <p:nvPr/>
          </p:nvSpPr>
          <p:spPr bwMode="auto">
            <a:xfrm>
              <a:off x="7407187" y="2018242"/>
              <a:ext cx="5564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 name="Line 47"/>
            <p:cNvSpPr>
              <a:spLocks noChangeShapeType="1"/>
            </p:cNvSpPr>
            <p:nvPr/>
          </p:nvSpPr>
          <p:spPr bwMode="auto">
            <a:xfrm flipH="1">
              <a:off x="7873543" y="1915794"/>
              <a:ext cx="463194" cy="25746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TextBox 22"/>
            <p:cNvSpPr txBox="1"/>
            <p:nvPr/>
          </p:nvSpPr>
          <p:spPr>
            <a:xfrm>
              <a:off x="7934445" y="3955673"/>
              <a:ext cx="402292" cy="369332"/>
            </a:xfrm>
            <a:prstGeom prst="rect">
              <a:avLst/>
            </a:prstGeom>
            <a:noFill/>
          </p:spPr>
          <p:txBody>
            <a:bodyPr wrap="square" rtlCol="0">
              <a:spAutoFit/>
            </a:bodyPr>
            <a:lstStyle/>
            <a:p>
              <a:r>
                <a:rPr lang="en-CA" dirty="0" smtClean="0"/>
                <a:t>+</a:t>
              </a:r>
              <a:endParaRPr lang="en-CA" dirty="0"/>
            </a:p>
          </p:txBody>
        </p:sp>
        <p:sp>
          <p:nvSpPr>
            <p:cNvPr id="105" name="TextBox 104"/>
            <p:cNvSpPr txBox="1"/>
            <p:nvPr/>
          </p:nvSpPr>
          <p:spPr>
            <a:xfrm>
              <a:off x="7847497" y="2616025"/>
              <a:ext cx="402292" cy="369332"/>
            </a:xfrm>
            <a:prstGeom prst="rect">
              <a:avLst/>
            </a:prstGeom>
            <a:noFill/>
          </p:spPr>
          <p:txBody>
            <a:bodyPr wrap="square" rtlCol="0">
              <a:spAutoFit/>
            </a:bodyPr>
            <a:lstStyle/>
            <a:p>
              <a:r>
                <a:rPr lang="en-CA" dirty="0" smtClean="0"/>
                <a:t>+</a:t>
              </a:r>
              <a:endParaRPr lang="en-CA" dirty="0"/>
            </a:p>
          </p:txBody>
        </p:sp>
        <p:sp>
          <p:nvSpPr>
            <p:cNvPr id="106" name="TextBox 105"/>
            <p:cNvSpPr txBox="1"/>
            <p:nvPr/>
          </p:nvSpPr>
          <p:spPr>
            <a:xfrm>
              <a:off x="8249789" y="1648910"/>
              <a:ext cx="402292" cy="369332"/>
            </a:xfrm>
            <a:prstGeom prst="rect">
              <a:avLst/>
            </a:prstGeom>
            <a:noFill/>
          </p:spPr>
          <p:txBody>
            <a:bodyPr wrap="square" rtlCol="0">
              <a:spAutoFit/>
            </a:bodyPr>
            <a:lstStyle/>
            <a:p>
              <a:r>
                <a:rPr lang="en-CA" dirty="0" smtClean="0"/>
                <a:t>+</a:t>
              </a:r>
              <a:endParaRPr lang="en-CA" dirty="0"/>
            </a:p>
          </p:txBody>
        </p:sp>
        <p:sp>
          <p:nvSpPr>
            <p:cNvPr id="108" name="Rectangle 27"/>
            <p:cNvSpPr>
              <a:spLocks noChangeArrowheads="1"/>
            </p:cNvSpPr>
            <p:nvPr/>
          </p:nvSpPr>
          <p:spPr bwMode="auto">
            <a:xfrm>
              <a:off x="5875923" y="4124548"/>
              <a:ext cx="231642" cy="180000"/>
            </a:xfrm>
            <a:prstGeom prst="rect">
              <a:avLst/>
            </a:prstGeom>
            <a:solidFill>
              <a:schemeClr val="tx1"/>
            </a:solidFill>
            <a:ln w="25400">
              <a:solidFill>
                <a:schemeClr val="tx1"/>
              </a:solidFill>
              <a:miter lim="800000"/>
              <a:headEnd/>
              <a:tailEnd/>
            </a:ln>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11" name="Line 40"/>
            <p:cNvSpPr>
              <a:spLocks noChangeShapeType="1"/>
            </p:cNvSpPr>
            <p:nvPr/>
          </p:nvSpPr>
          <p:spPr bwMode="auto">
            <a:xfrm>
              <a:off x="5387973" y="4231063"/>
              <a:ext cx="4632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 name="Line 43"/>
            <p:cNvSpPr>
              <a:spLocks noChangeShapeType="1"/>
            </p:cNvSpPr>
            <p:nvPr/>
          </p:nvSpPr>
          <p:spPr bwMode="auto">
            <a:xfrm>
              <a:off x="5619615" y="4231062"/>
              <a:ext cx="0" cy="105121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Oval 56" descr="Dark horizontal"/>
            <p:cNvSpPr>
              <a:spLocks noChangeArrowheads="1"/>
            </p:cNvSpPr>
            <p:nvPr/>
          </p:nvSpPr>
          <p:spPr bwMode="auto">
            <a:xfrm>
              <a:off x="5120375" y="4124548"/>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16" name="TextBox 115"/>
            <p:cNvSpPr txBox="1"/>
            <p:nvPr/>
          </p:nvSpPr>
          <p:spPr>
            <a:xfrm>
              <a:off x="6041916" y="3961618"/>
              <a:ext cx="402292" cy="369332"/>
            </a:xfrm>
            <a:prstGeom prst="rect">
              <a:avLst/>
            </a:prstGeom>
            <a:noFill/>
          </p:spPr>
          <p:txBody>
            <a:bodyPr wrap="square" rtlCol="0">
              <a:spAutoFit/>
            </a:bodyPr>
            <a:lstStyle/>
            <a:p>
              <a:r>
                <a:rPr lang="en-CA" dirty="0" smtClean="0"/>
                <a:t>+</a:t>
              </a:r>
              <a:endParaRPr lang="en-CA" dirty="0"/>
            </a:p>
          </p:txBody>
        </p:sp>
        <p:sp>
          <p:nvSpPr>
            <p:cNvPr id="117" name="Line 32"/>
            <p:cNvSpPr>
              <a:spLocks noChangeShapeType="1"/>
            </p:cNvSpPr>
            <p:nvPr/>
          </p:nvSpPr>
          <p:spPr bwMode="auto">
            <a:xfrm flipV="1">
              <a:off x="5918030" y="3610274"/>
              <a:ext cx="1915417" cy="2880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8" name="Line 46"/>
            <p:cNvSpPr>
              <a:spLocks noChangeShapeType="1"/>
            </p:cNvSpPr>
            <p:nvPr/>
          </p:nvSpPr>
          <p:spPr bwMode="auto">
            <a:xfrm flipH="1">
              <a:off x="5927168" y="3629172"/>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Line 46"/>
            <p:cNvSpPr>
              <a:spLocks noChangeShapeType="1"/>
            </p:cNvSpPr>
            <p:nvPr/>
          </p:nvSpPr>
          <p:spPr bwMode="auto">
            <a:xfrm flipH="1">
              <a:off x="7833447" y="3610274"/>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28" name="TextBox 27"/>
          <p:cNvSpPr txBox="1"/>
          <p:nvPr/>
        </p:nvSpPr>
        <p:spPr>
          <a:xfrm>
            <a:off x="173622" y="2420888"/>
            <a:ext cx="4796248" cy="2677656"/>
          </a:xfrm>
          <a:prstGeom prst="rect">
            <a:avLst/>
          </a:prstGeom>
          <a:solidFill>
            <a:schemeClr val="bg1">
              <a:lumMod val="85000"/>
            </a:schemeClr>
          </a:solidFill>
        </p:spPr>
        <p:txBody>
          <a:bodyPr wrap="square" rtlCol="0">
            <a:spAutoFit/>
          </a:bodyPr>
          <a:lstStyle/>
          <a:p>
            <a:r>
              <a:rPr lang="en-CA" altLang="en-US" sz="2400" dirty="0"/>
              <a:t>Not all individuals who inherit a mutation in </a:t>
            </a:r>
            <a:r>
              <a:rPr lang="en-CA" altLang="en-US" sz="2400" i="1" dirty="0"/>
              <a:t>BRCA1 </a:t>
            </a:r>
            <a:r>
              <a:rPr lang="en-CA" altLang="en-US" sz="2400" dirty="0"/>
              <a:t>or</a:t>
            </a:r>
            <a:r>
              <a:rPr lang="en-CA" altLang="en-US" sz="2400" i="1" dirty="0"/>
              <a:t> BRCA2</a:t>
            </a:r>
            <a:r>
              <a:rPr lang="en-CA" altLang="en-US" sz="2400" dirty="0"/>
              <a:t> will develop cancer (</a:t>
            </a:r>
            <a:r>
              <a:rPr lang="en-CA" altLang="en-US" sz="2400" i="1" dirty="0"/>
              <a:t>reduced penetrance</a:t>
            </a:r>
            <a:r>
              <a:rPr lang="en-CA" altLang="en-US" sz="2400" dirty="0"/>
              <a:t>) and the signs, symptoms, cancer type, and age of onset of cancer will vary within families (</a:t>
            </a:r>
            <a:r>
              <a:rPr lang="en-CA" altLang="en-US" sz="2400" i="1" dirty="0"/>
              <a:t>variable expressivity</a:t>
            </a:r>
            <a:r>
              <a:rPr lang="en-CA" altLang="en-US" sz="2400" dirty="0" smtClean="0"/>
              <a:t>).</a:t>
            </a:r>
            <a:endParaRPr lang="en-CA" altLang="en-US" sz="2400" dirty="0"/>
          </a:p>
        </p:txBody>
      </p:sp>
      <p:sp>
        <p:nvSpPr>
          <p:cNvPr id="3" name="TextBox 2"/>
          <p:cNvSpPr txBox="1"/>
          <p:nvPr/>
        </p:nvSpPr>
        <p:spPr>
          <a:xfrm>
            <a:off x="8147975" y="1991742"/>
            <a:ext cx="1032537" cy="1077218"/>
          </a:xfrm>
          <a:prstGeom prst="rect">
            <a:avLst/>
          </a:prstGeom>
          <a:noFill/>
        </p:spPr>
        <p:txBody>
          <a:bodyPr wrap="square" rtlCol="0">
            <a:spAutoFit/>
          </a:bodyPr>
          <a:lstStyle/>
          <a:p>
            <a:r>
              <a:rPr lang="en-CA" sz="1600" dirty="0" smtClean="0"/>
              <a:t>Br Ca dx.34</a:t>
            </a:r>
          </a:p>
          <a:p>
            <a:r>
              <a:rPr lang="en-CA" sz="1600" dirty="0" err="1" smtClean="0"/>
              <a:t>Ov</a:t>
            </a:r>
            <a:r>
              <a:rPr lang="en-CA" sz="1600" dirty="0" smtClean="0"/>
              <a:t> Ca</a:t>
            </a:r>
          </a:p>
          <a:p>
            <a:r>
              <a:rPr lang="en-CA" sz="1600" dirty="0" smtClean="0"/>
              <a:t>dx. 55</a:t>
            </a:r>
            <a:endParaRPr lang="en-CA" sz="1600" dirty="0"/>
          </a:p>
        </p:txBody>
      </p:sp>
      <p:sp>
        <p:nvSpPr>
          <p:cNvPr id="46" name="TextBox 45"/>
          <p:cNvSpPr txBox="1"/>
          <p:nvPr/>
        </p:nvSpPr>
        <p:spPr>
          <a:xfrm>
            <a:off x="7668344" y="2988241"/>
            <a:ext cx="1032537" cy="584775"/>
          </a:xfrm>
          <a:prstGeom prst="rect">
            <a:avLst/>
          </a:prstGeom>
          <a:noFill/>
        </p:spPr>
        <p:txBody>
          <a:bodyPr wrap="square" rtlCol="0">
            <a:spAutoFit/>
          </a:bodyPr>
          <a:lstStyle/>
          <a:p>
            <a:r>
              <a:rPr lang="en-CA" sz="1600" dirty="0" smtClean="0"/>
              <a:t>Br Ca</a:t>
            </a:r>
          </a:p>
          <a:p>
            <a:r>
              <a:rPr lang="en-CA" sz="1600" dirty="0" smtClean="0"/>
              <a:t>dx. 30</a:t>
            </a:r>
            <a:endParaRPr lang="en-CA" sz="1600" dirty="0"/>
          </a:p>
        </p:txBody>
      </p:sp>
      <p:sp>
        <p:nvSpPr>
          <p:cNvPr id="48" name="TextBox 47"/>
          <p:cNvSpPr txBox="1"/>
          <p:nvPr/>
        </p:nvSpPr>
        <p:spPr>
          <a:xfrm>
            <a:off x="5699703" y="4318831"/>
            <a:ext cx="1032537" cy="584775"/>
          </a:xfrm>
          <a:prstGeom prst="rect">
            <a:avLst/>
          </a:prstGeom>
          <a:noFill/>
        </p:spPr>
        <p:txBody>
          <a:bodyPr wrap="square" rtlCol="0">
            <a:spAutoFit/>
          </a:bodyPr>
          <a:lstStyle/>
          <a:p>
            <a:r>
              <a:rPr lang="en-CA" sz="1600" dirty="0" err="1" smtClean="0"/>
              <a:t>Pr</a:t>
            </a:r>
            <a:r>
              <a:rPr lang="en-CA" sz="1600" dirty="0" smtClean="0"/>
              <a:t> Ca</a:t>
            </a:r>
          </a:p>
          <a:p>
            <a:r>
              <a:rPr lang="en-CA" sz="1600" dirty="0" smtClean="0"/>
              <a:t>dx. 40</a:t>
            </a:r>
            <a:endParaRPr lang="en-CA" sz="1600" dirty="0"/>
          </a:p>
        </p:txBody>
      </p:sp>
      <p:sp>
        <p:nvSpPr>
          <p:cNvPr id="50" name="Rectangle 27"/>
          <p:cNvSpPr>
            <a:spLocks noChangeArrowheads="1"/>
          </p:cNvSpPr>
          <p:nvPr/>
        </p:nvSpPr>
        <p:spPr bwMode="auto">
          <a:xfrm>
            <a:off x="5526701" y="5282280"/>
            <a:ext cx="231642" cy="180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1" name="TextBox 50"/>
          <p:cNvSpPr txBox="1"/>
          <p:nvPr/>
        </p:nvSpPr>
        <p:spPr>
          <a:xfrm>
            <a:off x="7665376" y="4284385"/>
            <a:ext cx="1803168" cy="584775"/>
          </a:xfrm>
          <a:prstGeom prst="rect">
            <a:avLst/>
          </a:prstGeom>
          <a:noFill/>
        </p:spPr>
        <p:txBody>
          <a:bodyPr wrap="square" rtlCol="0">
            <a:spAutoFit/>
          </a:bodyPr>
          <a:lstStyle/>
          <a:p>
            <a:r>
              <a:rPr lang="en-CA" sz="1600" dirty="0" smtClean="0"/>
              <a:t>50y</a:t>
            </a:r>
          </a:p>
          <a:p>
            <a:r>
              <a:rPr lang="en-CA" sz="1600" dirty="0" smtClean="0"/>
              <a:t>In good health</a:t>
            </a:r>
            <a:endParaRPr lang="en-CA" sz="1600" dirty="0"/>
          </a:p>
        </p:txBody>
      </p:sp>
      <p:grpSp>
        <p:nvGrpSpPr>
          <p:cNvPr id="58" name="Group 57"/>
          <p:cNvGrpSpPr/>
          <p:nvPr/>
        </p:nvGrpSpPr>
        <p:grpSpPr>
          <a:xfrm>
            <a:off x="5480111" y="5661446"/>
            <a:ext cx="3916425" cy="1196554"/>
            <a:chOff x="5480111" y="5661446"/>
            <a:chExt cx="3916425" cy="1196554"/>
          </a:xfrm>
        </p:grpSpPr>
        <p:sp>
          <p:nvSpPr>
            <p:cNvPr id="59" name="Rectangle 58"/>
            <p:cNvSpPr/>
            <p:nvPr/>
          </p:nvSpPr>
          <p:spPr>
            <a:xfrm>
              <a:off x="5480111" y="5661446"/>
              <a:ext cx="3916425" cy="1196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TextBox 62"/>
            <p:cNvSpPr txBox="1"/>
            <p:nvPr/>
          </p:nvSpPr>
          <p:spPr>
            <a:xfrm>
              <a:off x="5790598" y="5739356"/>
              <a:ext cx="402292" cy="369332"/>
            </a:xfrm>
            <a:prstGeom prst="rect">
              <a:avLst/>
            </a:prstGeom>
            <a:noFill/>
          </p:spPr>
          <p:txBody>
            <a:bodyPr wrap="square" rtlCol="0">
              <a:spAutoFit/>
            </a:bodyPr>
            <a:lstStyle/>
            <a:p>
              <a:r>
                <a:rPr lang="en-CA" dirty="0" smtClean="0"/>
                <a:t>+</a:t>
              </a:r>
              <a:endParaRPr lang="en-CA" dirty="0"/>
            </a:p>
          </p:txBody>
        </p:sp>
        <p:sp>
          <p:nvSpPr>
            <p:cNvPr id="64" name="Oval 56" descr="Dark horizontal"/>
            <p:cNvSpPr>
              <a:spLocks noChangeArrowheads="1"/>
            </p:cNvSpPr>
            <p:nvPr/>
          </p:nvSpPr>
          <p:spPr bwMode="auto">
            <a:xfrm>
              <a:off x="5586137" y="5993702"/>
              <a:ext cx="276684" cy="229007"/>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6" name="TextBox 65"/>
            <p:cNvSpPr txBox="1"/>
            <p:nvPr/>
          </p:nvSpPr>
          <p:spPr>
            <a:xfrm>
              <a:off x="6156496" y="5999013"/>
              <a:ext cx="2880000" cy="369332"/>
            </a:xfrm>
            <a:prstGeom prst="rect">
              <a:avLst/>
            </a:prstGeom>
            <a:noFill/>
          </p:spPr>
          <p:txBody>
            <a:bodyPr wrap="square" rtlCol="0">
              <a:spAutoFit/>
            </a:bodyPr>
            <a:lstStyle/>
            <a:p>
              <a:r>
                <a:rPr lang="en-CA" dirty="0" smtClean="0"/>
                <a:t>Positive for familial mutation</a:t>
              </a:r>
              <a:endParaRPr lang="en-CA" dirty="0"/>
            </a:p>
          </p:txBody>
        </p:sp>
        <p:sp>
          <p:nvSpPr>
            <p:cNvPr id="67" name="Oval 57" descr="Dark horizontal"/>
            <p:cNvSpPr>
              <a:spLocks noChangeArrowheads="1"/>
            </p:cNvSpPr>
            <p:nvPr/>
          </p:nvSpPr>
          <p:spPr bwMode="auto">
            <a:xfrm>
              <a:off x="5580112" y="6368345"/>
              <a:ext cx="276684" cy="229007"/>
            </a:xfrm>
            <a:prstGeom prst="ellipse">
              <a:avLst/>
            </a:prstGeom>
            <a:solidFill>
              <a:schemeClr val="tx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69" name="TextBox 68"/>
            <p:cNvSpPr txBox="1"/>
            <p:nvPr/>
          </p:nvSpPr>
          <p:spPr>
            <a:xfrm>
              <a:off x="6107418" y="6298182"/>
              <a:ext cx="2880000" cy="369332"/>
            </a:xfrm>
            <a:prstGeom prst="rect">
              <a:avLst/>
            </a:prstGeom>
            <a:noFill/>
          </p:spPr>
          <p:txBody>
            <a:bodyPr wrap="square" rtlCol="0">
              <a:spAutoFit/>
            </a:bodyPr>
            <a:lstStyle/>
            <a:p>
              <a:r>
                <a:rPr lang="en-CA" dirty="0" smtClean="0"/>
                <a:t>Cancer diagnosis</a:t>
              </a:r>
              <a:endParaRPr lang="en-CA" dirty="0"/>
            </a:p>
          </p:txBody>
        </p:sp>
      </p:grpSp>
    </p:spTree>
    <p:extLst>
      <p:ext uri="{BB962C8B-B14F-4D97-AF65-F5344CB8AC3E}">
        <p14:creationId xmlns:p14="http://schemas.microsoft.com/office/powerpoint/2010/main" val="1279220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en-CA" altLang="en-US" sz="3600" smtClean="0"/>
              <a:t>Genetics of hereditary breast and ovarian cancer syndrome</a:t>
            </a:r>
          </a:p>
        </p:txBody>
      </p:sp>
      <p:sp>
        <p:nvSpPr>
          <p:cNvPr id="94" name="TextBox 93"/>
          <p:cNvSpPr txBox="1"/>
          <p:nvPr/>
        </p:nvSpPr>
        <p:spPr>
          <a:xfrm>
            <a:off x="173622" y="1484784"/>
            <a:ext cx="3606289" cy="738664"/>
          </a:xfrm>
          <a:prstGeom prst="rect">
            <a:avLst/>
          </a:prstGeom>
          <a:solidFill>
            <a:schemeClr val="bg1">
              <a:lumMod val="95000"/>
            </a:schemeClr>
          </a:solidFill>
        </p:spPr>
        <p:txBody>
          <a:bodyPr wrap="square" rtlCol="0">
            <a:spAutoFit/>
          </a:bodyPr>
          <a:lstStyle/>
          <a:p>
            <a:pPr eaLnBrk="1" hangingPunct="1"/>
            <a:r>
              <a:rPr lang="en-CA" altLang="en-US" sz="2400" dirty="0" smtClean="0">
                <a:solidFill>
                  <a:schemeClr val="bg1">
                    <a:lumMod val="50000"/>
                  </a:schemeClr>
                </a:solidFill>
              </a:rPr>
              <a:t>Autosomal dominant</a:t>
            </a:r>
          </a:p>
          <a:p>
            <a:pPr eaLnBrk="1" hangingPunct="1"/>
            <a:r>
              <a:rPr lang="en-CA" altLang="en-US" i="1" dirty="0" smtClean="0">
                <a:solidFill>
                  <a:schemeClr val="bg1">
                    <a:lumMod val="50000"/>
                  </a:schemeClr>
                </a:solidFill>
              </a:rPr>
              <a:t>Successive generations affected</a:t>
            </a:r>
            <a:endParaRPr lang="en-CA" altLang="en-US" i="1" dirty="0">
              <a:solidFill>
                <a:schemeClr val="bg1">
                  <a:lumMod val="50000"/>
                </a:schemeClr>
              </a:solidFill>
            </a:endParaRPr>
          </a:p>
        </p:txBody>
      </p:sp>
      <p:sp>
        <p:nvSpPr>
          <p:cNvPr id="28" name="TextBox 27"/>
          <p:cNvSpPr txBox="1"/>
          <p:nvPr/>
        </p:nvSpPr>
        <p:spPr>
          <a:xfrm>
            <a:off x="173622" y="2420888"/>
            <a:ext cx="4796248" cy="2677656"/>
          </a:xfrm>
          <a:prstGeom prst="rect">
            <a:avLst/>
          </a:prstGeom>
          <a:solidFill>
            <a:schemeClr val="bg1">
              <a:lumMod val="95000"/>
            </a:schemeClr>
          </a:solidFill>
        </p:spPr>
        <p:txBody>
          <a:bodyPr wrap="square" rtlCol="0">
            <a:spAutoFit/>
          </a:bodyPr>
          <a:lstStyle/>
          <a:p>
            <a:r>
              <a:rPr lang="en-CA" altLang="en-US" sz="2400" dirty="0">
                <a:solidFill>
                  <a:schemeClr val="bg1">
                    <a:lumMod val="50000"/>
                  </a:schemeClr>
                </a:solidFill>
              </a:rPr>
              <a:t>Not all individuals who inherit a mutation in </a:t>
            </a:r>
            <a:r>
              <a:rPr lang="en-CA" altLang="en-US" sz="2400" i="1" dirty="0">
                <a:solidFill>
                  <a:schemeClr val="bg1">
                    <a:lumMod val="50000"/>
                  </a:schemeClr>
                </a:solidFill>
              </a:rPr>
              <a:t>BRCA1 </a:t>
            </a:r>
            <a:r>
              <a:rPr lang="en-CA" altLang="en-US" sz="2400" dirty="0">
                <a:solidFill>
                  <a:schemeClr val="bg1">
                    <a:lumMod val="50000"/>
                  </a:schemeClr>
                </a:solidFill>
              </a:rPr>
              <a:t>or</a:t>
            </a:r>
            <a:r>
              <a:rPr lang="en-CA" altLang="en-US" sz="2400" i="1" dirty="0">
                <a:solidFill>
                  <a:schemeClr val="bg1">
                    <a:lumMod val="50000"/>
                  </a:schemeClr>
                </a:solidFill>
              </a:rPr>
              <a:t> BRCA2</a:t>
            </a:r>
            <a:r>
              <a:rPr lang="en-CA" altLang="en-US" sz="2400" dirty="0">
                <a:solidFill>
                  <a:schemeClr val="bg1">
                    <a:lumMod val="50000"/>
                  </a:schemeClr>
                </a:solidFill>
              </a:rPr>
              <a:t> will develop cancer (</a:t>
            </a:r>
            <a:r>
              <a:rPr lang="en-CA" altLang="en-US" sz="2400" i="1" dirty="0">
                <a:solidFill>
                  <a:schemeClr val="bg1">
                    <a:lumMod val="50000"/>
                  </a:schemeClr>
                </a:solidFill>
              </a:rPr>
              <a:t>reduced penetrance</a:t>
            </a:r>
            <a:r>
              <a:rPr lang="en-CA" altLang="en-US" sz="2400" dirty="0">
                <a:solidFill>
                  <a:schemeClr val="bg1">
                    <a:lumMod val="50000"/>
                  </a:schemeClr>
                </a:solidFill>
              </a:rPr>
              <a:t>) and the signs, symptoms, cancer type, and age of onset of cancer will vary within families (</a:t>
            </a:r>
            <a:r>
              <a:rPr lang="en-CA" altLang="en-US" sz="2400" i="1" dirty="0">
                <a:solidFill>
                  <a:schemeClr val="bg1">
                    <a:lumMod val="50000"/>
                  </a:schemeClr>
                </a:solidFill>
              </a:rPr>
              <a:t>variable expressivity</a:t>
            </a:r>
            <a:r>
              <a:rPr lang="en-CA" altLang="en-US" sz="2400" dirty="0" smtClean="0">
                <a:solidFill>
                  <a:schemeClr val="bg1">
                    <a:lumMod val="50000"/>
                  </a:schemeClr>
                </a:solidFill>
              </a:rPr>
              <a:t>).</a:t>
            </a:r>
            <a:endParaRPr lang="en-CA" altLang="en-US" sz="2400" dirty="0">
              <a:solidFill>
                <a:schemeClr val="bg1">
                  <a:lumMod val="50000"/>
                </a:schemeClr>
              </a:solidFill>
            </a:endParaRPr>
          </a:p>
        </p:txBody>
      </p:sp>
      <p:sp>
        <p:nvSpPr>
          <p:cNvPr id="45" name="TextBox 44"/>
          <p:cNvSpPr txBox="1"/>
          <p:nvPr/>
        </p:nvSpPr>
        <p:spPr>
          <a:xfrm>
            <a:off x="173621" y="5171708"/>
            <a:ext cx="4796250" cy="1200329"/>
          </a:xfrm>
          <a:prstGeom prst="rect">
            <a:avLst/>
          </a:prstGeom>
          <a:solidFill>
            <a:schemeClr val="bg1">
              <a:lumMod val="85000"/>
            </a:schemeClr>
          </a:solidFill>
          <a:ln>
            <a:solidFill>
              <a:schemeClr val="bg1"/>
            </a:solidFill>
          </a:ln>
        </p:spPr>
        <p:txBody>
          <a:bodyPr wrap="square" rtlCol="0">
            <a:spAutoFit/>
          </a:bodyPr>
          <a:lstStyle/>
          <a:p>
            <a:r>
              <a:rPr lang="en-CA" altLang="en-US" sz="2400" dirty="0"/>
              <a:t>Associated with high risk for breast and ovarian cancers </a:t>
            </a:r>
            <a:r>
              <a:rPr lang="en-CA" altLang="en-US" sz="2400" i="1" dirty="0"/>
              <a:t>and</a:t>
            </a:r>
            <a:r>
              <a:rPr lang="en-CA" altLang="en-US" sz="2400" dirty="0"/>
              <a:t> a moderate risk for other </a:t>
            </a:r>
            <a:r>
              <a:rPr lang="en-CA" altLang="en-US" sz="2400" dirty="0" smtClean="0"/>
              <a:t>cancers</a:t>
            </a:r>
            <a:endParaRPr lang="en-CA" altLang="en-US" dirty="0"/>
          </a:p>
        </p:txBody>
      </p:sp>
      <p:sp>
        <p:nvSpPr>
          <p:cNvPr id="48" name="TextBox 6"/>
          <p:cNvSpPr txBox="1">
            <a:spLocks noChangeArrowheads="1"/>
          </p:cNvSpPr>
          <p:nvPr/>
        </p:nvSpPr>
        <p:spPr bwMode="auto">
          <a:xfrm>
            <a:off x="5184384" y="4574406"/>
            <a:ext cx="2844000" cy="510778"/>
          </a:xfrm>
          <a:prstGeom prst="roundRect">
            <a:avLst/>
          </a:prstGeom>
          <a:ln/>
        </p:spPr>
        <p:style>
          <a:lnRef idx="0">
            <a:schemeClr val="accent1"/>
          </a:lnRef>
          <a:fillRef idx="3">
            <a:schemeClr val="accent1"/>
          </a:fillRef>
          <a:effectRef idx="3">
            <a:schemeClr val="accent1"/>
          </a:effectRef>
          <a:fontRef idx="minor">
            <a:schemeClr val="lt1"/>
          </a:fontRef>
        </p:style>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chemeClr val="bg1"/>
                </a:solidFill>
              </a:rPr>
              <a:t>Prostate </a:t>
            </a:r>
            <a:r>
              <a:rPr lang="en-US" altLang="en-US" sz="2400" dirty="0" smtClean="0">
                <a:solidFill>
                  <a:schemeClr val="bg1"/>
                </a:solidFill>
              </a:rPr>
              <a:t>(</a:t>
            </a:r>
            <a:r>
              <a:rPr lang="en-US" altLang="en-US" sz="2400" i="1" dirty="0" smtClean="0">
                <a:solidFill>
                  <a:schemeClr val="bg1"/>
                </a:solidFill>
              </a:rPr>
              <a:t>BRCA2)</a:t>
            </a:r>
            <a:endParaRPr lang="en-US" altLang="en-US" sz="2400" i="1" dirty="0">
              <a:solidFill>
                <a:schemeClr val="bg1"/>
              </a:solidFill>
            </a:endParaRPr>
          </a:p>
        </p:txBody>
      </p:sp>
      <p:sp>
        <p:nvSpPr>
          <p:cNvPr id="50" name="TextBox 7"/>
          <p:cNvSpPr txBox="1">
            <a:spLocks noChangeArrowheads="1"/>
          </p:cNvSpPr>
          <p:nvPr/>
        </p:nvSpPr>
        <p:spPr bwMode="auto">
          <a:xfrm>
            <a:off x="5940152" y="3861048"/>
            <a:ext cx="2844000" cy="510778"/>
          </a:xfrm>
          <a:prstGeom prst="roundRect">
            <a:avLst/>
          </a:prstGeom>
          <a:ln/>
        </p:spPr>
        <p:style>
          <a:lnRef idx="0">
            <a:schemeClr val="accent1"/>
          </a:lnRef>
          <a:fillRef idx="3">
            <a:schemeClr val="accent1"/>
          </a:fillRef>
          <a:effectRef idx="3">
            <a:schemeClr val="accent1"/>
          </a:effectRef>
          <a:fontRef idx="minor">
            <a:schemeClr val="lt1"/>
          </a:fontRef>
        </p:style>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chemeClr val="bg1"/>
                </a:solidFill>
              </a:rPr>
              <a:t>Pancreatic</a:t>
            </a:r>
          </a:p>
        </p:txBody>
      </p:sp>
      <p:sp>
        <p:nvSpPr>
          <p:cNvPr id="51" name="TextBox 8"/>
          <p:cNvSpPr txBox="1">
            <a:spLocks noChangeArrowheads="1"/>
          </p:cNvSpPr>
          <p:nvPr/>
        </p:nvSpPr>
        <p:spPr bwMode="auto">
          <a:xfrm>
            <a:off x="5263217" y="3140968"/>
            <a:ext cx="2844000" cy="510778"/>
          </a:xfrm>
          <a:prstGeom prst="roundRect">
            <a:avLst/>
          </a:prstGeom>
          <a:ln/>
        </p:spPr>
        <p:style>
          <a:lnRef idx="0">
            <a:schemeClr val="accent1"/>
          </a:lnRef>
          <a:fillRef idx="3">
            <a:schemeClr val="accent1"/>
          </a:fillRef>
          <a:effectRef idx="3">
            <a:schemeClr val="accent1"/>
          </a:effectRef>
          <a:fontRef idx="minor">
            <a:schemeClr val="lt1"/>
          </a:fontRef>
        </p:style>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chemeClr val="bg1"/>
                </a:solidFill>
              </a:rPr>
              <a:t>Melanoma (</a:t>
            </a:r>
            <a:r>
              <a:rPr lang="en-US" altLang="en-US" sz="2400" i="1" dirty="0" smtClean="0">
                <a:solidFill>
                  <a:schemeClr val="bg1"/>
                </a:solidFill>
              </a:rPr>
              <a:t>BRCA2)</a:t>
            </a:r>
            <a:endParaRPr lang="en-US" altLang="en-US" sz="2400" i="1" dirty="0">
              <a:solidFill>
                <a:schemeClr val="bg1"/>
              </a:solidFill>
            </a:endParaRPr>
          </a:p>
        </p:txBody>
      </p:sp>
    </p:spTree>
    <p:extLst>
      <p:ext uri="{BB962C8B-B14F-4D97-AF65-F5344CB8AC3E}">
        <p14:creationId xmlns:p14="http://schemas.microsoft.com/office/powerpoint/2010/main" val="2467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p:txBody>
          <a:bodyPr/>
          <a:lstStyle/>
          <a:p>
            <a:r>
              <a:rPr lang="en-CA" altLang="en-US" sz="3600" dirty="0" smtClean="0"/>
              <a:t>Who should be offered genetic testing/consultation?</a:t>
            </a:r>
          </a:p>
        </p:txBody>
      </p:sp>
      <p:grpSp>
        <p:nvGrpSpPr>
          <p:cNvPr id="15" name="Group 14"/>
          <p:cNvGrpSpPr/>
          <p:nvPr/>
        </p:nvGrpSpPr>
        <p:grpSpPr>
          <a:xfrm>
            <a:off x="68916" y="4420499"/>
            <a:ext cx="8534676" cy="1168741"/>
            <a:chOff x="68916" y="4420499"/>
            <a:chExt cx="8534676" cy="1168741"/>
          </a:xfrm>
        </p:grpSpPr>
        <p:sp>
          <p:nvSpPr>
            <p:cNvPr id="10" name="TextBox 9"/>
            <p:cNvSpPr txBox="1"/>
            <p:nvPr/>
          </p:nvSpPr>
          <p:spPr>
            <a:xfrm>
              <a:off x="899592" y="4912411"/>
              <a:ext cx="770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Male breast </a:t>
              </a:r>
              <a:r>
                <a:rPr lang="en-CA" altLang="en-US" sz="2800" dirty="0" smtClean="0"/>
                <a:t>cancer</a:t>
              </a:r>
              <a:endParaRPr lang="en-CA" altLang="en-US" sz="2800" dirty="0"/>
            </a:p>
          </p:txBody>
        </p:sp>
        <p:pic>
          <p:nvPicPr>
            <p:cNvPr id="13" name="Picture 2" descr="C:\Users\Shawna\AppData\Local\Microsoft\Windows\INetCache\IE\89B3XZR3\red_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6" y="4420499"/>
              <a:ext cx="1168741" cy="11687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0" y="1332461"/>
            <a:ext cx="8820472" cy="1952523"/>
            <a:chOff x="0" y="1332461"/>
            <a:chExt cx="8820472" cy="1952523"/>
          </a:xfrm>
        </p:grpSpPr>
        <p:grpSp>
          <p:nvGrpSpPr>
            <p:cNvPr id="11" name="Group 10"/>
            <p:cNvGrpSpPr/>
            <p:nvPr/>
          </p:nvGrpSpPr>
          <p:grpSpPr>
            <a:xfrm>
              <a:off x="0" y="1332461"/>
              <a:ext cx="8816916" cy="1538478"/>
              <a:chOff x="1674" y="1332461"/>
              <a:chExt cx="8602774" cy="1538478"/>
            </a:xfrm>
          </p:grpSpPr>
          <p:sp>
            <p:nvSpPr>
              <p:cNvPr id="6" name="TextBox 5"/>
              <p:cNvSpPr txBox="1"/>
              <p:nvPr/>
            </p:nvSpPr>
            <p:spPr>
              <a:xfrm>
                <a:off x="899592" y="1916832"/>
                <a:ext cx="770485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Breast cancer diagnosis at a young age (&lt;35-45 years</a:t>
                </a:r>
                <a:r>
                  <a:rPr lang="en-CA" altLang="en-US" sz="2800" dirty="0" smtClean="0"/>
                  <a:t>)</a:t>
                </a:r>
                <a:endParaRPr lang="en-CA" altLang="en-US" sz="2800" dirty="0"/>
              </a:p>
            </p:txBody>
          </p:sp>
          <p:pic>
            <p:nvPicPr>
              <p:cNvPr id="101378" name="Picture 2" descr="C:\Users\Shawna\AppData\Local\Microsoft\Windows\INetCache\IE\89B3XZR3\red_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 y="1332461"/>
                <a:ext cx="1168741" cy="116874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3059832" y="2708984"/>
              <a:ext cx="5760640" cy="576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altLang="en-US" sz="2400" dirty="0"/>
                <a:t>B</a:t>
              </a:r>
              <a:r>
                <a:rPr lang="en-CA" altLang="en-US" sz="2400" dirty="0" smtClean="0"/>
                <a:t>oth </a:t>
              </a:r>
              <a:r>
                <a:rPr lang="en-CA" altLang="en-US" sz="2400" dirty="0"/>
                <a:t>invasive and ductal carcinoma </a:t>
              </a:r>
              <a:r>
                <a:rPr lang="en-CA" altLang="en-US" sz="2400" i="1" dirty="0"/>
                <a:t>in </a:t>
              </a:r>
              <a:r>
                <a:rPr lang="en-CA" altLang="en-US" sz="2400" i="1" dirty="0" smtClean="0"/>
                <a:t>situ</a:t>
              </a:r>
              <a:endParaRPr lang="en-CA" altLang="en-US" sz="2400" i="1" dirty="0"/>
            </a:p>
            <a:p>
              <a:endParaRPr lang="en-CA" sz="2400" dirty="0"/>
            </a:p>
          </p:txBody>
        </p:sp>
      </p:grpSp>
      <p:grpSp>
        <p:nvGrpSpPr>
          <p:cNvPr id="19" name="Group 18"/>
          <p:cNvGrpSpPr/>
          <p:nvPr/>
        </p:nvGrpSpPr>
        <p:grpSpPr>
          <a:xfrm>
            <a:off x="68916" y="3052347"/>
            <a:ext cx="8535532" cy="1414382"/>
            <a:chOff x="68916" y="3052347"/>
            <a:chExt cx="8535532" cy="1414382"/>
          </a:xfrm>
        </p:grpSpPr>
        <p:grpSp>
          <p:nvGrpSpPr>
            <p:cNvPr id="14" name="Group 13"/>
            <p:cNvGrpSpPr/>
            <p:nvPr/>
          </p:nvGrpSpPr>
          <p:grpSpPr>
            <a:xfrm>
              <a:off x="68916" y="3052347"/>
              <a:ext cx="8534676" cy="1168741"/>
              <a:chOff x="68916" y="3052347"/>
              <a:chExt cx="8534676" cy="1168741"/>
            </a:xfrm>
          </p:grpSpPr>
          <p:sp>
            <p:nvSpPr>
              <p:cNvPr id="7" name="TextBox 6"/>
              <p:cNvSpPr txBox="1"/>
              <p:nvPr/>
            </p:nvSpPr>
            <p:spPr>
              <a:xfrm>
                <a:off x="899592" y="3553852"/>
                <a:ext cx="770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Ovarian cancer at any </a:t>
                </a:r>
                <a:r>
                  <a:rPr lang="en-CA" altLang="en-US" sz="2800" dirty="0" smtClean="0"/>
                  <a:t>age</a:t>
                </a:r>
                <a:endParaRPr lang="en-CA" altLang="en-US" sz="2800" dirty="0"/>
              </a:p>
            </p:txBody>
          </p:sp>
          <p:pic>
            <p:nvPicPr>
              <p:cNvPr id="12" name="Picture 2" descr="C:\Users\Shawna\AppData\Local\Microsoft\Windows\INetCache\IE\89B3XZR3\red_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6" y="3052347"/>
                <a:ext cx="1168741" cy="116874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6516216" y="4005064"/>
              <a:ext cx="208823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altLang="en-US" sz="2400" dirty="0" smtClean="0"/>
                <a:t>Epithelial</a:t>
              </a:r>
              <a:endParaRPr lang="en-CA" altLang="en-US" sz="2400" dirty="0"/>
            </a:p>
          </p:txBody>
        </p:sp>
      </p:grpSp>
    </p:spTree>
    <p:extLst>
      <p:ext uri="{BB962C8B-B14F-4D97-AF65-F5344CB8AC3E}">
        <p14:creationId xmlns:p14="http://schemas.microsoft.com/office/powerpoint/2010/main" val="25646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p:txBody>
          <a:bodyPr/>
          <a:lstStyle/>
          <a:p>
            <a:r>
              <a:rPr lang="en-CA" altLang="en-US" sz="3600" dirty="0" smtClean="0"/>
              <a:t>Who should be offered genetic testing/consultation?</a:t>
            </a:r>
          </a:p>
        </p:txBody>
      </p:sp>
      <p:grpSp>
        <p:nvGrpSpPr>
          <p:cNvPr id="15" name="Group 14"/>
          <p:cNvGrpSpPr/>
          <p:nvPr/>
        </p:nvGrpSpPr>
        <p:grpSpPr>
          <a:xfrm>
            <a:off x="296445" y="3971838"/>
            <a:ext cx="8534676" cy="1168741"/>
            <a:chOff x="68916" y="4420499"/>
            <a:chExt cx="8534676" cy="1168741"/>
          </a:xfrm>
        </p:grpSpPr>
        <p:sp>
          <p:nvSpPr>
            <p:cNvPr id="10" name="TextBox 9"/>
            <p:cNvSpPr txBox="1"/>
            <p:nvPr/>
          </p:nvSpPr>
          <p:spPr>
            <a:xfrm>
              <a:off x="899592" y="4912411"/>
              <a:ext cx="770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Triple negative breast cancer diagnosed &lt;age 60</a:t>
              </a:r>
            </a:p>
          </p:txBody>
        </p:sp>
        <p:pic>
          <p:nvPicPr>
            <p:cNvPr id="13" name="Picture 2" descr="C:\Users\Shawna\AppData\Local\Microsoft\Windows\INetCache\IE\89B3XZR3\red_fla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6" y="4420499"/>
              <a:ext cx="1168741" cy="11687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0" y="1052736"/>
            <a:ext cx="8820472" cy="2515296"/>
            <a:chOff x="0" y="1332461"/>
            <a:chExt cx="8820472" cy="2515296"/>
          </a:xfrm>
        </p:grpSpPr>
        <p:grpSp>
          <p:nvGrpSpPr>
            <p:cNvPr id="11" name="Group 10"/>
            <p:cNvGrpSpPr/>
            <p:nvPr/>
          </p:nvGrpSpPr>
          <p:grpSpPr>
            <a:xfrm>
              <a:off x="0" y="1332461"/>
              <a:ext cx="8816916" cy="1323034"/>
              <a:chOff x="1674" y="1332461"/>
              <a:chExt cx="8602774" cy="1323034"/>
            </a:xfrm>
          </p:grpSpPr>
          <p:sp>
            <p:nvSpPr>
              <p:cNvPr id="6" name="TextBox 5"/>
              <p:cNvSpPr txBox="1"/>
              <p:nvPr/>
            </p:nvSpPr>
            <p:spPr>
              <a:xfrm>
                <a:off x="899592" y="2132275"/>
                <a:ext cx="770485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Multiple primaries in the same individual </a:t>
                </a:r>
              </a:p>
            </p:txBody>
          </p:sp>
          <p:pic>
            <p:nvPicPr>
              <p:cNvPr id="101378" name="Picture 2" descr="C:\Users\Shawna\AppData\Local\Microsoft\Windows\INetCache\IE\89B3XZR3\red_fla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 y="1332461"/>
                <a:ext cx="1168741" cy="116874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3059832" y="2708984"/>
              <a:ext cx="5760640" cy="11387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altLang="en-US" sz="2400" dirty="0"/>
                <a:t>B</a:t>
              </a:r>
              <a:r>
                <a:rPr lang="en-CA" altLang="en-US" sz="2400" dirty="0" smtClean="0"/>
                <a:t>ilateral </a:t>
              </a:r>
              <a:r>
                <a:rPr lang="en-CA" altLang="en-US" sz="2400" dirty="0"/>
                <a:t>breast cancer </a:t>
              </a:r>
              <a:r>
                <a:rPr lang="en-CA" altLang="en-US" dirty="0"/>
                <a:t>(</a:t>
              </a:r>
              <a:r>
                <a:rPr lang="en-CA" altLang="en-US" i="1" dirty="0"/>
                <a:t>particularly if the diagnosis was before age 50</a:t>
              </a:r>
              <a:r>
                <a:rPr lang="en-CA" altLang="en-US" dirty="0" smtClean="0"/>
                <a:t>)</a:t>
              </a:r>
            </a:p>
            <a:p>
              <a:r>
                <a:rPr lang="en-CA" altLang="en-US" sz="2400" dirty="0" smtClean="0"/>
                <a:t>Breast </a:t>
              </a:r>
              <a:r>
                <a:rPr lang="en-CA" altLang="en-US" sz="2400" dirty="0"/>
                <a:t>and ovarian cancer</a:t>
              </a:r>
            </a:p>
          </p:txBody>
        </p:sp>
      </p:grpSp>
    </p:spTree>
    <p:extLst>
      <p:ext uri="{BB962C8B-B14F-4D97-AF65-F5344CB8AC3E}">
        <p14:creationId xmlns:p14="http://schemas.microsoft.com/office/powerpoint/2010/main" val="34441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916" y="1340768"/>
            <a:ext cx="8751556" cy="2304256"/>
            <a:chOff x="68916" y="2378497"/>
            <a:chExt cx="8534676" cy="2304256"/>
          </a:xfrm>
        </p:grpSpPr>
        <p:sp>
          <p:nvSpPr>
            <p:cNvPr id="5" name="TextBox 4"/>
            <p:cNvSpPr txBox="1"/>
            <p:nvPr/>
          </p:nvSpPr>
          <p:spPr>
            <a:xfrm>
              <a:off x="899592" y="3297758"/>
              <a:ext cx="77040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High risk ethnicity (Ashkenazi Jewish, Icelandic) </a:t>
              </a:r>
              <a:r>
                <a:rPr lang="en-CA" altLang="en-US" sz="2800" b="1" dirty="0" smtClean="0"/>
                <a:t>AND </a:t>
              </a:r>
              <a:r>
                <a:rPr lang="en-CA" altLang="en-US" sz="2800" dirty="0" smtClean="0"/>
                <a:t>a </a:t>
              </a:r>
              <a:r>
                <a:rPr lang="en-CA" altLang="en-US" sz="2800" dirty="0"/>
                <a:t>personal and/or family history of HBOC-related cancer</a:t>
              </a:r>
            </a:p>
          </p:txBody>
        </p:sp>
        <p:pic>
          <p:nvPicPr>
            <p:cNvPr id="6" name="Picture 2" descr="C:\Users\Shawna\AppData\Local\Microsoft\Windows\INetCache\IE\89B3XZR3\red_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6" y="2378497"/>
              <a:ext cx="1168741" cy="116874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2"/>
          <p:cNvSpPr>
            <a:spLocks noGrp="1" noRot="1" noChangeArrowheads="1"/>
          </p:cNvSpPr>
          <p:nvPr>
            <p:ph type="title"/>
          </p:nvPr>
        </p:nvSpPr>
        <p:spPr>
          <a:xfrm>
            <a:off x="457200" y="274638"/>
            <a:ext cx="8229600" cy="1143000"/>
          </a:xfrm>
        </p:spPr>
        <p:txBody>
          <a:bodyPr/>
          <a:lstStyle/>
          <a:p>
            <a:r>
              <a:rPr lang="en-CA" altLang="en-US" sz="3600" dirty="0" smtClean="0"/>
              <a:t>Who should be offered genetic testing/consultation?</a:t>
            </a:r>
          </a:p>
        </p:txBody>
      </p:sp>
      <p:sp>
        <p:nvSpPr>
          <p:cNvPr id="8" name="TextBox 7"/>
          <p:cNvSpPr txBox="1"/>
          <p:nvPr/>
        </p:nvSpPr>
        <p:spPr>
          <a:xfrm>
            <a:off x="2627784" y="4057908"/>
            <a:ext cx="1368152"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CA" sz="2800" dirty="0" smtClean="0"/>
              <a:t>Breast</a:t>
            </a:r>
            <a:endParaRPr lang="en-CA" sz="2800" dirty="0"/>
          </a:p>
        </p:txBody>
      </p:sp>
      <p:sp>
        <p:nvSpPr>
          <p:cNvPr id="9" name="TextBox 8"/>
          <p:cNvSpPr txBox="1"/>
          <p:nvPr/>
        </p:nvSpPr>
        <p:spPr>
          <a:xfrm>
            <a:off x="4386832" y="4057908"/>
            <a:ext cx="2879884"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CA" sz="2800" dirty="0" smtClean="0"/>
              <a:t>Ovarian, epithelial</a:t>
            </a:r>
            <a:endParaRPr lang="en-CA" sz="2800" dirty="0"/>
          </a:p>
        </p:txBody>
      </p:sp>
      <p:sp>
        <p:nvSpPr>
          <p:cNvPr id="12" name="TextBox 11"/>
          <p:cNvSpPr txBox="1"/>
          <p:nvPr/>
        </p:nvSpPr>
        <p:spPr>
          <a:xfrm>
            <a:off x="5076056" y="4869160"/>
            <a:ext cx="37800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CA" sz="2400" dirty="0" smtClean="0"/>
              <a:t>Prostate, Gleason score ≥ 7</a:t>
            </a:r>
            <a:endParaRPr lang="en-CA" sz="2400" dirty="0"/>
          </a:p>
        </p:txBody>
      </p:sp>
      <p:sp>
        <p:nvSpPr>
          <p:cNvPr id="13" name="TextBox 12"/>
          <p:cNvSpPr txBox="1"/>
          <p:nvPr/>
        </p:nvSpPr>
        <p:spPr>
          <a:xfrm>
            <a:off x="641052" y="4869160"/>
            <a:ext cx="2141302"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CA" sz="2400" dirty="0" smtClean="0"/>
              <a:t>Male breast</a:t>
            </a:r>
            <a:endParaRPr lang="en-CA" sz="2400" dirty="0"/>
          </a:p>
        </p:txBody>
      </p:sp>
      <p:sp>
        <p:nvSpPr>
          <p:cNvPr id="14" name="TextBox 13"/>
          <p:cNvSpPr txBox="1"/>
          <p:nvPr/>
        </p:nvSpPr>
        <p:spPr>
          <a:xfrm>
            <a:off x="2915816" y="4869160"/>
            <a:ext cx="20520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CA" sz="2400" dirty="0" smtClean="0"/>
              <a:t>Pancreatic</a:t>
            </a:r>
            <a:endParaRPr lang="en-CA" sz="2400" dirty="0"/>
          </a:p>
        </p:txBody>
      </p:sp>
    </p:spTree>
    <p:extLst>
      <p:ext uri="{BB962C8B-B14F-4D97-AF65-F5344CB8AC3E}">
        <p14:creationId xmlns:p14="http://schemas.microsoft.com/office/powerpoint/2010/main" val="25299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p:txBody>
          <a:bodyPr/>
          <a:lstStyle/>
          <a:p>
            <a:r>
              <a:rPr lang="en-CA" altLang="en-US" sz="3600" dirty="0" smtClean="0"/>
              <a:t>Who should be offered genetic testing/consultation?</a:t>
            </a:r>
          </a:p>
        </p:txBody>
      </p:sp>
      <p:grpSp>
        <p:nvGrpSpPr>
          <p:cNvPr id="66" name="Group 65"/>
          <p:cNvGrpSpPr/>
          <p:nvPr/>
        </p:nvGrpSpPr>
        <p:grpSpPr>
          <a:xfrm>
            <a:off x="0" y="1332461"/>
            <a:ext cx="8816916" cy="5192883"/>
            <a:chOff x="0" y="1332461"/>
            <a:chExt cx="8816916" cy="5192883"/>
          </a:xfrm>
        </p:grpSpPr>
        <p:grpSp>
          <p:nvGrpSpPr>
            <p:cNvPr id="11" name="Group 10"/>
            <p:cNvGrpSpPr/>
            <p:nvPr/>
          </p:nvGrpSpPr>
          <p:grpSpPr>
            <a:xfrm>
              <a:off x="0" y="1332461"/>
              <a:ext cx="8816916" cy="1753921"/>
              <a:chOff x="1674" y="1332461"/>
              <a:chExt cx="8602774" cy="1753921"/>
            </a:xfrm>
          </p:grpSpPr>
          <p:sp>
            <p:nvSpPr>
              <p:cNvPr id="6" name="TextBox 5"/>
              <p:cNvSpPr txBox="1"/>
              <p:nvPr/>
            </p:nvSpPr>
            <p:spPr>
              <a:xfrm>
                <a:off x="899592" y="1701387"/>
                <a:ext cx="7704856"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Breast cancer diagnosis </a:t>
                </a:r>
                <a:r>
                  <a:rPr lang="en-CA" altLang="en-US" sz="2800" b="1" dirty="0"/>
                  <a:t>AND</a:t>
                </a:r>
                <a:r>
                  <a:rPr lang="en-CA" altLang="en-US" sz="2800" dirty="0"/>
                  <a:t> a family history of </a:t>
                </a:r>
                <a:r>
                  <a:rPr lang="en-CA" altLang="en-US" sz="2800" b="1" dirty="0"/>
                  <a:t>2+ </a:t>
                </a:r>
                <a:r>
                  <a:rPr lang="en-CA" altLang="en-US" sz="2800" dirty="0"/>
                  <a:t>additional HBOC- related cancers, including breast, ovarian, prostate (Gleason ≥7) and pancreatic </a:t>
                </a:r>
                <a:r>
                  <a:rPr lang="en-CA" altLang="en-US" sz="2800" dirty="0" smtClean="0"/>
                  <a:t>cancer</a:t>
                </a:r>
                <a:endParaRPr lang="en-CA" altLang="en-US" sz="2800" dirty="0"/>
              </a:p>
            </p:txBody>
          </p:sp>
          <p:pic>
            <p:nvPicPr>
              <p:cNvPr id="101378" name="Picture 2" descr="C:\Users\Shawna\AppData\Local\Microsoft\Windows\INetCache\IE\89B3XZR3\red_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 y="1332461"/>
                <a:ext cx="1168741" cy="11687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1807370" y="3322205"/>
              <a:ext cx="5140894" cy="3203139"/>
              <a:chOff x="2735816" y="3322205"/>
              <a:chExt cx="5140894" cy="3203139"/>
            </a:xfrm>
          </p:grpSpPr>
          <p:sp>
            <p:nvSpPr>
              <p:cNvPr id="24" name="Line 32"/>
              <p:cNvSpPr>
                <a:spLocks noChangeShapeType="1"/>
              </p:cNvSpPr>
              <p:nvPr/>
            </p:nvSpPr>
            <p:spPr bwMode="auto">
              <a:xfrm flipV="1">
                <a:off x="3707864" y="4604636"/>
                <a:ext cx="1458568" cy="124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 name="Rectangle 25"/>
              <p:cNvSpPr>
                <a:spLocks noChangeArrowheads="1"/>
              </p:cNvSpPr>
              <p:nvPr/>
            </p:nvSpPr>
            <p:spPr bwMode="auto">
              <a:xfrm>
                <a:off x="4837457" y="4437152"/>
                <a:ext cx="360000" cy="360000"/>
              </a:xfrm>
              <a:prstGeom prst="rect">
                <a:avLst/>
              </a:prstGeom>
              <a:solidFill>
                <a:schemeClr val="bg1"/>
              </a:solidFill>
              <a:ln w="25400">
                <a:solidFill>
                  <a:schemeClr val="tx1"/>
                </a:solidFill>
                <a:miter lim="800000"/>
                <a:headEnd/>
                <a:tailEnd/>
              </a:ln>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29" name="Line 46"/>
              <p:cNvSpPr>
                <a:spLocks noChangeShapeType="1"/>
              </p:cNvSpPr>
              <p:nvPr/>
            </p:nvSpPr>
            <p:spPr bwMode="auto">
              <a:xfrm flipH="1">
                <a:off x="4337721" y="4604637"/>
                <a:ext cx="7508" cy="6648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Oval 56" descr="Dark horizontal"/>
              <p:cNvSpPr>
                <a:spLocks noChangeArrowheads="1"/>
              </p:cNvSpPr>
              <p:nvPr/>
            </p:nvSpPr>
            <p:spPr bwMode="auto">
              <a:xfrm>
                <a:off x="4788024" y="5720272"/>
                <a:ext cx="360000" cy="360000"/>
              </a:xfrm>
              <a:prstGeom prst="ellipse">
                <a:avLst/>
              </a:prstGeom>
              <a:gradFill flip="none" rotWithShape="1">
                <a:gsLst>
                  <a:gs pos="0">
                    <a:schemeClr val="tx1"/>
                  </a:gs>
                  <a:gs pos="51000">
                    <a:schemeClr val="tx1"/>
                  </a:gs>
                  <a:gs pos="53000">
                    <a:schemeClr val="bg1"/>
                  </a:gs>
                </a:gsLst>
                <a:path path="rect">
                  <a:fillToRect l="100000" b="100000"/>
                </a:path>
                <a:tileRect t="-100000" r="-100000"/>
              </a:gra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33" name="Oval 57" descr="Dark horizontal"/>
              <p:cNvSpPr>
                <a:spLocks noChangeArrowheads="1"/>
              </p:cNvSpPr>
              <p:nvPr/>
            </p:nvSpPr>
            <p:spPr bwMode="auto">
              <a:xfrm>
                <a:off x="3329011" y="4437152"/>
                <a:ext cx="360000" cy="360000"/>
              </a:xfrm>
              <a:prstGeom prst="ellipse">
                <a:avLst/>
              </a:prstGeom>
              <a:solidFill>
                <a:schemeClr val="bg1"/>
              </a:soli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37" name="Oval 54" descr="Wide downward diagonal"/>
              <p:cNvSpPr>
                <a:spLocks noChangeArrowheads="1"/>
              </p:cNvSpPr>
              <p:nvPr/>
            </p:nvSpPr>
            <p:spPr bwMode="auto">
              <a:xfrm>
                <a:off x="5535562" y="3322205"/>
                <a:ext cx="360000" cy="360000"/>
              </a:xfrm>
              <a:prstGeom prst="ellipse">
                <a:avLst/>
              </a:prstGeom>
              <a:gradFill flip="none" rotWithShape="1">
                <a:gsLst>
                  <a:gs pos="0">
                    <a:schemeClr val="tx1"/>
                  </a:gs>
                  <a:gs pos="51000">
                    <a:schemeClr val="tx1"/>
                  </a:gs>
                  <a:gs pos="53000">
                    <a:schemeClr val="bg1"/>
                  </a:gs>
                </a:gsLst>
                <a:path path="rect">
                  <a:fillToRect l="100000" t="100000"/>
                </a:path>
                <a:tileRect r="-100000" b="-100000"/>
              </a:grad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41" name="Line 46"/>
              <p:cNvSpPr>
                <a:spLocks noChangeShapeType="1"/>
              </p:cNvSpPr>
              <p:nvPr/>
            </p:nvSpPr>
            <p:spPr bwMode="auto">
              <a:xfrm flipH="1">
                <a:off x="5004048" y="4005064"/>
                <a:ext cx="0" cy="4279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Rectangle 27"/>
              <p:cNvSpPr>
                <a:spLocks noChangeArrowheads="1"/>
              </p:cNvSpPr>
              <p:nvPr/>
            </p:nvSpPr>
            <p:spPr bwMode="auto">
              <a:xfrm>
                <a:off x="3347864" y="5754997"/>
                <a:ext cx="360000" cy="360000"/>
              </a:xfrm>
              <a:prstGeom prst="rect">
                <a:avLst/>
              </a:prstGeom>
              <a:gradFill flip="none" rotWithShape="1">
                <a:gsLst>
                  <a:gs pos="0">
                    <a:schemeClr val="tx1"/>
                  </a:gs>
                  <a:gs pos="51000">
                    <a:schemeClr val="tx1"/>
                  </a:gs>
                  <a:gs pos="53000">
                    <a:schemeClr val="bg1"/>
                  </a:gs>
                </a:gsLst>
                <a:path path="rect">
                  <a:fillToRect r="100000" b="100000"/>
                </a:path>
                <a:tileRect l="-100000" t="-100000"/>
              </a:gradFill>
              <a:ln w="25400">
                <a:solidFill>
                  <a:schemeClr val="tx1"/>
                </a:solidFill>
                <a:miter lim="800000"/>
                <a:headEnd/>
                <a:tailEnd/>
              </a:ln>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2" name="Line 32"/>
              <p:cNvSpPr>
                <a:spLocks noChangeShapeType="1"/>
              </p:cNvSpPr>
              <p:nvPr/>
            </p:nvSpPr>
            <p:spPr bwMode="auto">
              <a:xfrm flipV="1">
                <a:off x="3509011" y="5259621"/>
                <a:ext cx="1423029" cy="990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Line 46"/>
              <p:cNvSpPr>
                <a:spLocks noChangeShapeType="1"/>
              </p:cNvSpPr>
              <p:nvPr/>
            </p:nvSpPr>
            <p:spPr bwMode="auto">
              <a:xfrm flipH="1">
                <a:off x="3518149" y="5259621"/>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 name="Line 46"/>
              <p:cNvSpPr>
                <a:spLocks noChangeShapeType="1"/>
              </p:cNvSpPr>
              <p:nvPr/>
            </p:nvSpPr>
            <p:spPr bwMode="auto">
              <a:xfrm flipH="1">
                <a:off x="4932040" y="5240723"/>
                <a:ext cx="0" cy="49537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32"/>
              <p:cNvSpPr>
                <a:spLocks noChangeShapeType="1"/>
              </p:cNvSpPr>
              <p:nvPr/>
            </p:nvSpPr>
            <p:spPr bwMode="auto">
              <a:xfrm flipV="1">
                <a:off x="5004048" y="4005064"/>
                <a:ext cx="1423029" cy="990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Rectangle 27"/>
              <p:cNvSpPr>
                <a:spLocks noChangeArrowheads="1"/>
              </p:cNvSpPr>
              <p:nvPr/>
            </p:nvSpPr>
            <p:spPr bwMode="auto">
              <a:xfrm>
                <a:off x="6228224" y="4437112"/>
                <a:ext cx="360000" cy="360000"/>
              </a:xfrm>
              <a:prstGeom prst="rect">
                <a:avLst/>
              </a:prstGeom>
              <a:gradFill flip="none" rotWithShape="1">
                <a:gsLst>
                  <a:gs pos="0">
                    <a:schemeClr val="tx1"/>
                  </a:gs>
                  <a:gs pos="51000">
                    <a:schemeClr val="tx1"/>
                  </a:gs>
                  <a:gs pos="53000">
                    <a:schemeClr val="bg1"/>
                  </a:gs>
                </a:gsLst>
                <a:path path="rect">
                  <a:fillToRect t="100000" r="100000"/>
                </a:path>
                <a:tileRect l="-100000" b="-100000"/>
              </a:gradFill>
              <a:ln w="25400">
                <a:solidFill>
                  <a:schemeClr val="tx1"/>
                </a:solidFill>
                <a:miter lim="800000"/>
                <a:headEnd/>
                <a:tailEnd/>
              </a:ln>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58" name="Line 46"/>
              <p:cNvSpPr>
                <a:spLocks noChangeShapeType="1"/>
              </p:cNvSpPr>
              <p:nvPr/>
            </p:nvSpPr>
            <p:spPr bwMode="auto">
              <a:xfrm flipH="1">
                <a:off x="5715562" y="3682205"/>
                <a:ext cx="0" cy="33276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Line 46"/>
              <p:cNvSpPr>
                <a:spLocks noChangeShapeType="1"/>
              </p:cNvSpPr>
              <p:nvPr/>
            </p:nvSpPr>
            <p:spPr bwMode="auto">
              <a:xfrm flipH="1">
                <a:off x="6427077" y="4005064"/>
                <a:ext cx="0" cy="4279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 name="TextBox 1"/>
              <p:cNvSpPr txBox="1"/>
              <p:nvPr/>
            </p:nvSpPr>
            <p:spPr>
              <a:xfrm>
                <a:off x="5895562" y="4871391"/>
                <a:ext cx="1980200" cy="369332"/>
              </a:xfrm>
              <a:prstGeom prst="rect">
                <a:avLst/>
              </a:prstGeom>
              <a:noFill/>
            </p:spPr>
            <p:txBody>
              <a:bodyPr wrap="square" rtlCol="0">
                <a:spAutoFit/>
              </a:bodyPr>
              <a:lstStyle/>
              <a:p>
                <a:r>
                  <a:rPr lang="en-CA" dirty="0" smtClean="0"/>
                  <a:t>Pancreatic CA</a:t>
                </a:r>
                <a:endParaRPr lang="en-CA" dirty="0"/>
              </a:p>
            </p:txBody>
          </p:sp>
          <p:sp>
            <p:nvSpPr>
              <p:cNvPr id="61" name="TextBox 60"/>
              <p:cNvSpPr txBox="1"/>
              <p:nvPr/>
            </p:nvSpPr>
            <p:spPr>
              <a:xfrm>
                <a:off x="4905462" y="6100555"/>
                <a:ext cx="1980200" cy="369332"/>
              </a:xfrm>
              <a:prstGeom prst="rect">
                <a:avLst/>
              </a:prstGeom>
              <a:noFill/>
            </p:spPr>
            <p:txBody>
              <a:bodyPr wrap="square" rtlCol="0">
                <a:spAutoFit/>
              </a:bodyPr>
              <a:lstStyle/>
              <a:p>
                <a:r>
                  <a:rPr lang="en-CA" dirty="0" smtClean="0"/>
                  <a:t>Breast CA</a:t>
                </a:r>
                <a:endParaRPr lang="en-CA" dirty="0"/>
              </a:p>
            </p:txBody>
          </p:sp>
          <p:sp>
            <p:nvSpPr>
              <p:cNvPr id="62" name="TextBox 61"/>
              <p:cNvSpPr txBox="1"/>
              <p:nvPr/>
            </p:nvSpPr>
            <p:spPr>
              <a:xfrm>
                <a:off x="5896510" y="3502205"/>
                <a:ext cx="1980200" cy="369332"/>
              </a:xfrm>
              <a:prstGeom prst="rect">
                <a:avLst/>
              </a:prstGeom>
              <a:noFill/>
            </p:spPr>
            <p:txBody>
              <a:bodyPr wrap="square" rtlCol="0">
                <a:spAutoFit/>
              </a:bodyPr>
              <a:lstStyle/>
              <a:p>
                <a:r>
                  <a:rPr lang="en-CA" dirty="0" smtClean="0"/>
                  <a:t>Ovarian CA</a:t>
                </a:r>
                <a:endParaRPr lang="en-CA" dirty="0"/>
              </a:p>
            </p:txBody>
          </p:sp>
          <p:sp>
            <p:nvSpPr>
              <p:cNvPr id="63" name="TextBox 62"/>
              <p:cNvSpPr txBox="1"/>
              <p:nvPr/>
            </p:nvSpPr>
            <p:spPr>
              <a:xfrm>
                <a:off x="2735816" y="6114997"/>
                <a:ext cx="1980200" cy="369332"/>
              </a:xfrm>
              <a:prstGeom prst="rect">
                <a:avLst/>
              </a:prstGeom>
              <a:noFill/>
            </p:spPr>
            <p:txBody>
              <a:bodyPr wrap="square" rtlCol="0">
                <a:spAutoFit/>
              </a:bodyPr>
              <a:lstStyle/>
              <a:p>
                <a:r>
                  <a:rPr lang="en-CA" dirty="0" smtClean="0"/>
                  <a:t>Prostate CA</a:t>
                </a:r>
              </a:p>
            </p:txBody>
          </p:sp>
          <p:cxnSp>
            <p:nvCxnSpPr>
              <p:cNvPr id="5" name="Straight Connector 4"/>
              <p:cNvCxnSpPr/>
              <p:nvPr/>
            </p:nvCxnSpPr>
            <p:spPr>
              <a:xfrm flipV="1">
                <a:off x="5391506" y="3322205"/>
                <a:ext cx="692662" cy="360000"/>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3171818" y="5720272"/>
                <a:ext cx="692662" cy="3600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4355976" y="6132381"/>
                <a:ext cx="432048" cy="3929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8964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6416" y="6237312"/>
            <a:ext cx="792000"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2"/>
          <p:cNvSpPr>
            <a:spLocks noGrp="1" noRot="1" noChangeArrowheads="1"/>
          </p:cNvSpPr>
          <p:nvPr>
            <p:ph type="title"/>
          </p:nvPr>
        </p:nvSpPr>
        <p:spPr/>
        <p:txBody>
          <a:bodyPr/>
          <a:lstStyle/>
          <a:p>
            <a:r>
              <a:rPr lang="en-CA" altLang="en-US" sz="3600" dirty="0" smtClean="0"/>
              <a:t>Who should be offered genetic testing/consultation?</a:t>
            </a:r>
          </a:p>
        </p:txBody>
      </p:sp>
      <p:grpSp>
        <p:nvGrpSpPr>
          <p:cNvPr id="11" name="Group 10"/>
          <p:cNvGrpSpPr/>
          <p:nvPr/>
        </p:nvGrpSpPr>
        <p:grpSpPr>
          <a:xfrm>
            <a:off x="0" y="1332461"/>
            <a:ext cx="8816916" cy="1538477"/>
            <a:chOff x="1674" y="1332461"/>
            <a:chExt cx="8602774" cy="1538477"/>
          </a:xfrm>
        </p:grpSpPr>
        <p:sp>
          <p:nvSpPr>
            <p:cNvPr id="6" name="TextBox 5"/>
            <p:cNvSpPr txBox="1"/>
            <p:nvPr/>
          </p:nvSpPr>
          <p:spPr>
            <a:xfrm>
              <a:off x="899592" y="1916831"/>
              <a:ext cx="770485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CA" altLang="en-US" sz="2800" dirty="0"/>
                <a:t>Probability of 10% or higher to carry a </a:t>
              </a:r>
              <a:r>
                <a:rPr lang="en-CA" altLang="en-US" sz="2800" i="1" dirty="0"/>
                <a:t>BRCA</a:t>
              </a:r>
              <a:r>
                <a:rPr lang="en-CA" altLang="en-US" sz="2800" dirty="0"/>
                <a:t> mutation </a:t>
              </a:r>
            </a:p>
          </p:txBody>
        </p:sp>
        <p:pic>
          <p:nvPicPr>
            <p:cNvPr id="101378" name="Picture 2" descr="C:\Users\Shawna\AppData\Local\Microsoft\Windows\INetCache\IE\89B3XZR3\red_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 y="1332461"/>
              <a:ext cx="1168741" cy="1168741"/>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996952"/>
            <a:ext cx="476892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269" y="3649166"/>
            <a:ext cx="2886075" cy="243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371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4" name="Rectangle 2"/>
          <p:cNvSpPr txBox="1">
            <a:spLocks noRot="1" noChangeArrowheads="1"/>
          </p:cNvSpPr>
          <p:nvPr/>
        </p:nvSpPr>
        <p:spPr bwMode="auto">
          <a:xfrm>
            <a:off x="609600" y="1295400"/>
            <a:ext cx="8229600" cy="864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smtClean="0"/>
              <a:t>Positive test result: Gene mutation known to be pathogenic found</a:t>
            </a:r>
          </a:p>
        </p:txBody>
      </p:sp>
    </p:spTree>
    <p:extLst>
      <p:ext uri="{BB962C8B-B14F-4D97-AF65-F5344CB8AC3E}">
        <p14:creationId xmlns:p14="http://schemas.microsoft.com/office/powerpoint/2010/main" val="3801617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4" name="Rectangle 2"/>
          <p:cNvSpPr txBox="1">
            <a:spLocks noRot="1" noChangeArrowheads="1"/>
          </p:cNvSpPr>
          <p:nvPr/>
        </p:nvSpPr>
        <p:spPr bwMode="auto">
          <a:xfrm>
            <a:off x="609600" y="1295400"/>
            <a:ext cx="8229600" cy="864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smtClean="0"/>
              <a:t>Positive test result: Gene mutation known to be pathogenic found</a:t>
            </a:r>
          </a:p>
        </p:txBody>
      </p:sp>
      <p:sp>
        <p:nvSpPr>
          <p:cNvPr id="7" name="TextBox 6"/>
          <p:cNvSpPr txBox="1"/>
          <p:nvPr/>
        </p:nvSpPr>
        <p:spPr>
          <a:xfrm>
            <a:off x="539552" y="2564904"/>
            <a:ext cx="8229600" cy="936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altLang="en-US" sz="2400" dirty="0"/>
              <a:t>The patient has an increased lifetime risk to develop certain cancers </a:t>
            </a:r>
          </a:p>
          <a:p>
            <a:endParaRPr lang="en-CA" sz="2400" dirty="0"/>
          </a:p>
        </p:txBody>
      </p:sp>
    </p:spTree>
    <p:extLst>
      <p:ext uri="{BB962C8B-B14F-4D97-AF65-F5344CB8AC3E}">
        <p14:creationId xmlns:p14="http://schemas.microsoft.com/office/powerpoint/2010/main" val="2022756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Box 3"/>
          <p:cNvSpPr txBox="1">
            <a:spLocks noChangeArrowheads="1"/>
          </p:cNvSpPr>
          <p:nvPr/>
        </p:nvSpPr>
        <p:spPr bwMode="auto">
          <a:xfrm>
            <a:off x="0" y="648811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r>
              <a:rPr lang="en-CA" altLang="en-US" sz="1800" i="1"/>
              <a:t>Carroll CMAJ 2012</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05558176"/>
              </p:ext>
            </p:extLst>
          </p:nvPr>
        </p:nvGraphicFramePr>
        <p:xfrm>
          <a:off x="36512" y="332656"/>
          <a:ext cx="9144000" cy="6189372"/>
        </p:xfrm>
        <a:graphic>
          <a:graphicData uri="http://schemas.openxmlformats.org/drawingml/2006/table">
            <a:tbl>
              <a:tblPr/>
              <a:tblGrid>
                <a:gridCol w="2944813"/>
                <a:gridCol w="2301875"/>
                <a:gridCol w="2406650"/>
                <a:gridCol w="1490662"/>
              </a:tblGrid>
              <a:tr h="953952">
                <a:tc rowSpan="2">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1" i="0" u="none" strike="noStrike" cap="none" normalizeH="0" baseline="0" dirty="0" smtClean="0">
                          <a:ln>
                            <a:noFill/>
                          </a:ln>
                          <a:solidFill>
                            <a:srgbClr val="FFFFFF"/>
                          </a:solidFill>
                          <a:effectLst/>
                          <a:latin typeface="Calibri" pitchFamily="-1" charset="0"/>
                          <a:cs typeface="Arial" charset="0"/>
                        </a:rPr>
                        <a:t>Cancer type</a:t>
                      </a:r>
                      <a:endParaRPr kumimoji="0" lang="en-CA" altLang="en-US" sz="3200" b="1" i="0" u="none" strike="noStrike" cap="none" normalizeH="0" baseline="0" dirty="0" smtClean="0">
                        <a:ln>
                          <a:noFill/>
                        </a:ln>
                        <a:solidFill>
                          <a:srgbClr val="FFFFFF"/>
                        </a:solidFill>
                        <a:effectLst/>
                        <a:latin typeface="Cambria" pitchFamily="-1" charset="0"/>
                        <a:cs typeface="Times New Roman" pitchFamily="-1"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15968"/>
                    </a:solidFill>
                  </a:tcPr>
                </a:tc>
                <a:tc gridSpan="2">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1" i="0" u="none" strike="noStrike" cap="none" normalizeH="0" baseline="0" smtClean="0">
                          <a:ln>
                            <a:noFill/>
                          </a:ln>
                          <a:solidFill>
                            <a:srgbClr val="FFFFFF"/>
                          </a:solidFill>
                          <a:effectLst/>
                          <a:latin typeface="Calibri" pitchFamily="-1" charset="0"/>
                          <a:cs typeface="Arial" charset="0"/>
                        </a:rPr>
                        <a:t>Cancer risk in a mutation carriers of: </a:t>
                      </a:r>
                      <a:endParaRPr kumimoji="0" lang="en-CA" altLang="en-US" sz="3200" b="1" i="0" u="none" strike="noStrike" cap="none" normalizeH="0" baseline="0" smtClean="0">
                        <a:ln>
                          <a:noFill/>
                        </a:ln>
                        <a:solidFill>
                          <a:srgbClr val="FFFFFF"/>
                        </a:solidFill>
                        <a:effectLst/>
                        <a:latin typeface="Cambria" pitchFamily="-1" charset="0"/>
                        <a:cs typeface="Times New Roman" pitchFamily="-1"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15968"/>
                    </a:solidFill>
                  </a:tcPr>
                </a:tc>
                <a:tc hMerge="1">
                  <a:txBody>
                    <a:bodyPr/>
                    <a:lstStyle/>
                    <a:p>
                      <a:endParaRPr lang="en-CA"/>
                    </a:p>
                  </a:txBody>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1" i="0" u="none" strike="noStrike" cap="none" normalizeH="0" baseline="0" smtClean="0">
                          <a:ln>
                            <a:noFill/>
                          </a:ln>
                          <a:solidFill>
                            <a:srgbClr val="FFFFFF"/>
                          </a:solidFill>
                          <a:effectLst/>
                          <a:latin typeface="Calibri" pitchFamily="-1" charset="0"/>
                          <a:cs typeface="Arial" charset="0"/>
                        </a:rPr>
                        <a:t>General Population</a:t>
                      </a:r>
                      <a:endParaRPr kumimoji="0" lang="en-CA" altLang="en-US" sz="3200" b="1" i="0" u="none" strike="noStrike" cap="none" normalizeH="0" baseline="0" smtClean="0">
                        <a:ln>
                          <a:noFill/>
                        </a:ln>
                        <a:solidFill>
                          <a:srgbClr val="FFFFFF"/>
                        </a:solidFill>
                        <a:effectLst/>
                        <a:latin typeface="Cambria" pitchFamily="-1" charset="0"/>
                        <a:cs typeface="Times New Roman" pitchFamily="-1"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15968"/>
                    </a:solidFill>
                  </a:tcPr>
                </a:tc>
              </a:tr>
              <a:tr h="553798">
                <a:tc vMerge="1">
                  <a:txBody>
                    <a:bodyPr/>
                    <a:lstStyle/>
                    <a:p>
                      <a:endParaRPr lang="en-CA"/>
                    </a:p>
                  </a:txBody>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0" i="1" u="none" strike="noStrike" cap="none" normalizeH="0" baseline="0" smtClean="0">
                          <a:ln>
                            <a:noFill/>
                          </a:ln>
                          <a:solidFill>
                            <a:schemeClr val="bg1"/>
                          </a:solidFill>
                          <a:effectLst/>
                          <a:latin typeface="Calibri" pitchFamily="-1" charset="0"/>
                          <a:cs typeface="Arial" charset="0"/>
                        </a:rPr>
                        <a:t>BRCA1</a:t>
                      </a:r>
                      <a:endParaRPr kumimoji="0" lang="en-CA" altLang="en-US" sz="3200" b="0" i="1" u="none" strike="noStrike" cap="none" normalizeH="0" baseline="0" smtClean="0">
                        <a:ln>
                          <a:noFill/>
                        </a:ln>
                        <a:solidFill>
                          <a:schemeClr val="bg1"/>
                        </a:solidFill>
                        <a:effectLst/>
                        <a:latin typeface="Cambria" pitchFamily="-1" charset="0"/>
                        <a:cs typeface="Times New Roman" pitchFamily="-1" charset="0"/>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859C"/>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0" i="1" u="none" strike="noStrike" cap="none" normalizeH="0" baseline="0" smtClean="0">
                          <a:ln>
                            <a:noFill/>
                          </a:ln>
                          <a:solidFill>
                            <a:schemeClr val="bg1"/>
                          </a:solidFill>
                          <a:effectLst/>
                          <a:latin typeface="Calibri" pitchFamily="-1" charset="0"/>
                          <a:cs typeface="Arial" charset="0"/>
                        </a:rPr>
                        <a:t>BRCA2</a:t>
                      </a:r>
                      <a:endParaRPr kumimoji="0" lang="en-CA" altLang="en-US" sz="3200" b="0" i="1" u="none" strike="noStrike" cap="none" normalizeH="0" baseline="0" smtClean="0">
                        <a:ln>
                          <a:noFill/>
                        </a:ln>
                        <a:solidFill>
                          <a:schemeClr val="bg1"/>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859C"/>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0" i="0" u="none" strike="noStrike" cap="none" normalizeH="0" baseline="0" smtClean="0">
                          <a:ln>
                            <a:noFill/>
                          </a:ln>
                          <a:solidFill>
                            <a:schemeClr val="bg1"/>
                          </a:solidFill>
                          <a:effectLst/>
                          <a:latin typeface="Calibri" pitchFamily="-1" charset="0"/>
                          <a:cs typeface="Arial" charset="0"/>
                        </a:rPr>
                        <a:t> </a:t>
                      </a:r>
                      <a:endParaRPr kumimoji="0" lang="en-CA" altLang="en-US" sz="3200" b="0" i="0" u="none" strike="noStrike" cap="none" normalizeH="0" baseline="0" smtClean="0">
                        <a:ln>
                          <a:noFill/>
                        </a:ln>
                        <a:solidFill>
                          <a:schemeClr val="bg1"/>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1859C"/>
                    </a:solidFill>
                  </a:tcPr>
                </a:tc>
              </a:tr>
              <a:tr h="1490866">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1" i="0" u="none" strike="noStrike" cap="none" normalizeH="0" baseline="0" smtClean="0">
                          <a:ln>
                            <a:noFill/>
                          </a:ln>
                          <a:solidFill>
                            <a:srgbClr val="FFFFFF"/>
                          </a:solidFill>
                          <a:effectLst/>
                          <a:latin typeface="Calibri" pitchFamily="-1" charset="0"/>
                          <a:cs typeface="Arial" charset="0"/>
                        </a:rPr>
                        <a:t>Cumulative lifetime invasive breast cancer risk in women (by age 70) </a:t>
                      </a:r>
                      <a:endParaRPr kumimoji="0" lang="en-CA" altLang="en-US" sz="3200" b="1" i="0" u="none" strike="noStrike" cap="none" normalizeH="0" baseline="0" smtClean="0">
                        <a:ln>
                          <a:noFill/>
                        </a:ln>
                        <a:solidFill>
                          <a:srgbClr val="FFFFFF"/>
                        </a:solidFill>
                        <a:effectLst/>
                        <a:latin typeface="Cambria" pitchFamily="-1" charset="0"/>
                        <a:cs typeface="Times New Roman" pitchFamily="-1"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5968"/>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57%</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49%</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~12%</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1118402">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1" i="0" u="none" strike="noStrike" cap="none" normalizeH="0" baseline="0" smtClean="0">
                          <a:ln>
                            <a:noFill/>
                          </a:ln>
                          <a:solidFill>
                            <a:srgbClr val="FFFFFF"/>
                          </a:solidFill>
                          <a:effectLst/>
                          <a:latin typeface="Calibri" pitchFamily="-1" charset="0"/>
                          <a:cs typeface="Arial" charset="0"/>
                        </a:rPr>
                        <a:t>Cumulative lifetime ovarian cancer risk (by age 70)</a:t>
                      </a:r>
                      <a:endParaRPr kumimoji="0" lang="en-CA" altLang="en-US" sz="3200" b="1" i="0" u="none" strike="noStrike" cap="none" normalizeH="0" baseline="0" smtClean="0">
                        <a:ln>
                          <a:noFill/>
                        </a:ln>
                        <a:solidFill>
                          <a:srgbClr val="FFFFFF"/>
                        </a:solidFill>
                        <a:effectLst/>
                        <a:latin typeface="Cambria" pitchFamily="-1" charset="0"/>
                        <a:cs typeface="Times New Roman" pitchFamily="-1"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5968"/>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40%</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18%</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~1.3%</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118402">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1" i="0" u="none" strike="noStrike" cap="none" normalizeH="0" baseline="0" smtClean="0">
                          <a:ln>
                            <a:noFill/>
                          </a:ln>
                          <a:solidFill>
                            <a:srgbClr val="FFFFFF"/>
                          </a:solidFill>
                          <a:effectLst/>
                          <a:latin typeface="Calibri" pitchFamily="-1" charset="0"/>
                          <a:cs typeface="Arial" charset="0"/>
                        </a:rPr>
                        <a:t>Cumulative lifetime breast cancer risk in men (by age 70)</a:t>
                      </a:r>
                      <a:endParaRPr kumimoji="0" lang="en-CA" altLang="en-US" sz="3200" b="1" i="0" u="none" strike="noStrike" cap="none" normalizeH="0" baseline="0" smtClean="0">
                        <a:ln>
                          <a:noFill/>
                        </a:ln>
                        <a:solidFill>
                          <a:srgbClr val="FFFFFF"/>
                        </a:solidFill>
                        <a:effectLst/>
                        <a:latin typeface="Cambria" pitchFamily="-1" charset="0"/>
                        <a:cs typeface="Times New Roman" pitchFamily="-1"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5968"/>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Increased</a:t>
                      </a:r>
                      <a:endParaRPr kumimoji="0" lang="en-CA" altLang="en-US" sz="2400" b="0" i="0" u="none" strike="noStrike" cap="none" normalizeH="0" baseline="0" smtClean="0">
                        <a:ln>
                          <a:noFill/>
                        </a:ln>
                        <a:solidFill>
                          <a:srgbClr val="000000"/>
                        </a:solidFill>
                        <a:effectLst/>
                        <a:latin typeface="Calibri" pitchFamily="-1"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tab pos="0" algn="l"/>
                        </a:tabLst>
                      </a:pPr>
                      <a:r>
                        <a:rPr kumimoji="0" lang="en-AU" altLang="en-US" sz="1800" b="0" i="0" u="none" strike="noStrike" cap="none" normalizeH="0" baseline="0" smtClean="0">
                          <a:ln>
                            <a:noFill/>
                          </a:ln>
                          <a:solidFill>
                            <a:srgbClr val="000000"/>
                          </a:solidFill>
                          <a:effectLst/>
                          <a:latin typeface="Calibri" pitchFamily="-1" charset="0"/>
                          <a:cs typeface="Arial" charset="0"/>
                        </a:rPr>
                        <a:t>(controversial)</a:t>
                      </a:r>
                      <a:endParaRPr kumimoji="0" lang="en-CA" altLang="en-US" sz="24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6-7%</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dirty="0" smtClean="0">
                          <a:ln>
                            <a:noFill/>
                          </a:ln>
                          <a:solidFill>
                            <a:srgbClr val="000000"/>
                          </a:solidFill>
                          <a:effectLst/>
                          <a:latin typeface="Calibri" pitchFamily="-1" charset="0"/>
                          <a:cs typeface="Arial" charset="0"/>
                        </a:rPr>
                        <a:t>0.1%</a:t>
                      </a:r>
                      <a:endParaRPr kumimoji="0" lang="en-CA" altLang="en-US" sz="3200" b="0" i="0" u="none" strike="noStrike" cap="none" normalizeH="0" baseline="0" dirty="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953952">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tab pos="0" algn="l"/>
                        </a:tabLst>
                      </a:pPr>
                      <a:r>
                        <a:rPr kumimoji="0" lang="en-AU" altLang="en-US" sz="2000" b="1" i="0" u="none" strike="noStrike" cap="none" normalizeH="0" baseline="0" dirty="0" smtClean="0">
                          <a:ln>
                            <a:noFill/>
                          </a:ln>
                          <a:solidFill>
                            <a:srgbClr val="FFFFFF"/>
                          </a:solidFill>
                          <a:effectLst/>
                          <a:latin typeface="Calibri" pitchFamily="-1" charset="0"/>
                          <a:cs typeface="Arial" charset="0"/>
                        </a:rPr>
                        <a:t>Lifetime prostate cancer risk (by age 70)</a:t>
                      </a:r>
                      <a:endParaRPr kumimoji="0" lang="en-CA" altLang="en-US" sz="3200" b="1" i="0" u="none" strike="noStrike" cap="none" normalizeH="0" baseline="0" dirty="0" smtClean="0">
                        <a:ln>
                          <a:noFill/>
                        </a:ln>
                        <a:solidFill>
                          <a:srgbClr val="FFFFFF"/>
                        </a:solidFill>
                        <a:effectLst/>
                        <a:latin typeface="Cambria" pitchFamily="-1" charset="0"/>
                        <a:cs typeface="Times New Roman" pitchFamily="-1"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5968"/>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n/a</a:t>
                      </a:r>
                      <a:endParaRPr kumimoji="0" lang="en-CA" altLang="en-US" sz="32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smtClean="0">
                          <a:ln>
                            <a:noFill/>
                          </a:ln>
                          <a:solidFill>
                            <a:srgbClr val="000000"/>
                          </a:solidFill>
                          <a:effectLst/>
                          <a:latin typeface="Calibri" pitchFamily="-1" charset="0"/>
                          <a:cs typeface="Arial" charset="0"/>
                        </a:rPr>
                        <a:t>2-6x </a:t>
                      </a:r>
                      <a:r>
                        <a:rPr kumimoji="0" lang="en-AU" altLang="en-US" sz="1800" b="0" i="0" u="none" strike="noStrike" cap="none" normalizeH="0" baseline="0" smtClean="0">
                          <a:ln>
                            <a:noFill/>
                          </a:ln>
                          <a:solidFill>
                            <a:srgbClr val="000000"/>
                          </a:solidFill>
                          <a:effectLst/>
                          <a:latin typeface="Calibri" pitchFamily="-1" charset="0"/>
                          <a:cs typeface="Arial" charset="0"/>
                        </a:rPr>
                        <a:t>increased risk</a:t>
                      </a:r>
                      <a:endParaRPr kumimoji="0" lang="en-CA" altLang="en-US" sz="2400" b="0" i="0" u="none" strike="noStrike" cap="none" normalizeH="0" baseline="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tabLst>
                          <a:tab pos="0" algn="l"/>
                        </a:tabLst>
                        <a:defRPr sz="2800">
                          <a:solidFill>
                            <a:schemeClr val="tx1"/>
                          </a:solidFill>
                          <a:latin typeface="Calibri" pitchFamily="-1" charset="0"/>
                          <a:ea typeface="ＭＳ Ｐゴシック" pitchFamily="-1" charset="-128"/>
                        </a:defRPr>
                      </a:lvl1pPr>
                      <a:lvl2pPr marL="37931725" indent="-37474525" eaLnBrk="0" hangingPunct="0">
                        <a:spcBef>
                          <a:spcPct val="20000"/>
                        </a:spcBef>
                        <a:buFont typeface="Arial" charset="0"/>
                        <a:tabLst>
                          <a:tab pos="0" algn="l"/>
                        </a:tabLst>
                        <a:defRPr sz="2400">
                          <a:solidFill>
                            <a:schemeClr val="tx1"/>
                          </a:solidFill>
                          <a:latin typeface="Calibri" pitchFamily="-1" charset="0"/>
                          <a:ea typeface="ＭＳ Ｐゴシック" pitchFamily="-1" charset="-128"/>
                        </a:defRPr>
                      </a:lvl2pPr>
                      <a:lvl3pPr eaLnBrk="0" hangingPunct="0">
                        <a:spcBef>
                          <a:spcPct val="20000"/>
                        </a:spcBef>
                        <a:tabLst>
                          <a:tab pos="0" algn="l"/>
                        </a:tabLst>
                        <a:defRPr sz="2000">
                          <a:solidFill>
                            <a:schemeClr val="tx1"/>
                          </a:solidFill>
                          <a:latin typeface="Calibri" pitchFamily="-1" charset="0"/>
                          <a:ea typeface="ＭＳ Ｐゴシック" pitchFamily="-1" charset="-128"/>
                        </a:defRPr>
                      </a:lvl3pPr>
                      <a:lvl4pPr eaLnBrk="0" hangingPunct="0">
                        <a:spcBef>
                          <a:spcPct val="20000"/>
                        </a:spcBef>
                        <a:tabLst>
                          <a:tab pos="0" algn="l"/>
                        </a:tabLst>
                        <a:defRPr>
                          <a:solidFill>
                            <a:schemeClr val="tx1"/>
                          </a:solidFill>
                          <a:latin typeface="Calibri" pitchFamily="-1" charset="0"/>
                          <a:ea typeface="ＭＳ Ｐゴシック" pitchFamily="-1" charset="-128"/>
                        </a:defRPr>
                      </a:lvl4pPr>
                      <a:lvl5pPr eaLnBrk="0" hangingPunct="0">
                        <a:spcBef>
                          <a:spcPct val="20000"/>
                        </a:spcBef>
                        <a:tabLst>
                          <a:tab pos="0" algn="l"/>
                        </a:tabLst>
                        <a:defRPr>
                          <a:solidFill>
                            <a:schemeClr val="tx1"/>
                          </a:solidFill>
                          <a:latin typeface="Calibri" pitchFamily="-1" charset="0"/>
                          <a:ea typeface="ＭＳ Ｐゴシック" pitchFamily="-1" charset="-128"/>
                        </a:defRPr>
                      </a:lvl5pPr>
                      <a:lvl6pPr marL="4572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6pPr>
                      <a:lvl7pPr marL="9144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7pPr>
                      <a:lvl8pPr marL="13716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8pPr>
                      <a:lvl9pPr marL="1828800" eaLnBrk="0" fontAlgn="base" hangingPunct="0">
                        <a:spcBef>
                          <a:spcPct val="20000"/>
                        </a:spcBef>
                        <a:spcAft>
                          <a:spcPct val="0"/>
                        </a:spcAft>
                        <a:tabLst>
                          <a:tab pos="0" algn="l"/>
                        </a:tabLst>
                        <a:defRPr>
                          <a:solidFill>
                            <a:schemeClr val="tx1"/>
                          </a:solidFill>
                          <a:latin typeface="Calibri" pitchFamily="-1" charset="0"/>
                          <a:ea typeface="ＭＳ Ｐゴシック" pitchFamily="-1" charset="-128"/>
                        </a:defRPr>
                      </a:lvl9pPr>
                    </a:lstStyle>
                    <a:p>
                      <a:pPr marL="0" marR="0" lvl="0" indent="0" algn="ctr" defTabSz="914400" rtl="0" eaLnBrk="1" fontAlgn="base" latinLnBrk="0" hangingPunct="1">
                        <a:lnSpc>
                          <a:spcPct val="115000"/>
                        </a:lnSpc>
                        <a:spcBef>
                          <a:spcPct val="0"/>
                        </a:spcBef>
                        <a:spcAft>
                          <a:spcPts val="1000"/>
                        </a:spcAft>
                        <a:buClrTx/>
                        <a:buSzTx/>
                        <a:buFontTx/>
                        <a:buNone/>
                        <a:tabLst>
                          <a:tab pos="0" algn="l"/>
                        </a:tabLst>
                      </a:pPr>
                      <a:r>
                        <a:rPr kumimoji="0" lang="en-AU" altLang="en-US" sz="2400" b="0" i="0" u="none" strike="noStrike" cap="none" normalizeH="0" baseline="0" dirty="0" smtClean="0">
                          <a:ln>
                            <a:noFill/>
                          </a:ln>
                          <a:solidFill>
                            <a:srgbClr val="000000"/>
                          </a:solidFill>
                          <a:effectLst/>
                          <a:latin typeface="Calibri" pitchFamily="-1" charset="0"/>
                          <a:cs typeface="Arial" charset="0"/>
                        </a:rPr>
                        <a:t>~14%</a:t>
                      </a:r>
                      <a:endParaRPr kumimoji="0" lang="en-CA" altLang="en-US" sz="3200" b="0" i="0" u="none" strike="noStrike" cap="none" normalizeH="0" baseline="0" dirty="0" smtClean="0">
                        <a:ln>
                          <a:noFill/>
                        </a:ln>
                        <a:solidFill>
                          <a:srgbClr val="000000"/>
                        </a:solidFill>
                        <a:effectLst/>
                        <a:latin typeface="Cambria" pitchFamily="-1" charset="0"/>
                        <a:cs typeface="Times New Roman" pitchFamily="-1"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Rectangle 3"/>
          <p:cNvSpPr/>
          <p:nvPr/>
        </p:nvSpPr>
        <p:spPr>
          <a:xfrm>
            <a:off x="8100392" y="6237312"/>
            <a:ext cx="1043608"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541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Objectives</a:t>
            </a:r>
          </a:p>
        </p:txBody>
      </p:sp>
      <p:sp>
        <p:nvSpPr>
          <p:cNvPr id="6147" name="Content Placeholder 2"/>
          <p:cNvSpPr>
            <a:spLocks noGrp="1"/>
          </p:cNvSpPr>
          <p:nvPr>
            <p:ph idx="1"/>
          </p:nvPr>
        </p:nvSpPr>
        <p:spPr>
          <a:xfrm>
            <a:off x="457200" y="1447800"/>
            <a:ext cx="8229600" cy="4525963"/>
          </a:xfrm>
        </p:spPr>
        <p:txBody>
          <a:bodyPr/>
          <a:lstStyle/>
          <a:p>
            <a:r>
              <a:rPr lang="en-CA" sz="2800" dirty="0"/>
              <a:t>Following this session the learner will be able to:</a:t>
            </a:r>
          </a:p>
          <a:p>
            <a:pPr lvl="1"/>
            <a:r>
              <a:rPr lang="en-CA" sz="2400" dirty="0"/>
              <a:t>Refer to their local genetics centre and/or order genetic testing appropriately regarding hereditary breast and ovarian cancer</a:t>
            </a:r>
          </a:p>
          <a:p>
            <a:pPr lvl="1"/>
            <a:r>
              <a:rPr lang="en-CA" sz="2400" dirty="0"/>
              <a:t>Discuss and address patient concerns regarding family history of hereditary breast and ovarian cancer syndrome</a:t>
            </a:r>
          </a:p>
          <a:p>
            <a:pPr lvl="1"/>
            <a:r>
              <a:rPr lang="en-CA" sz="2400" dirty="0"/>
              <a:t>Find high quality genomics educational resources appropriate for primary care</a:t>
            </a:r>
          </a:p>
          <a:p>
            <a:endParaRPr lang="en-US" altLang="en-US" sz="2800" dirty="0" smtClean="0"/>
          </a:p>
        </p:txBody>
      </p:sp>
    </p:spTree>
    <p:extLst>
      <p:ext uri="{BB962C8B-B14F-4D97-AF65-F5344CB8AC3E}">
        <p14:creationId xmlns:p14="http://schemas.microsoft.com/office/powerpoint/2010/main" val="135971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4" name="Rectangle 2"/>
          <p:cNvSpPr txBox="1">
            <a:spLocks noRot="1" noChangeArrowheads="1"/>
          </p:cNvSpPr>
          <p:nvPr/>
        </p:nvSpPr>
        <p:spPr bwMode="auto">
          <a:xfrm>
            <a:off x="609600" y="1295400"/>
            <a:ext cx="8229600" cy="864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smtClean="0"/>
              <a:t>Positive test result: Gene mutation known to be pathogenic found</a:t>
            </a:r>
          </a:p>
        </p:txBody>
      </p:sp>
      <p:sp>
        <p:nvSpPr>
          <p:cNvPr id="7" name="TextBox 6"/>
          <p:cNvSpPr txBox="1"/>
          <p:nvPr/>
        </p:nvSpPr>
        <p:spPr>
          <a:xfrm>
            <a:off x="539552" y="2564904"/>
            <a:ext cx="8229600" cy="830997"/>
          </a:xfrm>
          <a:prstGeom prst="rect">
            <a:avLst/>
          </a:prstGeom>
          <a:solidFill>
            <a:schemeClr val="bg1">
              <a:lumMod val="95000"/>
            </a:schemeClr>
          </a:solidFill>
        </p:spPr>
        <p:txBody>
          <a:bodyPr wrap="square" rtlCol="0">
            <a:spAutoFit/>
          </a:bodyPr>
          <a:lstStyle/>
          <a:p>
            <a:r>
              <a:rPr lang="en-AU" altLang="en-US" sz="2400" dirty="0">
                <a:solidFill>
                  <a:schemeClr val="bg1">
                    <a:lumMod val="50000"/>
                  </a:schemeClr>
                </a:solidFill>
              </a:rPr>
              <a:t>The patient has an increased lifetime risk to develop certain cancers </a:t>
            </a:r>
            <a:endParaRPr lang="en-CA" sz="2400" dirty="0">
              <a:solidFill>
                <a:schemeClr val="bg1">
                  <a:lumMod val="50000"/>
                </a:schemeClr>
              </a:solidFill>
            </a:endParaRPr>
          </a:p>
        </p:txBody>
      </p:sp>
      <p:sp>
        <p:nvSpPr>
          <p:cNvPr id="8" name="TextBox 7"/>
          <p:cNvSpPr txBox="1"/>
          <p:nvPr/>
        </p:nvSpPr>
        <p:spPr>
          <a:xfrm>
            <a:off x="539552" y="3742191"/>
            <a:ext cx="82296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altLang="en-US" sz="2400" dirty="0"/>
              <a:t>Screening and surveillance recommendations to improve </a:t>
            </a:r>
            <a:r>
              <a:rPr lang="en-AU" altLang="en-US" sz="2400" dirty="0" smtClean="0"/>
              <a:t>outcome and options for treatment</a:t>
            </a:r>
            <a:endParaRPr lang="en-CA" sz="2400" dirty="0"/>
          </a:p>
        </p:txBody>
      </p:sp>
    </p:spTree>
    <p:extLst>
      <p:ext uri="{BB962C8B-B14F-4D97-AF65-F5344CB8AC3E}">
        <p14:creationId xmlns:p14="http://schemas.microsoft.com/office/powerpoint/2010/main" val="3687053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CA" altLang="en-US" sz="4000" smtClean="0"/>
              <a:t>Screening and Surveillance for </a:t>
            </a:r>
            <a:r>
              <a:rPr lang="en-CA" altLang="en-US" sz="4000" i="1" smtClean="0"/>
              <a:t>BRCA</a:t>
            </a:r>
            <a:r>
              <a:rPr lang="en-CA" altLang="en-US" sz="4000" smtClean="0"/>
              <a:t> gene mutation carriers</a:t>
            </a:r>
          </a:p>
        </p:txBody>
      </p:sp>
      <p:sp>
        <p:nvSpPr>
          <p:cNvPr id="107523" name="Content Placeholder 1"/>
          <p:cNvSpPr>
            <a:spLocks noGrp="1"/>
          </p:cNvSpPr>
          <p:nvPr>
            <p:ph idx="1"/>
          </p:nvPr>
        </p:nvSpPr>
        <p:spPr>
          <a:xfrm>
            <a:off x="457200" y="1664864"/>
            <a:ext cx="8458200" cy="540000"/>
          </a:xfrm>
        </p:spPr>
        <p:style>
          <a:lnRef idx="1">
            <a:schemeClr val="accent1"/>
          </a:lnRef>
          <a:fillRef idx="2">
            <a:schemeClr val="accent1"/>
          </a:fillRef>
          <a:effectRef idx="1">
            <a:schemeClr val="accent1"/>
          </a:effectRef>
          <a:fontRef idx="minor">
            <a:schemeClr val="dk1"/>
          </a:fontRef>
        </p:style>
        <p:txBody>
          <a:bodyPr/>
          <a:lstStyle/>
          <a:p>
            <a:pPr marL="0" lvl="2" indent="0" algn="ctr">
              <a:buNone/>
            </a:pPr>
            <a:r>
              <a:rPr lang="en-CA" altLang="en-US" dirty="0" smtClean="0"/>
              <a:t>Increased screening</a:t>
            </a:r>
          </a:p>
        </p:txBody>
      </p:sp>
      <p:pic>
        <p:nvPicPr>
          <p:cNvPr id="98306" name="Picture 2" descr="http://www.memradiology.com/files/2014/06/BreastM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86" y="3717032"/>
            <a:ext cx="3802022"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2420888"/>
            <a:ext cx="8460000" cy="461665"/>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2" indent="0" algn="ctr">
              <a:buNone/>
            </a:pPr>
            <a:r>
              <a:rPr lang="en-CA" altLang="en-US" sz="2400" dirty="0" smtClean="0"/>
              <a:t>MRI </a:t>
            </a:r>
            <a:r>
              <a:rPr lang="en-CA" altLang="en-US" sz="2400" dirty="0"/>
              <a:t>+ mammography from age </a:t>
            </a:r>
            <a:r>
              <a:rPr lang="en-CA" altLang="en-US" sz="2400" dirty="0" smtClean="0"/>
              <a:t>25-30</a:t>
            </a:r>
            <a:endParaRPr lang="en-CA" sz="2400" dirty="0"/>
          </a:p>
        </p:txBody>
      </p:sp>
      <p:pic>
        <p:nvPicPr>
          <p:cNvPr id="98310" name="Picture 6" descr="http://www.cdc.gov/cancer/breast/images/mammogram_250_3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140968"/>
            <a:ext cx="2088232" cy="312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16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CA" altLang="en-US" sz="4000" smtClean="0"/>
              <a:t>Screening and Surveillance for </a:t>
            </a:r>
            <a:r>
              <a:rPr lang="en-CA" altLang="en-US" sz="4000" i="1" smtClean="0"/>
              <a:t>BRCA</a:t>
            </a:r>
            <a:r>
              <a:rPr lang="en-CA" altLang="en-US" sz="4000" smtClean="0"/>
              <a:t> gene mutation carriers</a:t>
            </a:r>
          </a:p>
        </p:txBody>
      </p:sp>
      <p:sp>
        <p:nvSpPr>
          <p:cNvPr id="4" name="Content Placeholder 1"/>
          <p:cNvSpPr txBox="1">
            <a:spLocks/>
          </p:cNvSpPr>
          <p:nvPr/>
        </p:nvSpPr>
        <p:spPr bwMode="auto">
          <a:xfrm>
            <a:off x="457200" y="1664864"/>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2" indent="0" algn="ctr">
              <a:buFont typeface="Arial" charset="0"/>
              <a:buNone/>
            </a:pPr>
            <a:r>
              <a:rPr lang="en-CA" altLang="en-US" dirty="0" smtClean="0"/>
              <a:t>Chemoprevention</a:t>
            </a:r>
          </a:p>
        </p:txBody>
      </p:sp>
      <p:sp>
        <p:nvSpPr>
          <p:cNvPr id="5" name="TextBox 4"/>
          <p:cNvSpPr txBox="1"/>
          <p:nvPr/>
        </p:nvSpPr>
        <p:spPr>
          <a:xfrm>
            <a:off x="467544" y="2420888"/>
            <a:ext cx="8460000" cy="1477328"/>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819150" lvl="3" indent="-361950"/>
            <a:r>
              <a:rPr lang="en-CA" altLang="en-US" sz="2400" dirty="0"/>
              <a:t>Selective estrogen receptor modulators (</a:t>
            </a:r>
            <a:r>
              <a:rPr lang="en-CA" altLang="en-US" sz="2400" dirty="0" smtClean="0"/>
              <a:t>SERMs)</a:t>
            </a:r>
          </a:p>
          <a:p>
            <a:pPr marL="1276350" lvl="4" indent="-361950"/>
            <a:r>
              <a:rPr lang="en-CA" altLang="en-US" sz="2200" dirty="0" smtClean="0"/>
              <a:t>Tamoxifen/</a:t>
            </a:r>
            <a:r>
              <a:rPr lang="en-CA" altLang="en-US" sz="2200" dirty="0" err="1" smtClean="0"/>
              <a:t>Raloxifene</a:t>
            </a:r>
            <a:r>
              <a:rPr lang="en-CA" altLang="en-US" sz="2200" dirty="0" smtClean="0"/>
              <a:t>:</a:t>
            </a:r>
          </a:p>
          <a:p>
            <a:pPr marL="1276350" lvl="4" indent="-361950"/>
            <a:r>
              <a:rPr lang="en-CA" altLang="en-US" sz="2200" dirty="0" smtClean="0"/>
              <a:t>~</a:t>
            </a:r>
            <a:r>
              <a:rPr lang="en-CA" altLang="en-US" sz="2200" dirty="0"/>
              <a:t>50% reduction in RR of breast </a:t>
            </a:r>
            <a:r>
              <a:rPr lang="en-CA" altLang="en-US" sz="2200" dirty="0" smtClean="0"/>
              <a:t>cancer </a:t>
            </a:r>
          </a:p>
          <a:p>
            <a:pPr marL="1276350" lvl="4" indent="-361950"/>
            <a:r>
              <a:rPr lang="en-CA" altLang="en-US" sz="2200" dirty="0" smtClean="0"/>
              <a:t>~60% reduction in </a:t>
            </a:r>
            <a:r>
              <a:rPr lang="en-CA" altLang="en-US" sz="2200" dirty="0" err="1" smtClean="0"/>
              <a:t>BrCaA</a:t>
            </a:r>
            <a:r>
              <a:rPr lang="en-CA" altLang="en-US" sz="2200" dirty="0" smtClean="0"/>
              <a:t> </a:t>
            </a:r>
            <a:r>
              <a:rPr lang="en-CA" altLang="en-US" sz="2200" dirty="0"/>
              <a:t>risk in healthy </a:t>
            </a:r>
            <a:r>
              <a:rPr lang="en-CA" altLang="en-US" sz="2200" i="1" dirty="0"/>
              <a:t>BRCA2</a:t>
            </a:r>
            <a:r>
              <a:rPr lang="en-CA" altLang="en-US" sz="2200" dirty="0"/>
              <a:t> </a:t>
            </a:r>
            <a:r>
              <a:rPr lang="en-CA" altLang="en-US" sz="2200" dirty="0" smtClean="0"/>
              <a:t>carriers</a:t>
            </a:r>
            <a:endParaRPr lang="en-CA" sz="2200" dirty="0"/>
          </a:p>
        </p:txBody>
      </p:sp>
      <p:sp>
        <p:nvSpPr>
          <p:cNvPr id="6" name="TextBox 5"/>
          <p:cNvSpPr txBox="1"/>
          <p:nvPr/>
        </p:nvSpPr>
        <p:spPr>
          <a:xfrm>
            <a:off x="480425" y="4038163"/>
            <a:ext cx="8460000" cy="830997"/>
          </a:xfrm>
          <a:prstGeom prst="rect">
            <a:avLst/>
          </a:prstGeom>
          <a:solidFill>
            <a:srgbClr val="F6FBFC"/>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819150" lvl="3" indent="-361950"/>
            <a:r>
              <a:rPr lang="en-CA" altLang="en-US" sz="2400" dirty="0"/>
              <a:t>Aromatase inhibitors (</a:t>
            </a:r>
            <a:r>
              <a:rPr lang="en-CA" altLang="en-US" sz="2400" dirty="0" err="1"/>
              <a:t>exemestane</a:t>
            </a:r>
            <a:r>
              <a:rPr lang="en-CA" altLang="en-US" sz="2400" dirty="0"/>
              <a:t>, </a:t>
            </a:r>
            <a:r>
              <a:rPr lang="en-CA" altLang="en-US" sz="2400" dirty="0" err="1"/>
              <a:t>anastrozole</a:t>
            </a:r>
            <a:r>
              <a:rPr lang="en-CA" altLang="en-US" sz="2400" dirty="0"/>
              <a:t>, </a:t>
            </a:r>
            <a:r>
              <a:rPr lang="en-CA" altLang="en-US" sz="2400" dirty="0" err="1"/>
              <a:t>letrozole</a:t>
            </a:r>
            <a:r>
              <a:rPr lang="en-CA" altLang="en-US" sz="2400" dirty="0"/>
              <a:t>) under investigation</a:t>
            </a:r>
          </a:p>
        </p:txBody>
      </p:sp>
      <p:pic>
        <p:nvPicPr>
          <p:cNvPr id="101378" name="Picture 2" descr="https://upload.wikimedia.org/wikipedia/commons/thumb/c/ca/Tamoxifen_Raloxifen_nci-vol-2738-300.jpg/1024px-Tamoxifen_Raloxifen_nci-vol-2738-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136" y="4895577"/>
            <a:ext cx="2922360" cy="191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97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CA" altLang="en-US" sz="4000" smtClean="0"/>
              <a:t>Screening and Surveillance for </a:t>
            </a:r>
            <a:r>
              <a:rPr lang="en-CA" altLang="en-US" sz="4000" i="1" smtClean="0"/>
              <a:t>BRCA</a:t>
            </a:r>
            <a:r>
              <a:rPr lang="en-CA" altLang="en-US" sz="4000" smtClean="0"/>
              <a:t> gene mutation carriers</a:t>
            </a:r>
          </a:p>
        </p:txBody>
      </p:sp>
      <p:sp>
        <p:nvSpPr>
          <p:cNvPr id="4" name="Content Placeholder 1"/>
          <p:cNvSpPr txBox="1">
            <a:spLocks/>
          </p:cNvSpPr>
          <p:nvPr/>
        </p:nvSpPr>
        <p:spPr bwMode="auto">
          <a:xfrm>
            <a:off x="457200" y="1664864"/>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2" indent="0" algn="ctr">
              <a:buFont typeface="Arial" charset="0"/>
              <a:buNone/>
            </a:pPr>
            <a:r>
              <a:rPr lang="en-CA" altLang="en-US" dirty="0" smtClean="0"/>
              <a:t>Risk-reduction surgery</a:t>
            </a:r>
          </a:p>
        </p:txBody>
      </p:sp>
      <p:sp>
        <p:nvSpPr>
          <p:cNvPr id="5" name="TextBox 4"/>
          <p:cNvSpPr txBox="1"/>
          <p:nvPr/>
        </p:nvSpPr>
        <p:spPr>
          <a:xfrm>
            <a:off x="467544" y="2348880"/>
            <a:ext cx="8460000" cy="1138773"/>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819150" lvl="3" indent="-361950" algn="ctr"/>
            <a:r>
              <a:rPr lang="en-CA" altLang="en-US" sz="2400" dirty="0"/>
              <a:t>Bilateral </a:t>
            </a:r>
            <a:r>
              <a:rPr lang="en-CA" altLang="en-US" sz="2400" dirty="0" smtClean="0"/>
              <a:t>mastectomy</a:t>
            </a:r>
          </a:p>
          <a:p>
            <a:pPr marL="819150" lvl="3" indent="-361950" algn="ctr"/>
            <a:endParaRPr lang="en-CA" altLang="en-US" sz="2200" dirty="0"/>
          </a:p>
          <a:p>
            <a:pPr marL="819150" lvl="3" indent="-361950" algn="ctr"/>
            <a:r>
              <a:rPr lang="en-CA" altLang="en-US" sz="2200" dirty="0" smtClean="0"/>
              <a:t>~ </a:t>
            </a:r>
            <a:r>
              <a:rPr lang="en-CA" altLang="en-US" sz="2200" dirty="0"/>
              <a:t>90% </a:t>
            </a:r>
            <a:r>
              <a:rPr lang="en-CA" altLang="en-US" sz="2200" dirty="0" smtClean="0"/>
              <a:t>risk-reduction </a:t>
            </a:r>
            <a:r>
              <a:rPr lang="en-CA" altLang="en-US" sz="2200" dirty="0"/>
              <a:t>in Br Ca</a:t>
            </a:r>
          </a:p>
        </p:txBody>
      </p:sp>
      <p:sp>
        <p:nvSpPr>
          <p:cNvPr id="6" name="TextBox 5"/>
          <p:cNvSpPr txBox="1"/>
          <p:nvPr/>
        </p:nvSpPr>
        <p:spPr>
          <a:xfrm>
            <a:off x="467544" y="3645024"/>
            <a:ext cx="8460000" cy="1846659"/>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819150" lvl="3" indent="-361950" algn="ctr"/>
            <a:r>
              <a:rPr lang="en-CA" altLang="en-US" sz="2400" dirty="0"/>
              <a:t>Bilateral </a:t>
            </a:r>
            <a:r>
              <a:rPr lang="en-CA" altLang="en-US" sz="2400" dirty="0" err="1" smtClean="0"/>
              <a:t>Salpingo</a:t>
            </a:r>
            <a:r>
              <a:rPr lang="en-CA" altLang="en-US" sz="2400" dirty="0" smtClean="0"/>
              <a:t>-Oophorectomy </a:t>
            </a:r>
            <a:r>
              <a:rPr lang="en-CA" altLang="en-US" sz="2400" dirty="0"/>
              <a:t>(</a:t>
            </a:r>
            <a:r>
              <a:rPr lang="en-CA" altLang="en-US" sz="2400" dirty="0" smtClean="0"/>
              <a:t>BSO)</a:t>
            </a:r>
          </a:p>
          <a:p>
            <a:pPr marL="819150" lvl="3" indent="-361950" algn="ctr"/>
            <a:endParaRPr lang="en-CA" altLang="en-US" sz="2400" dirty="0" smtClean="0"/>
          </a:p>
          <a:p>
            <a:pPr marL="819150" lvl="3" indent="-361950"/>
            <a:r>
              <a:rPr lang="en-CA" altLang="en-US" sz="2200" dirty="0" smtClean="0"/>
              <a:t>80</a:t>
            </a:r>
            <a:r>
              <a:rPr lang="en-CA" altLang="en-US" sz="2200" dirty="0"/>
              <a:t>% reduction in risk of ovarian/fallopian tube </a:t>
            </a:r>
            <a:r>
              <a:rPr lang="en-CA" altLang="en-US" sz="2200" dirty="0" smtClean="0"/>
              <a:t>cancer</a:t>
            </a:r>
          </a:p>
          <a:p>
            <a:pPr marL="819150" lvl="3" indent="-361950"/>
            <a:r>
              <a:rPr lang="en-CA" altLang="en-US" sz="2200" dirty="0" smtClean="0"/>
              <a:t>50</a:t>
            </a:r>
            <a:r>
              <a:rPr lang="en-CA" altLang="en-US" sz="2200" dirty="0"/>
              <a:t>% reduction in risk of </a:t>
            </a:r>
            <a:r>
              <a:rPr lang="en-CA" altLang="en-US" sz="2200" dirty="0" err="1" smtClean="0"/>
              <a:t>BrCa</a:t>
            </a:r>
            <a:endParaRPr lang="en-CA" altLang="en-US" sz="2200" dirty="0" smtClean="0"/>
          </a:p>
          <a:p>
            <a:pPr marL="819150" lvl="3" indent="-361950"/>
            <a:r>
              <a:rPr lang="en-CA" altLang="en-US" sz="2200" dirty="0" smtClean="0"/>
              <a:t>Optimal </a:t>
            </a:r>
            <a:r>
              <a:rPr lang="en-CA" altLang="en-US" sz="2200" dirty="0"/>
              <a:t>age of </a:t>
            </a:r>
            <a:r>
              <a:rPr lang="en-CA" altLang="en-US" sz="2200" dirty="0" smtClean="0"/>
              <a:t>BSO is pre-menopause</a:t>
            </a:r>
            <a:endParaRPr lang="en-CA" altLang="en-US" sz="2200" dirty="0"/>
          </a:p>
        </p:txBody>
      </p:sp>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222101"/>
            <a:ext cx="3995936" cy="166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609959"/>
            <a:ext cx="4464496" cy="108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213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1"/>
          <p:cNvSpPr>
            <a:spLocks noGrp="1"/>
          </p:cNvSpPr>
          <p:nvPr>
            <p:ph type="title"/>
          </p:nvPr>
        </p:nvSpPr>
        <p:spPr/>
        <p:txBody>
          <a:bodyPr/>
          <a:lstStyle/>
          <a:p>
            <a:r>
              <a:rPr lang="en-CA" altLang="en-US" sz="4000" smtClean="0"/>
              <a:t>Screening and Surveillance for </a:t>
            </a:r>
            <a:r>
              <a:rPr lang="en-CA" altLang="en-US" sz="4000" i="1" smtClean="0"/>
              <a:t>BRCA</a:t>
            </a:r>
            <a:r>
              <a:rPr lang="en-CA" altLang="en-US" sz="4000" smtClean="0"/>
              <a:t> gene mutation carriers</a:t>
            </a:r>
          </a:p>
        </p:txBody>
      </p:sp>
      <p:sp>
        <p:nvSpPr>
          <p:cNvPr id="2" name="AutoShape 2" descr="Image result for healthy lifesty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9332" name="Picture 4" descr="https://upload.wikimedia.org/wikipedia/commons/4/45/Jogging_Woman_in_Gra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271417"/>
            <a:ext cx="2547010" cy="203790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healthy lifesty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93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009231"/>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5603701"/>
            <a:ext cx="37719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
          <p:cNvSpPr txBox="1">
            <a:spLocks/>
          </p:cNvSpPr>
          <p:nvPr/>
        </p:nvSpPr>
        <p:spPr bwMode="auto">
          <a:xfrm>
            <a:off x="457200" y="1664864"/>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2" indent="0" algn="ctr">
              <a:buNone/>
            </a:pPr>
            <a:r>
              <a:rPr lang="en-CA" altLang="en-US" dirty="0"/>
              <a:t>Lifestyle modification</a:t>
            </a:r>
          </a:p>
        </p:txBody>
      </p:sp>
      <p:sp>
        <p:nvSpPr>
          <p:cNvPr id="10" name="TextBox 9"/>
          <p:cNvSpPr txBox="1"/>
          <p:nvPr/>
        </p:nvSpPr>
        <p:spPr>
          <a:xfrm>
            <a:off x="460375" y="2348880"/>
            <a:ext cx="8455025" cy="830997"/>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2" indent="0">
              <a:buNone/>
            </a:pPr>
            <a:r>
              <a:rPr lang="en-AU" altLang="en-US" sz="2400" dirty="0"/>
              <a:t>Maintain healthy lifestyle with proper diet, healthy BMI, regular exercise and limited alcohol consumption</a:t>
            </a:r>
            <a:endParaRPr lang="en-CA" sz="2400" dirty="0"/>
          </a:p>
        </p:txBody>
      </p:sp>
      <p:sp>
        <p:nvSpPr>
          <p:cNvPr id="11" name="TextBox 10"/>
          <p:cNvSpPr txBox="1"/>
          <p:nvPr/>
        </p:nvSpPr>
        <p:spPr>
          <a:xfrm>
            <a:off x="472749" y="3327375"/>
            <a:ext cx="8442651" cy="461665"/>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indent="-457200"/>
            <a:r>
              <a:rPr lang="en-AU" altLang="en-US" sz="2400" dirty="0"/>
              <a:t>Stay up-to-date on current screening recommendations</a:t>
            </a:r>
            <a:endParaRPr lang="en-CA" altLang="en-US" sz="2400" dirty="0"/>
          </a:p>
        </p:txBody>
      </p:sp>
    </p:spTree>
    <p:extLst>
      <p:ext uri="{BB962C8B-B14F-4D97-AF65-F5344CB8AC3E}">
        <p14:creationId xmlns:p14="http://schemas.microsoft.com/office/powerpoint/2010/main" val="2089358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1"/>
          <p:cNvSpPr>
            <a:spLocks noGrp="1"/>
          </p:cNvSpPr>
          <p:nvPr>
            <p:ph type="title"/>
          </p:nvPr>
        </p:nvSpPr>
        <p:spPr/>
        <p:txBody>
          <a:bodyPr/>
          <a:lstStyle/>
          <a:p>
            <a:r>
              <a:rPr lang="en-CA" altLang="en-US" sz="4000" smtClean="0"/>
              <a:t>Screening and Surveillance for </a:t>
            </a:r>
            <a:r>
              <a:rPr lang="en-CA" altLang="en-US" sz="4000" i="1" smtClean="0"/>
              <a:t>BRCA</a:t>
            </a:r>
            <a:r>
              <a:rPr lang="en-CA" altLang="en-US" sz="4000" smtClean="0"/>
              <a:t> gene mutation carriers</a:t>
            </a:r>
          </a:p>
        </p:txBody>
      </p:sp>
      <p:sp>
        <p:nvSpPr>
          <p:cNvPr id="4" name="Content Placeholder 1"/>
          <p:cNvSpPr txBox="1">
            <a:spLocks/>
          </p:cNvSpPr>
          <p:nvPr/>
        </p:nvSpPr>
        <p:spPr bwMode="auto">
          <a:xfrm>
            <a:off x="457200" y="1664864"/>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2" indent="0" algn="ctr">
              <a:buFont typeface="Arial" charset="0"/>
              <a:buNone/>
            </a:pPr>
            <a:r>
              <a:rPr lang="en-CA" altLang="en-US" dirty="0" smtClean="0"/>
              <a:t>Prostate Cancer</a:t>
            </a:r>
          </a:p>
        </p:txBody>
      </p:sp>
      <p:sp>
        <p:nvSpPr>
          <p:cNvPr id="2" name="TextBox 1"/>
          <p:cNvSpPr txBox="1"/>
          <p:nvPr/>
        </p:nvSpPr>
        <p:spPr>
          <a:xfrm>
            <a:off x="457200" y="2319264"/>
            <a:ext cx="84582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CA" sz="2400" dirty="0" smtClean="0">
                <a:solidFill>
                  <a:schemeClr val="tx1">
                    <a:lumMod val="95000"/>
                    <a:lumOff val="5000"/>
                  </a:schemeClr>
                </a:solidFill>
              </a:rPr>
              <a:t>Controversial</a:t>
            </a:r>
            <a:endParaRPr lang="en-CA" sz="2400" dirty="0">
              <a:solidFill>
                <a:schemeClr val="tx1">
                  <a:lumMod val="95000"/>
                  <a:lumOff val="5000"/>
                </a:schemeClr>
              </a:solidFill>
            </a:endParaRPr>
          </a:p>
        </p:txBody>
      </p:sp>
      <p:sp>
        <p:nvSpPr>
          <p:cNvPr id="6" name="TextBox 5"/>
          <p:cNvSpPr txBox="1"/>
          <p:nvPr/>
        </p:nvSpPr>
        <p:spPr>
          <a:xfrm>
            <a:off x="457200" y="2958043"/>
            <a:ext cx="8458200" cy="830997"/>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indent="-457200"/>
            <a:r>
              <a:rPr lang="en-AU" altLang="en-US" sz="2400" dirty="0"/>
              <a:t>Consider screening beginning at age 40 (e.g. annual digital rectal examination +/- PSA) for </a:t>
            </a:r>
            <a:r>
              <a:rPr lang="en-AU" altLang="en-US" sz="2400" i="1" dirty="0"/>
              <a:t>BRCA2</a:t>
            </a:r>
            <a:r>
              <a:rPr lang="en-AU" altLang="en-US" sz="2400" dirty="0"/>
              <a:t> mutation carriers</a:t>
            </a:r>
          </a:p>
        </p:txBody>
      </p:sp>
      <p:sp>
        <p:nvSpPr>
          <p:cNvPr id="7" name="TextBox 6"/>
          <p:cNvSpPr txBox="1"/>
          <p:nvPr/>
        </p:nvSpPr>
        <p:spPr>
          <a:xfrm>
            <a:off x="457200" y="3966155"/>
            <a:ext cx="8458200" cy="830997"/>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indent="-914400"/>
            <a:r>
              <a:rPr lang="en-CA" altLang="en-US" sz="2400" dirty="0" err="1"/>
              <a:t>PrCA</a:t>
            </a:r>
            <a:r>
              <a:rPr lang="en-CA" altLang="en-US" sz="2400" dirty="0"/>
              <a:t> in </a:t>
            </a:r>
            <a:r>
              <a:rPr lang="en-CA" altLang="en-US" sz="2400" i="1" dirty="0"/>
              <a:t>BRCA2</a:t>
            </a:r>
            <a:r>
              <a:rPr lang="en-CA" altLang="en-US" sz="2400" dirty="0"/>
              <a:t> carriers present at a younger age with aggressive  disease, and a higher mortality rate as compared with non-carriers</a:t>
            </a:r>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540" y="4941168"/>
            <a:ext cx="2772652" cy="184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941168"/>
            <a:ext cx="3289600" cy="185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316416" y="6237312"/>
            <a:ext cx="792000"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0357" name="Picture 5" descr="https://upload.wikimedia.org/wikipedia/commons/b/bc/Gleasonsco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276" y="4890968"/>
            <a:ext cx="2548220" cy="18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9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003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3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CA" altLang="en-US" sz="3600" dirty="0" smtClean="0"/>
              <a:t>Treatment options for affected </a:t>
            </a:r>
            <a:r>
              <a:rPr lang="en-CA" altLang="en-US" sz="3600" i="1" dirty="0" smtClean="0"/>
              <a:t>BRCA</a:t>
            </a:r>
            <a:r>
              <a:rPr lang="en-CA" altLang="en-US" sz="3600" dirty="0" smtClean="0"/>
              <a:t> mutation carriers</a:t>
            </a:r>
          </a:p>
        </p:txBody>
      </p:sp>
      <p:sp>
        <p:nvSpPr>
          <p:cNvPr id="111620" name="TextBox 3"/>
          <p:cNvSpPr txBox="1">
            <a:spLocks noChangeArrowheads="1"/>
          </p:cNvSpPr>
          <p:nvPr/>
        </p:nvSpPr>
        <p:spPr bwMode="auto">
          <a:xfrm>
            <a:off x="-36512" y="6446107"/>
            <a:ext cx="6048000" cy="338554"/>
          </a:xfrm>
          <a:prstGeom prst="rect">
            <a:avLst/>
          </a:prstGeom>
          <a:solidFill>
            <a:schemeClr val="bg1">
              <a:lumMod val="85000"/>
            </a:schemeClr>
          </a:solidFill>
          <a:ln>
            <a:noFill/>
          </a:ln>
        </p:spPr>
        <p:txBody>
          <a:bodyPr anchor="ct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r>
              <a:rPr lang="en-CA" altLang="en-US" sz="1600" dirty="0"/>
              <a:t>Moyer </a:t>
            </a:r>
            <a:r>
              <a:rPr lang="en-AU" altLang="en-US" sz="1600" i="1" dirty="0"/>
              <a:t>Ann Intern Med </a:t>
            </a:r>
            <a:r>
              <a:rPr lang="en-AU" altLang="en-US" sz="1600" dirty="0"/>
              <a:t>2014, </a:t>
            </a:r>
            <a:r>
              <a:rPr lang="en-CA" altLang="en-US" sz="1600" dirty="0" err="1"/>
              <a:t>Livraghi</a:t>
            </a:r>
            <a:r>
              <a:rPr lang="en-CA" altLang="en-US" sz="1600" dirty="0"/>
              <a:t> and </a:t>
            </a:r>
            <a:r>
              <a:rPr lang="en-CA" altLang="en-US" sz="1600" dirty="0" err="1" smtClean="0"/>
              <a:t>Livraghi</a:t>
            </a:r>
            <a:r>
              <a:rPr lang="en-CA" altLang="en-US" sz="1600" dirty="0" smtClean="0"/>
              <a:t> </a:t>
            </a:r>
            <a:r>
              <a:rPr lang="en-CA" altLang="en-US" sz="1600" i="1" dirty="0" smtClean="0"/>
              <a:t>BMC </a:t>
            </a:r>
            <a:r>
              <a:rPr lang="en-CA" altLang="en-US" sz="1600" i="1" dirty="0"/>
              <a:t>Medicine </a:t>
            </a:r>
            <a:r>
              <a:rPr lang="en-CA" altLang="en-US" sz="1600" dirty="0"/>
              <a:t>2015</a:t>
            </a:r>
          </a:p>
        </p:txBody>
      </p:sp>
      <p:sp>
        <p:nvSpPr>
          <p:cNvPr id="5" name="Content Placeholder 1"/>
          <p:cNvSpPr txBox="1">
            <a:spLocks/>
          </p:cNvSpPr>
          <p:nvPr/>
        </p:nvSpPr>
        <p:spPr bwMode="auto">
          <a:xfrm>
            <a:off x="467544" y="1664864"/>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More frequent, or intensive cancer screening</a:t>
            </a:r>
          </a:p>
        </p:txBody>
      </p:sp>
      <p:sp>
        <p:nvSpPr>
          <p:cNvPr id="6" name="Content Placeholder 1"/>
          <p:cNvSpPr txBox="1">
            <a:spLocks/>
          </p:cNvSpPr>
          <p:nvPr/>
        </p:nvSpPr>
        <p:spPr bwMode="auto">
          <a:xfrm>
            <a:off x="467544" y="2636912"/>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Risk-reducing medications </a:t>
            </a:r>
          </a:p>
        </p:txBody>
      </p:sp>
      <p:sp>
        <p:nvSpPr>
          <p:cNvPr id="7" name="TextBox 6"/>
          <p:cNvSpPr txBox="1"/>
          <p:nvPr/>
        </p:nvSpPr>
        <p:spPr>
          <a:xfrm>
            <a:off x="5242992" y="3140968"/>
            <a:ext cx="3682752" cy="396000"/>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CA" altLang="en-US" sz="2000" dirty="0"/>
              <a:t>e.g. tamoxifen or </a:t>
            </a:r>
            <a:r>
              <a:rPr lang="en-CA" altLang="en-US" sz="2000" dirty="0" err="1"/>
              <a:t>raloxifene</a:t>
            </a:r>
            <a:endParaRPr lang="en-CA" altLang="en-US" sz="2000" dirty="0"/>
          </a:p>
        </p:txBody>
      </p:sp>
      <p:sp>
        <p:nvSpPr>
          <p:cNvPr id="8" name="Content Placeholder 1"/>
          <p:cNvSpPr txBox="1">
            <a:spLocks/>
          </p:cNvSpPr>
          <p:nvPr/>
        </p:nvSpPr>
        <p:spPr bwMode="auto">
          <a:xfrm>
            <a:off x="467544" y="3799647"/>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Risk-reducing surgery </a:t>
            </a:r>
          </a:p>
        </p:txBody>
      </p:sp>
      <p:sp>
        <p:nvSpPr>
          <p:cNvPr id="9" name="TextBox 8"/>
          <p:cNvSpPr txBox="1"/>
          <p:nvPr/>
        </p:nvSpPr>
        <p:spPr>
          <a:xfrm>
            <a:off x="2578696" y="4325034"/>
            <a:ext cx="6347048" cy="400110"/>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CA" altLang="en-US" sz="2000" dirty="0"/>
              <a:t>e.g. mastectomy or bilateral </a:t>
            </a:r>
            <a:r>
              <a:rPr lang="en-CA" altLang="en-US" sz="2000" dirty="0" err="1"/>
              <a:t>salpingo</a:t>
            </a:r>
            <a:r>
              <a:rPr lang="en-CA" altLang="en-US" sz="2000" dirty="0"/>
              <a:t>-oophorectomy(BS0)</a:t>
            </a:r>
          </a:p>
        </p:txBody>
      </p:sp>
      <p:sp>
        <p:nvSpPr>
          <p:cNvPr id="10" name="Content Placeholder 1"/>
          <p:cNvSpPr txBox="1">
            <a:spLocks/>
          </p:cNvSpPr>
          <p:nvPr/>
        </p:nvSpPr>
        <p:spPr bwMode="auto">
          <a:xfrm>
            <a:off x="467544" y="4937162"/>
            <a:ext cx="8458200" cy="5400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New adjuvant, neoadjuvant, and metastatic treatments </a:t>
            </a:r>
          </a:p>
        </p:txBody>
      </p:sp>
      <p:sp>
        <p:nvSpPr>
          <p:cNvPr id="11" name="TextBox 10"/>
          <p:cNvSpPr txBox="1"/>
          <p:nvPr/>
        </p:nvSpPr>
        <p:spPr>
          <a:xfrm>
            <a:off x="6482644" y="5477162"/>
            <a:ext cx="2443100" cy="400110"/>
          </a:xfrm>
          <a:prstGeom prst="rect">
            <a:avLst/>
          </a:prstGeom>
          <a:solidFill>
            <a:srgbClr val="EBF6F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CA" altLang="en-US" sz="2000" dirty="0"/>
              <a:t>e.g. PARP inhibitors</a:t>
            </a:r>
          </a:p>
        </p:txBody>
      </p:sp>
    </p:spTree>
    <p:extLst>
      <p:ext uri="{BB962C8B-B14F-4D97-AF65-F5344CB8AC3E}">
        <p14:creationId xmlns:p14="http://schemas.microsoft.com/office/powerpoint/2010/main" val="9801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250"/>
                                  </p:stCondLst>
                                  <p:childTnLst>
                                    <p:set>
                                      <p:cBhvr>
                                        <p:cTn id="14" dur="1" fill="hold">
                                          <p:stCondLst>
                                            <p:cond delay="9"/>
                                          </p:stCondLst>
                                        </p:cTn>
                                        <p:tgtEl>
                                          <p:spTgt spid="8"/>
                                        </p:tgtEl>
                                        <p:attrNameLst>
                                          <p:attrName>style.visibility</p:attrName>
                                        </p:attrNameLst>
                                      </p:cBhvr>
                                      <p:to>
                                        <p:strVal val="visible"/>
                                      </p:to>
                                    </p:set>
                                  </p:childTnLst>
                                </p:cTn>
                              </p:par>
                            </p:childTnLst>
                          </p:cTn>
                        </p:par>
                        <p:par>
                          <p:cTn id="15" fill="hold">
                            <p:stCondLst>
                              <p:cond delay="760"/>
                            </p:stCondLst>
                            <p:childTnLst>
                              <p:par>
                                <p:cTn id="16" presetID="1" presetClass="entr" presetSubtype="0" fill="hold" grpId="0" nodeType="afterEffect">
                                  <p:stCondLst>
                                    <p:cond delay="0"/>
                                  </p:stCondLst>
                                  <p:childTnLst>
                                    <p:set>
                                      <p:cBhvr>
                                        <p:cTn id="17" dur="1" fill="hold">
                                          <p:stCondLst>
                                            <p:cond delay="9"/>
                                          </p:stCondLst>
                                        </p:cTn>
                                        <p:tgtEl>
                                          <p:spTgt spid="9"/>
                                        </p:tgtEl>
                                        <p:attrNameLst>
                                          <p:attrName>style.visibility</p:attrName>
                                        </p:attrNameLst>
                                      </p:cBhvr>
                                      <p:to>
                                        <p:strVal val="visible"/>
                                      </p:to>
                                    </p:set>
                                  </p:childTnLst>
                                </p:cTn>
                              </p:par>
                            </p:childTnLst>
                          </p:cTn>
                        </p:par>
                        <p:par>
                          <p:cTn id="18" fill="hold">
                            <p:stCondLst>
                              <p:cond delay="770"/>
                            </p:stCondLst>
                            <p:childTnLst>
                              <p:par>
                                <p:cTn id="19" presetID="1" presetClass="entr" presetSubtype="0" fill="hold" grpId="0" nodeType="afterEffect">
                                  <p:stCondLst>
                                    <p:cond delay="250"/>
                                  </p:stCondLst>
                                  <p:childTnLst>
                                    <p:set>
                                      <p:cBhvr>
                                        <p:cTn id="20" dur="1" fill="hold">
                                          <p:stCondLst>
                                            <p:cond delay="9"/>
                                          </p:stCondLst>
                                        </p:cTn>
                                        <p:tgtEl>
                                          <p:spTgt spid="10"/>
                                        </p:tgtEl>
                                        <p:attrNameLst>
                                          <p:attrName>style.visibility</p:attrName>
                                        </p:attrNameLst>
                                      </p:cBhvr>
                                      <p:to>
                                        <p:strVal val="visible"/>
                                      </p:to>
                                    </p:set>
                                  </p:childTnLst>
                                </p:cTn>
                              </p:par>
                            </p:childTnLst>
                          </p:cTn>
                        </p:par>
                        <p:par>
                          <p:cTn id="21" fill="hold">
                            <p:stCondLst>
                              <p:cond delay="1030"/>
                            </p:stCondLst>
                            <p:childTnLst>
                              <p:par>
                                <p:cTn id="22" presetID="1" presetClass="entr" presetSubtype="0" fill="hold" grpId="0" nodeType="afterEffect">
                                  <p:stCondLst>
                                    <p:cond delay="250"/>
                                  </p:stCondLst>
                                  <p:childTnLst>
                                    <p:set>
                                      <p:cBhvr>
                                        <p:cTn id="23" dur="1" fill="hold">
                                          <p:stCondLst>
                                            <p:cond delay="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4" name="Rectangle 2"/>
          <p:cNvSpPr txBox="1">
            <a:spLocks noRot="1" noChangeArrowheads="1"/>
          </p:cNvSpPr>
          <p:nvPr/>
        </p:nvSpPr>
        <p:spPr bwMode="auto">
          <a:xfrm>
            <a:off x="609600" y="1295400"/>
            <a:ext cx="8229600" cy="8640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smtClean="0"/>
              <a:t>Positive test result: Gene mutation known to be pathogenic found</a:t>
            </a:r>
          </a:p>
        </p:txBody>
      </p:sp>
      <p:sp>
        <p:nvSpPr>
          <p:cNvPr id="7" name="TextBox 6"/>
          <p:cNvSpPr txBox="1"/>
          <p:nvPr/>
        </p:nvSpPr>
        <p:spPr>
          <a:xfrm>
            <a:off x="539552" y="2564904"/>
            <a:ext cx="8229600" cy="830997"/>
          </a:xfrm>
          <a:prstGeom prst="rect">
            <a:avLst/>
          </a:prstGeom>
          <a:solidFill>
            <a:schemeClr val="bg1">
              <a:lumMod val="95000"/>
            </a:schemeClr>
          </a:solidFill>
        </p:spPr>
        <p:txBody>
          <a:bodyPr wrap="square" rtlCol="0">
            <a:spAutoFit/>
          </a:bodyPr>
          <a:lstStyle/>
          <a:p>
            <a:r>
              <a:rPr lang="en-AU" altLang="en-US" sz="2400" dirty="0">
                <a:solidFill>
                  <a:schemeClr val="bg1">
                    <a:lumMod val="50000"/>
                  </a:schemeClr>
                </a:solidFill>
              </a:rPr>
              <a:t>The patient has an increased lifetime risk to develop certain cancers </a:t>
            </a:r>
            <a:endParaRPr lang="en-CA" sz="2400" dirty="0">
              <a:solidFill>
                <a:schemeClr val="bg1">
                  <a:lumMod val="50000"/>
                </a:schemeClr>
              </a:solidFill>
            </a:endParaRPr>
          </a:p>
        </p:txBody>
      </p:sp>
      <p:sp>
        <p:nvSpPr>
          <p:cNvPr id="8" name="TextBox 7"/>
          <p:cNvSpPr txBox="1"/>
          <p:nvPr/>
        </p:nvSpPr>
        <p:spPr>
          <a:xfrm>
            <a:off x="539552" y="3742191"/>
            <a:ext cx="8457508" cy="830997"/>
          </a:xfrm>
          <a:prstGeom prst="rect">
            <a:avLst/>
          </a:prstGeom>
          <a:solidFill>
            <a:schemeClr val="bg1">
              <a:lumMod val="95000"/>
            </a:schemeClr>
          </a:solidFill>
        </p:spPr>
        <p:txBody>
          <a:bodyPr wrap="none" rtlCol="0">
            <a:spAutoFit/>
          </a:bodyPr>
          <a:lstStyle/>
          <a:p>
            <a:r>
              <a:rPr lang="en-AU" altLang="en-US" sz="2400" dirty="0">
                <a:solidFill>
                  <a:schemeClr val="bg1">
                    <a:lumMod val="50000"/>
                  </a:schemeClr>
                </a:solidFill>
              </a:rPr>
              <a:t>Screening and surveillance recommendations to improve outcome</a:t>
            </a:r>
          </a:p>
          <a:p>
            <a:endParaRPr lang="en-CA" sz="2400" dirty="0">
              <a:solidFill>
                <a:schemeClr val="bg1">
                  <a:lumMod val="50000"/>
                </a:schemeClr>
              </a:solidFill>
            </a:endParaRPr>
          </a:p>
        </p:txBody>
      </p:sp>
      <p:sp>
        <p:nvSpPr>
          <p:cNvPr id="2" name="TextBox 1"/>
          <p:cNvSpPr txBox="1"/>
          <p:nvPr/>
        </p:nvSpPr>
        <p:spPr>
          <a:xfrm>
            <a:off x="539552" y="4869160"/>
            <a:ext cx="82296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altLang="en-US" sz="2400" dirty="0"/>
              <a:t>Family members are at risk of carrying the same mutation and of having similar cancer </a:t>
            </a:r>
            <a:r>
              <a:rPr lang="en-AU" altLang="en-US" sz="2400" dirty="0" smtClean="0"/>
              <a:t>risks</a:t>
            </a:r>
            <a:endParaRPr lang="en-CA" sz="2400" dirty="0"/>
          </a:p>
        </p:txBody>
      </p:sp>
    </p:spTree>
    <p:extLst>
      <p:ext uri="{BB962C8B-B14F-4D97-AF65-F5344CB8AC3E}">
        <p14:creationId xmlns:p14="http://schemas.microsoft.com/office/powerpoint/2010/main" val="2374810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609600" y="1295400"/>
            <a:ext cx="8229600" cy="7921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3200"/>
              <a:t>Negative test result: </a:t>
            </a:r>
            <a:r>
              <a:rPr lang="en-CA" altLang="en-US" sz="3200" u="sng"/>
              <a:t>Familial </a:t>
            </a:r>
            <a:r>
              <a:rPr lang="en-CA" altLang="en-US" sz="3200"/>
              <a:t>mutation </a:t>
            </a:r>
            <a:r>
              <a:rPr lang="en-CA" altLang="en-US" sz="3200" b="1"/>
              <a:t>not</a:t>
            </a:r>
            <a:r>
              <a:rPr lang="en-CA" altLang="en-US" sz="3200"/>
              <a:t> found</a:t>
            </a:r>
            <a:endParaRPr lang="en-CA" altLang="en-US"/>
          </a:p>
        </p:txBody>
      </p:sp>
    </p:spTree>
    <p:extLst>
      <p:ext uri="{BB962C8B-B14F-4D97-AF65-F5344CB8AC3E}">
        <p14:creationId xmlns:p14="http://schemas.microsoft.com/office/powerpoint/2010/main" val="3492862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609600" y="1295400"/>
            <a:ext cx="8229600" cy="7921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3200"/>
              <a:t>Negative test result: </a:t>
            </a:r>
            <a:r>
              <a:rPr lang="en-CA" altLang="en-US" sz="3200" u="sng"/>
              <a:t>Familial </a:t>
            </a:r>
            <a:r>
              <a:rPr lang="en-CA" altLang="en-US" sz="3200"/>
              <a:t>mutation </a:t>
            </a:r>
            <a:r>
              <a:rPr lang="en-CA" altLang="en-US" sz="3200" b="1"/>
              <a:t>not</a:t>
            </a:r>
            <a:r>
              <a:rPr lang="en-CA" altLang="en-US" sz="3200"/>
              <a:t> found</a:t>
            </a:r>
            <a:endParaRPr lang="en-CA" altLang="en-US"/>
          </a:p>
        </p:txBody>
      </p:sp>
      <p:sp>
        <p:nvSpPr>
          <p:cNvPr id="3" name="TextBox 2"/>
          <p:cNvSpPr txBox="1"/>
          <p:nvPr/>
        </p:nvSpPr>
        <p:spPr>
          <a:xfrm>
            <a:off x="611560" y="2492895"/>
            <a:ext cx="8229600" cy="576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altLang="en-US" sz="2400" dirty="0"/>
              <a:t>This is </a:t>
            </a:r>
            <a:r>
              <a:rPr lang="en-AU" altLang="en-US" sz="2400" b="1" dirty="0"/>
              <a:t>a true negative </a:t>
            </a:r>
            <a:r>
              <a:rPr lang="en-AU" altLang="en-US" sz="2400" b="1" dirty="0" smtClean="0"/>
              <a:t>result</a:t>
            </a:r>
            <a:endParaRPr lang="en-CA" sz="2400" dirty="0"/>
          </a:p>
        </p:txBody>
      </p:sp>
    </p:spTree>
    <p:extLst>
      <p:ext uri="{BB962C8B-B14F-4D97-AF65-F5344CB8AC3E}">
        <p14:creationId xmlns:p14="http://schemas.microsoft.com/office/powerpoint/2010/main" val="317961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2" descr="C:\Users\Shawna\AppData\Local\Microsoft\Windows\Temporary Internet Files\Content.IE5\7EALJUYI\MP9004388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12414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314603"/>
            <a:ext cx="1440160" cy="646331"/>
          </a:xfrm>
          <a:prstGeom prst="rect">
            <a:avLst/>
          </a:prstGeom>
          <a:noFill/>
        </p:spPr>
        <p:txBody>
          <a:bodyPr wrap="square" rtlCol="0">
            <a:spAutoFit/>
          </a:bodyPr>
          <a:lstStyle/>
          <a:p>
            <a:r>
              <a:rPr lang="en-US" sz="3600" dirty="0" smtClean="0"/>
              <a:t>Pearls</a:t>
            </a:r>
            <a:endParaRPr lang="en-US" sz="3600" dirty="0"/>
          </a:p>
        </p:txBody>
      </p:sp>
      <p:sp>
        <p:nvSpPr>
          <p:cNvPr id="4" name="TextBox 3"/>
          <p:cNvSpPr txBox="1"/>
          <p:nvPr/>
        </p:nvSpPr>
        <p:spPr>
          <a:xfrm>
            <a:off x="468759" y="980728"/>
            <a:ext cx="8172307" cy="461665"/>
          </a:xfrm>
          <a:prstGeom prst="rect">
            <a:avLst/>
          </a:prstGeom>
          <a:solidFill>
            <a:schemeClr val="bg1">
              <a:lumMod val="85000"/>
            </a:schemeClr>
          </a:solidFill>
        </p:spPr>
        <p:txBody>
          <a:bodyPr wrap="square" rtlCol="0">
            <a:spAutoFit/>
          </a:bodyPr>
          <a:lstStyle/>
          <a:p>
            <a:pPr algn="ctr"/>
            <a:r>
              <a:rPr lang="en-AU" altLang="en-US" sz="2400" dirty="0"/>
              <a:t>5-10% of breast cancer is </a:t>
            </a:r>
            <a:r>
              <a:rPr lang="en-AU" altLang="en-US" sz="2400" dirty="0" smtClean="0"/>
              <a:t>hereditary</a:t>
            </a:r>
            <a:endParaRPr lang="en-US" sz="2400" dirty="0"/>
          </a:p>
        </p:txBody>
      </p:sp>
      <p:sp>
        <p:nvSpPr>
          <p:cNvPr id="5" name="TextBox 4"/>
          <p:cNvSpPr txBox="1"/>
          <p:nvPr/>
        </p:nvSpPr>
        <p:spPr>
          <a:xfrm>
            <a:off x="467544" y="1517883"/>
            <a:ext cx="8174736" cy="830997"/>
          </a:xfrm>
          <a:prstGeom prst="rect">
            <a:avLst/>
          </a:prstGeom>
          <a:solidFill>
            <a:schemeClr val="bg1">
              <a:lumMod val="95000"/>
            </a:schemeClr>
          </a:solidFill>
        </p:spPr>
        <p:txBody>
          <a:bodyPr wrap="square" rtlCol="0">
            <a:spAutoFit/>
          </a:bodyPr>
          <a:lstStyle/>
          <a:p>
            <a:r>
              <a:rPr lang="en-AU" altLang="en-US" sz="2400" dirty="0"/>
              <a:t>Mutations in </a:t>
            </a:r>
            <a:r>
              <a:rPr lang="en-AU" altLang="en-US" sz="2400" i="1" dirty="0"/>
              <a:t>BRCA1</a:t>
            </a:r>
            <a:r>
              <a:rPr lang="en-AU" altLang="en-US" sz="2400" dirty="0"/>
              <a:t> and </a:t>
            </a:r>
            <a:r>
              <a:rPr lang="en-AU" altLang="en-US" sz="2400" i="1" dirty="0"/>
              <a:t>BRCA2</a:t>
            </a:r>
            <a:r>
              <a:rPr lang="en-AU" altLang="en-US" sz="2400" dirty="0"/>
              <a:t> </a:t>
            </a:r>
            <a:r>
              <a:rPr lang="en-CA" altLang="en-US" sz="2400" dirty="0"/>
              <a:t>account for ~30% of high-risk breast cancer </a:t>
            </a:r>
            <a:r>
              <a:rPr lang="en-CA" altLang="en-US" sz="2400" dirty="0" smtClean="0"/>
              <a:t>families</a:t>
            </a:r>
            <a:endParaRPr lang="en-CA" altLang="en-US" sz="2400" dirty="0"/>
          </a:p>
        </p:txBody>
      </p:sp>
      <p:sp>
        <p:nvSpPr>
          <p:cNvPr id="6" name="TextBox 5"/>
          <p:cNvSpPr txBox="1"/>
          <p:nvPr/>
        </p:nvSpPr>
        <p:spPr>
          <a:xfrm>
            <a:off x="467544" y="2420888"/>
            <a:ext cx="8174736" cy="1200329"/>
          </a:xfrm>
          <a:prstGeom prst="rect">
            <a:avLst/>
          </a:prstGeom>
          <a:solidFill>
            <a:schemeClr val="bg1">
              <a:lumMod val="85000"/>
            </a:schemeClr>
          </a:solidFill>
        </p:spPr>
        <p:txBody>
          <a:bodyPr wrap="square" rtlCol="0">
            <a:spAutoFit/>
          </a:bodyPr>
          <a:lstStyle/>
          <a:p>
            <a:r>
              <a:rPr lang="en-AU" altLang="en-US" sz="2400" dirty="0"/>
              <a:t>HBOC is an autosomal dominant condition that results in an increased lifetime risk of breast and ovarian cancer in addition to other cancers </a:t>
            </a:r>
            <a:endParaRPr lang="en-US" sz="2400" dirty="0"/>
          </a:p>
        </p:txBody>
      </p:sp>
      <p:sp>
        <p:nvSpPr>
          <p:cNvPr id="7" name="TextBox 6"/>
          <p:cNvSpPr txBox="1"/>
          <p:nvPr/>
        </p:nvSpPr>
        <p:spPr>
          <a:xfrm>
            <a:off x="467544" y="3717032"/>
            <a:ext cx="8174736" cy="830997"/>
          </a:xfrm>
          <a:prstGeom prst="rect">
            <a:avLst/>
          </a:prstGeom>
          <a:solidFill>
            <a:schemeClr val="bg1">
              <a:lumMod val="95000"/>
            </a:schemeClr>
          </a:solidFill>
        </p:spPr>
        <p:txBody>
          <a:bodyPr wrap="square" rtlCol="0">
            <a:spAutoFit/>
          </a:bodyPr>
          <a:lstStyle/>
          <a:p>
            <a:r>
              <a:rPr lang="en-AU" altLang="en-US" sz="2400" dirty="0"/>
              <a:t>High risk individuals should be referred for a genetic consultation for consideration of genetic testing  </a:t>
            </a:r>
          </a:p>
        </p:txBody>
      </p:sp>
      <p:sp>
        <p:nvSpPr>
          <p:cNvPr id="8" name="TextBox 7"/>
          <p:cNvSpPr txBox="1"/>
          <p:nvPr/>
        </p:nvSpPr>
        <p:spPr>
          <a:xfrm>
            <a:off x="467544" y="4653136"/>
            <a:ext cx="8174736" cy="1200329"/>
          </a:xfrm>
          <a:prstGeom prst="rect">
            <a:avLst/>
          </a:prstGeom>
          <a:solidFill>
            <a:schemeClr val="bg1">
              <a:lumMod val="85000"/>
            </a:schemeClr>
          </a:solidFill>
        </p:spPr>
        <p:txBody>
          <a:bodyPr wrap="square" rtlCol="0">
            <a:spAutoFit/>
          </a:bodyPr>
          <a:lstStyle/>
          <a:p>
            <a:r>
              <a:rPr lang="en-AU" altLang="en-US" sz="2400" dirty="0"/>
              <a:t>Surveillance and management of breast, ovarian and other cancers should be guided by genetic test results and/or family/ personal history  </a:t>
            </a:r>
          </a:p>
        </p:txBody>
      </p:sp>
      <p:sp>
        <p:nvSpPr>
          <p:cNvPr id="11" name="Rectangle 10"/>
          <p:cNvSpPr/>
          <p:nvPr/>
        </p:nvSpPr>
        <p:spPr>
          <a:xfrm>
            <a:off x="8316416" y="6237312"/>
            <a:ext cx="792000"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115616" y="5889466"/>
            <a:ext cx="7632848" cy="707886"/>
          </a:xfrm>
          <a:prstGeom prst="rect">
            <a:avLst/>
          </a:prstGeom>
          <a:solidFill>
            <a:srgbClr val="EBF6F9"/>
          </a:solidFill>
        </p:spPr>
        <p:txBody>
          <a:bodyPr wrap="square" rtlCol="0">
            <a:spAutoFit/>
          </a:bodyPr>
          <a:lstStyle/>
          <a:p>
            <a:pPr marL="0" lvl="1"/>
            <a:r>
              <a:rPr lang="en-AU" altLang="en-US" sz="2000" dirty="0"/>
              <a:t>Studies show that conversations between patients and their healthcare providers are the strongest driver of screening </a:t>
            </a:r>
            <a:r>
              <a:rPr lang="en-AU" altLang="en-US" sz="2000" dirty="0" smtClean="0"/>
              <a:t>participation</a:t>
            </a:r>
            <a:endParaRPr lang="en-CA" altLang="en-US" sz="2000" dirty="0"/>
          </a:p>
        </p:txBody>
      </p:sp>
    </p:spTree>
    <p:extLst>
      <p:ext uri="{BB962C8B-B14F-4D97-AF65-F5344CB8AC3E}">
        <p14:creationId xmlns:p14="http://schemas.microsoft.com/office/powerpoint/2010/main" val="337898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609600" y="1295400"/>
            <a:ext cx="8229600" cy="7921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3200"/>
              <a:t>Negative test result: </a:t>
            </a:r>
            <a:r>
              <a:rPr lang="en-CA" altLang="en-US" sz="3200" u="sng"/>
              <a:t>Familial </a:t>
            </a:r>
            <a:r>
              <a:rPr lang="en-CA" altLang="en-US" sz="3200"/>
              <a:t>mutation </a:t>
            </a:r>
            <a:r>
              <a:rPr lang="en-CA" altLang="en-US" sz="3200" b="1"/>
              <a:t>not</a:t>
            </a:r>
            <a:r>
              <a:rPr lang="en-CA" altLang="en-US" sz="3200"/>
              <a:t> found</a:t>
            </a:r>
            <a:endParaRPr lang="en-CA" altLang="en-US"/>
          </a:p>
        </p:txBody>
      </p:sp>
      <p:sp>
        <p:nvSpPr>
          <p:cNvPr id="3" name="TextBox 2"/>
          <p:cNvSpPr txBox="1"/>
          <p:nvPr/>
        </p:nvSpPr>
        <p:spPr>
          <a:xfrm>
            <a:off x="611560" y="2492895"/>
            <a:ext cx="8229600" cy="461665"/>
          </a:xfrm>
          <a:prstGeom prst="rect">
            <a:avLst/>
          </a:prstGeom>
          <a:solidFill>
            <a:schemeClr val="bg1">
              <a:lumMod val="95000"/>
            </a:schemeClr>
          </a:solidFill>
        </p:spPr>
        <p:txBody>
          <a:bodyPr wrap="square" rtlCol="0">
            <a:spAutoFit/>
          </a:bodyPr>
          <a:lstStyle/>
          <a:p>
            <a:pPr algn="ctr"/>
            <a:r>
              <a:rPr lang="en-AU" altLang="en-US" sz="2400" dirty="0">
                <a:solidFill>
                  <a:schemeClr val="bg1">
                    <a:lumMod val="50000"/>
                  </a:schemeClr>
                </a:solidFill>
              </a:rPr>
              <a:t>This is </a:t>
            </a:r>
            <a:r>
              <a:rPr lang="en-AU" altLang="en-US" sz="2400" b="1" dirty="0">
                <a:solidFill>
                  <a:schemeClr val="bg1">
                    <a:lumMod val="50000"/>
                  </a:schemeClr>
                </a:solidFill>
              </a:rPr>
              <a:t>a </a:t>
            </a:r>
            <a:r>
              <a:rPr lang="en-AU" altLang="en-US" sz="2400" b="1" dirty="0"/>
              <a:t>true negative </a:t>
            </a:r>
            <a:r>
              <a:rPr lang="en-AU" altLang="en-US" sz="2400" b="1" dirty="0" smtClean="0">
                <a:solidFill>
                  <a:schemeClr val="bg1">
                    <a:lumMod val="50000"/>
                  </a:schemeClr>
                </a:solidFill>
              </a:rPr>
              <a:t>result</a:t>
            </a:r>
            <a:endParaRPr lang="en-CA" sz="2400" dirty="0">
              <a:solidFill>
                <a:schemeClr val="bg1">
                  <a:lumMod val="50000"/>
                </a:schemeClr>
              </a:solidFill>
            </a:endParaRPr>
          </a:p>
        </p:txBody>
      </p:sp>
      <p:sp>
        <p:nvSpPr>
          <p:cNvPr id="4" name="TextBox 3"/>
          <p:cNvSpPr txBox="1"/>
          <p:nvPr/>
        </p:nvSpPr>
        <p:spPr>
          <a:xfrm>
            <a:off x="611560" y="3573016"/>
            <a:ext cx="8229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altLang="en-US" sz="2400" dirty="0"/>
              <a:t>Reassurance for the </a:t>
            </a:r>
            <a:r>
              <a:rPr lang="en-AU" altLang="en-US" sz="2400" dirty="0" smtClean="0"/>
              <a:t>patient</a:t>
            </a:r>
            <a:endParaRPr lang="en-AU" altLang="en-US" sz="2400" dirty="0"/>
          </a:p>
        </p:txBody>
      </p:sp>
    </p:spTree>
    <p:extLst>
      <p:ext uri="{BB962C8B-B14F-4D97-AF65-F5344CB8AC3E}">
        <p14:creationId xmlns:p14="http://schemas.microsoft.com/office/powerpoint/2010/main" val="1348302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609600" y="1295400"/>
            <a:ext cx="8229600" cy="7921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3200"/>
              <a:t>Negative test result: </a:t>
            </a:r>
            <a:r>
              <a:rPr lang="en-CA" altLang="en-US" sz="3200" u="sng"/>
              <a:t>Familial </a:t>
            </a:r>
            <a:r>
              <a:rPr lang="en-CA" altLang="en-US" sz="3200"/>
              <a:t>mutation </a:t>
            </a:r>
            <a:r>
              <a:rPr lang="en-CA" altLang="en-US" sz="3200" b="1"/>
              <a:t>not</a:t>
            </a:r>
            <a:r>
              <a:rPr lang="en-CA" altLang="en-US" sz="3200"/>
              <a:t> found</a:t>
            </a:r>
            <a:endParaRPr lang="en-CA" altLang="en-US"/>
          </a:p>
        </p:txBody>
      </p:sp>
      <p:sp>
        <p:nvSpPr>
          <p:cNvPr id="3" name="TextBox 2"/>
          <p:cNvSpPr txBox="1"/>
          <p:nvPr/>
        </p:nvSpPr>
        <p:spPr>
          <a:xfrm>
            <a:off x="611560" y="2492895"/>
            <a:ext cx="8229600" cy="461665"/>
          </a:xfrm>
          <a:prstGeom prst="rect">
            <a:avLst/>
          </a:prstGeom>
          <a:solidFill>
            <a:schemeClr val="bg1">
              <a:lumMod val="95000"/>
            </a:schemeClr>
          </a:solidFill>
        </p:spPr>
        <p:txBody>
          <a:bodyPr wrap="square" rtlCol="0">
            <a:spAutoFit/>
          </a:bodyPr>
          <a:lstStyle/>
          <a:p>
            <a:pPr algn="ctr"/>
            <a:r>
              <a:rPr lang="en-AU" altLang="en-US" sz="2400" dirty="0">
                <a:solidFill>
                  <a:schemeClr val="bg1">
                    <a:lumMod val="50000"/>
                  </a:schemeClr>
                </a:solidFill>
              </a:rPr>
              <a:t>This is </a:t>
            </a:r>
            <a:r>
              <a:rPr lang="en-AU" altLang="en-US" sz="2400" b="1" dirty="0">
                <a:solidFill>
                  <a:schemeClr val="bg1">
                    <a:lumMod val="50000"/>
                  </a:schemeClr>
                </a:solidFill>
              </a:rPr>
              <a:t>a </a:t>
            </a:r>
            <a:r>
              <a:rPr lang="en-AU" altLang="en-US" sz="2400" b="1" dirty="0"/>
              <a:t>true negative </a:t>
            </a:r>
            <a:r>
              <a:rPr lang="en-AU" altLang="en-US" sz="2400" b="1" dirty="0" smtClean="0">
                <a:solidFill>
                  <a:schemeClr val="bg1">
                    <a:lumMod val="50000"/>
                  </a:schemeClr>
                </a:solidFill>
              </a:rPr>
              <a:t>result</a:t>
            </a:r>
            <a:endParaRPr lang="en-CA" sz="2400" dirty="0">
              <a:solidFill>
                <a:schemeClr val="bg1">
                  <a:lumMod val="50000"/>
                </a:schemeClr>
              </a:solidFill>
            </a:endParaRPr>
          </a:p>
        </p:txBody>
      </p:sp>
      <p:sp>
        <p:nvSpPr>
          <p:cNvPr id="4" name="TextBox 3"/>
          <p:cNvSpPr txBox="1"/>
          <p:nvPr/>
        </p:nvSpPr>
        <p:spPr>
          <a:xfrm>
            <a:off x="611560" y="3573016"/>
            <a:ext cx="8229600" cy="461665"/>
          </a:xfrm>
          <a:prstGeom prst="rect">
            <a:avLst/>
          </a:prstGeom>
          <a:solidFill>
            <a:schemeClr val="bg1">
              <a:lumMod val="95000"/>
            </a:schemeClr>
          </a:solidFill>
        </p:spPr>
        <p:txBody>
          <a:bodyPr wrap="square" rtlCol="0">
            <a:spAutoFit/>
          </a:bodyPr>
          <a:lstStyle/>
          <a:p>
            <a:pPr algn="ctr"/>
            <a:r>
              <a:rPr lang="en-AU" altLang="en-US" sz="2400" dirty="0">
                <a:solidFill>
                  <a:schemeClr val="bg1">
                    <a:lumMod val="50000"/>
                  </a:schemeClr>
                </a:solidFill>
              </a:rPr>
              <a:t>Reassurance for the </a:t>
            </a:r>
            <a:r>
              <a:rPr lang="en-AU" altLang="en-US" sz="2400" dirty="0" smtClean="0">
                <a:solidFill>
                  <a:schemeClr val="bg1">
                    <a:lumMod val="50000"/>
                  </a:schemeClr>
                </a:solidFill>
              </a:rPr>
              <a:t>patient</a:t>
            </a:r>
            <a:endParaRPr lang="en-AU" altLang="en-US" sz="2400" dirty="0">
              <a:solidFill>
                <a:schemeClr val="bg1">
                  <a:lumMod val="50000"/>
                </a:schemeClr>
              </a:solidFill>
            </a:endParaRPr>
          </a:p>
        </p:txBody>
      </p:sp>
      <p:sp>
        <p:nvSpPr>
          <p:cNvPr id="6" name="TextBox 5"/>
          <p:cNvSpPr txBox="1"/>
          <p:nvPr/>
        </p:nvSpPr>
        <p:spPr>
          <a:xfrm>
            <a:off x="611560" y="4509120"/>
            <a:ext cx="82296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altLang="en-US" sz="2400" dirty="0"/>
              <a:t>Patient may still need to follow modified screening recommendations based on her/his family history and/or personal history factors (e.g. BMI, age at menarche, personal benign breast disease</a:t>
            </a:r>
            <a:r>
              <a:rPr lang="en-AU" altLang="en-US" sz="2400" dirty="0" smtClean="0"/>
              <a:t>)</a:t>
            </a:r>
            <a:endParaRPr lang="en-CA" sz="2400" dirty="0"/>
          </a:p>
        </p:txBody>
      </p:sp>
    </p:spTree>
    <p:extLst>
      <p:ext uri="{BB962C8B-B14F-4D97-AF65-F5344CB8AC3E}">
        <p14:creationId xmlns:p14="http://schemas.microsoft.com/office/powerpoint/2010/main" val="4214439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609600" y="1066800"/>
            <a:ext cx="8229600" cy="9360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2800" dirty="0"/>
              <a:t>Negative test result: </a:t>
            </a:r>
            <a:r>
              <a:rPr lang="en-AU" altLang="en-US" sz="2800" dirty="0"/>
              <a:t>affected patient no mutation</a:t>
            </a:r>
            <a:r>
              <a:rPr lang="en-AU" altLang="en-US" sz="2800" u="sng" dirty="0"/>
              <a:t> </a:t>
            </a:r>
            <a:r>
              <a:rPr lang="en-AU" altLang="en-US" sz="2800" dirty="0"/>
              <a:t>identified </a:t>
            </a:r>
            <a:r>
              <a:rPr lang="en-AU" altLang="en-US" sz="2800" u="sng" dirty="0"/>
              <a:t>and</a:t>
            </a:r>
            <a:r>
              <a:rPr lang="en-AU" altLang="en-US" sz="2800" dirty="0"/>
              <a:t> there is no known familial mutation </a:t>
            </a:r>
            <a:endParaRPr lang="en-CA" altLang="en-US" sz="2000" dirty="0"/>
          </a:p>
        </p:txBody>
      </p:sp>
      <p:sp>
        <p:nvSpPr>
          <p:cNvPr id="6" name="TextBox 5"/>
          <p:cNvSpPr txBox="1"/>
          <p:nvPr/>
        </p:nvSpPr>
        <p:spPr>
          <a:xfrm>
            <a:off x="611560" y="2607295"/>
            <a:ext cx="8229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altLang="en-US" sz="2400" dirty="0"/>
              <a:t>This result is </a:t>
            </a:r>
            <a:r>
              <a:rPr lang="en-AU" altLang="en-US" sz="2400" b="1" dirty="0"/>
              <a:t>uninformative</a:t>
            </a:r>
          </a:p>
        </p:txBody>
      </p:sp>
    </p:spTree>
    <p:extLst>
      <p:ext uri="{BB962C8B-B14F-4D97-AF65-F5344CB8AC3E}">
        <p14:creationId xmlns:p14="http://schemas.microsoft.com/office/powerpoint/2010/main" val="24252480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609600" y="1066800"/>
            <a:ext cx="8229600" cy="9360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2800" dirty="0"/>
              <a:t>Negative test result: </a:t>
            </a:r>
            <a:r>
              <a:rPr lang="en-AU" altLang="en-US" sz="2800" dirty="0"/>
              <a:t>affected patient no mutation</a:t>
            </a:r>
            <a:r>
              <a:rPr lang="en-AU" altLang="en-US" sz="2800" u="sng" dirty="0"/>
              <a:t> </a:t>
            </a:r>
            <a:r>
              <a:rPr lang="en-AU" altLang="en-US" sz="2800" dirty="0"/>
              <a:t>identified </a:t>
            </a:r>
            <a:r>
              <a:rPr lang="en-AU" altLang="en-US" sz="2800" u="sng" dirty="0"/>
              <a:t>and</a:t>
            </a:r>
            <a:r>
              <a:rPr lang="en-AU" altLang="en-US" sz="2800" dirty="0"/>
              <a:t> there is no known familial mutation </a:t>
            </a:r>
            <a:endParaRPr lang="en-CA" altLang="en-US" sz="2000" dirty="0"/>
          </a:p>
        </p:txBody>
      </p:sp>
      <p:sp>
        <p:nvSpPr>
          <p:cNvPr id="6" name="TextBox 5"/>
          <p:cNvSpPr txBox="1"/>
          <p:nvPr/>
        </p:nvSpPr>
        <p:spPr>
          <a:xfrm>
            <a:off x="611560" y="2607295"/>
            <a:ext cx="8229600" cy="461665"/>
          </a:xfrm>
          <a:prstGeom prst="rect">
            <a:avLst/>
          </a:prstGeom>
          <a:solidFill>
            <a:schemeClr val="bg1">
              <a:lumMod val="95000"/>
            </a:schemeClr>
          </a:solidFill>
        </p:spPr>
        <p:txBody>
          <a:bodyPr wrap="square" rtlCol="0">
            <a:spAutoFit/>
          </a:bodyPr>
          <a:lstStyle/>
          <a:p>
            <a:pPr algn="ctr"/>
            <a:r>
              <a:rPr lang="en-AU" altLang="en-US" sz="2400" dirty="0">
                <a:solidFill>
                  <a:schemeClr val="bg1">
                    <a:lumMod val="50000"/>
                  </a:schemeClr>
                </a:solidFill>
              </a:rPr>
              <a:t>This result is </a:t>
            </a:r>
            <a:r>
              <a:rPr lang="en-AU" altLang="en-US" sz="2400" b="1" dirty="0"/>
              <a:t>uninformative</a:t>
            </a:r>
          </a:p>
        </p:txBody>
      </p:sp>
      <p:sp>
        <p:nvSpPr>
          <p:cNvPr id="7" name="TextBox 6"/>
          <p:cNvSpPr txBox="1"/>
          <p:nvPr/>
        </p:nvSpPr>
        <p:spPr>
          <a:xfrm>
            <a:off x="611560" y="3534107"/>
            <a:ext cx="82296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eaLnBrk="1" hangingPunct="1"/>
            <a:r>
              <a:rPr lang="en-CA" altLang="en-US" sz="2400" dirty="0"/>
              <a:t>The diagnosis of hereditary breast and ovarian cancer syndrome is neither confirmed nor ruled out</a:t>
            </a:r>
          </a:p>
        </p:txBody>
      </p:sp>
    </p:spTree>
    <p:extLst>
      <p:ext uri="{BB962C8B-B14F-4D97-AF65-F5344CB8AC3E}">
        <p14:creationId xmlns:p14="http://schemas.microsoft.com/office/powerpoint/2010/main" val="1686765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CA" altLang="en-US" sz="3600" dirty="0" smtClean="0"/>
              <a:t>What do the genetic test results mean?</a:t>
            </a:r>
          </a:p>
        </p:txBody>
      </p:sp>
      <p:sp>
        <p:nvSpPr>
          <p:cNvPr id="14" name="TextBox 13"/>
          <p:cNvSpPr txBox="1"/>
          <p:nvPr/>
        </p:nvSpPr>
        <p:spPr>
          <a:xfrm>
            <a:off x="609600" y="2420888"/>
            <a:ext cx="82296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eaLnBrk="1" hangingPunct="1"/>
            <a:r>
              <a:rPr lang="en-CA" altLang="en-US" sz="2400" dirty="0" smtClean="0"/>
              <a:t>Genetics specialist may offer genetic testing for another hereditary cancer syndrome</a:t>
            </a:r>
            <a:endParaRPr lang="en-CA" altLang="en-US" sz="2400" dirty="0"/>
          </a:p>
        </p:txBody>
      </p:sp>
      <p:sp>
        <p:nvSpPr>
          <p:cNvPr id="15" name="TextBox 14"/>
          <p:cNvSpPr txBox="1"/>
          <p:nvPr/>
        </p:nvSpPr>
        <p:spPr>
          <a:xfrm>
            <a:off x="603920" y="3500714"/>
            <a:ext cx="822960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altLang="en-US" sz="2400" dirty="0" smtClean="0"/>
              <a:t>Depending on family history (e.g. other cancers) or clinical findings (e.g. head circumference) testing for </a:t>
            </a:r>
            <a:r>
              <a:rPr lang="en-CA" altLang="en-US" sz="2400" b="1" dirty="0" smtClean="0"/>
              <a:t>one specific gene OR</a:t>
            </a:r>
            <a:r>
              <a:rPr lang="en-CA" altLang="en-US" sz="2400" dirty="0" smtClean="0"/>
              <a:t> </a:t>
            </a:r>
            <a:r>
              <a:rPr lang="en-CA" altLang="en-US" sz="2400" dirty="0"/>
              <a:t>by a </a:t>
            </a:r>
            <a:r>
              <a:rPr lang="en-CA" altLang="en-US" sz="2400" b="1" dirty="0"/>
              <a:t>hereditary cancer panel </a:t>
            </a:r>
            <a:r>
              <a:rPr lang="en-CA" altLang="en-US" sz="2400" dirty="0"/>
              <a:t>(multiple cancer predispositions genes tested at one time) may be offered on case-by-case </a:t>
            </a:r>
            <a:r>
              <a:rPr lang="en-CA" altLang="en-US" sz="2400" dirty="0" smtClean="0"/>
              <a:t>basis</a:t>
            </a:r>
            <a:endParaRPr lang="en-CA" altLang="en-US" sz="2400" dirty="0"/>
          </a:p>
        </p:txBody>
      </p:sp>
      <p:sp>
        <p:nvSpPr>
          <p:cNvPr id="6" name="Rectangle 2"/>
          <p:cNvSpPr txBox="1">
            <a:spLocks noRot="1" noChangeArrowheads="1"/>
          </p:cNvSpPr>
          <p:nvPr/>
        </p:nvSpPr>
        <p:spPr bwMode="auto">
          <a:xfrm>
            <a:off x="609600" y="1066800"/>
            <a:ext cx="8229600" cy="9360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2800" dirty="0"/>
              <a:t>Negative test result: </a:t>
            </a:r>
            <a:r>
              <a:rPr lang="en-AU" altLang="en-US" sz="2800" dirty="0"/>
              <a:t>affected patient no mutation</a:t>
            </a:r>
            <a:r>
              <a:rPr lang="en-AU" altLang="en-US" sz="2800" u="sng" dirty="0"/>
              <a:t> </a:t>
            </a:r>
            <a:r>
              <a:rPr lang="en-AU" altLang="en-US" sz="2800" dirty="0"/>
              <a:t>identified </a:t>
            </a:r>
            <a:r>
              <a:rPr lang="en-AU" altLang="en-US" sz="2800" u="sng" dirty="0"/>
              <a:t>and</a:t>
            </a:r>
            <a:r>
              <a:rPr lang="en-AU" altLang="en-US" sz="2800" dirty="0"/>
              <a:t> there is no known familial mutation </a:t>
            </a:r>
            <a:endParaRPr lang="en-CA" altLang="en-US" sz="2000" dirty="0"/>
          </a:p>
        </p:txBody>
      </p:sp>
    </p:spTree>
    <p:extLst>
      <p:ext uri="{BB962C8B-B14F-4D97-AF65-F5344CB8AC3E}">
        <p14:creationId xmlns:p14="http://schemas.microsoft.com/office/powerpoint/2010/main" val="906913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CA" altLang="en-US" sz="3600" dirty="0" smtClean="0"/>
              <a:t>What do the genetic test results mean?</a:t>
            </a:r>
          </a:p>
        </p:txBody>
      </p:sp>
      <p:grpSp>
        <p:nvGrpSpPr>
          <p:cNvPr id="10" name="Group 9"/>
          <p:cNvGrpSpPr/>
          <p:nvPr/>
        </p:nvGrpSpPr>
        <p:grpSpPr>
          <a:xfrm>
            <a:off x="0" y="2852936"/>
            <a:ext cx="8895832" cy="1733178"/>
            <a:chOff x="0" y="2852936"/>
            <a:chExt cx="8895832" cy="1733178"/>
          </a:xfrm>
        </p:grpSpPr>
        <p:pic>
          <p:nvPicPr>
            <p:cNvPr id="102402" name="Picture 2" descr="C:\Users\Shawna\AppData\Local\Microsoft\Windows\INetCache\IE\DSB6ETXT\600px-Caution_sign_used_on_roads_p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2936"/>
              <a:ext cx="2079814" cy="17331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5832" y="3229469"/>
              <a:ext cx="7200000" cy="523220"/>
            </a:xfrm>
            <a:prstGeom prst="rect">
              <a:avLst/>
            </a:prstGeom>
            <a:solidFill>
              <a:srgbClr val="FFCC00"/>
            </a:solidFill>
            <a:ln>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CA" sz="2800" dirty="0" smtClean="0">
                  <a:solidFill>
                    <a:schemeClr val="tx1"/>
                  </a:solidFill>
                </a:rPr>
                <a:t>Caution when ordering hereditary cancer panels</a:t>
              </a:r>
              <a:endParaRPr lang="en-CA" sz="2800" dirty="0">
                <a:solidFill>
                  <a:schemeClr val="tx1"/>
                </a:solidFill>
              </a:endParaRPr>
            </a:p>
          </p:txBody>
        </p:sp>
      </p:grpSp>
      <p:sp>
        <p:nvSpPr>
          <p:cNvPr id="6" name="TextBox 5"/>
          <p:cNvSpPr txBox="1"/>
          <p:nvPr/>
        </p:nvSpPr>
        <p:spPr>
          <a:xfrm>
            <a:off x="2419265" y="4221088"/>
            <a:ext cx="5753135" cy="461665"/>
          </a:xfrm>
          <a:prstGeom prst="rect">
            <a:avLst/>
          </a:prstGeom>
          <a:solidFill>
            <a:schemeClr val="bg1">
              <a:lumMod val="75000"/>
            </a:schemeClr>
          </a:solidFill>
        </p:spPr>
        <p:txBody>
          <a:bodyPr wrap="square" rtlCol="0">
            <a:spAutoFit/>
          </a:bodyPr>
          <a:lstStyle/>
          <a:p>
            <a:pPr algn="ctr"/>
            <a:r>
              <a:rPr lang="en-CA" sz="2400" dirty="0" smtClean="0"/>
              <a:t>Clinical utility of panels is not yet defined</a:t>
            </a:r>
            <a:endParaRPr lang="en-CA" sz="2400" dirty="0"/>
          </a:p>
        </p:txBody>
      </p:sp>
      <p:sp>
        <p:nvSpPr>
          <p:cNvPr id="13" name="TextBox 12"/>
          <p:cNvSpPr txBox="1"/>
          <p:nvPr/>
        </p:nvSpPr>
        <p:spPr>
          <a:xfrm>
            <a:off x="2419265" y="5013176"/>
            <a:ext cx="5753135" cy="830997"/>
          </a:xfrm>
          <a:prstGeom prst="rect">
            <a:avLst/>
          </a:prstGeom>
          <a:solidFill>
            <a:schemeClr val="bg1">
              <a:lumMod val="75000"/>
            </a:schemeClr>
          </a:solidFill>
        </p:spPr>
        <p:txBody>
          <a:bodyPr wrap="square" rtlCol="0">
            <a:spAutoFit/>
          </a:bodyPr>
          <a:lstStyle/>
          <a:p>
            <a:pPr algn="ctr"/>
            <a:r>
              <a:rPr lang="en-CA" sz="2400" dirty="0" smtClean="0"/>
              <a:t>Variants of unknown significance:  challenges in interpreting results</a:t>
            </a:r>
            <a:endParaRPr lang="en-CA" sz="2400" dirty="0"/>
          </a:p>
        </p:txBody>
      </p:sp>
      <p:sp>
        <p:nvSpPr>
          <p:cNvPr id="14" name="TextBox 13"/>
          <p:cNvSpPr txBox="1"/>
          <p:nvPr/>
        </p:nvSpPr>
        <p:spPr>
          <a:xfrm>
            <a:off x="1240870" y="1268760"/>
            <a:ext cx="7291570" cy="954107"/>
          </a:xfrm>
          <a:prstGeom prst="rect">
            <a:avLst/>
          </a:prstGeom>
          <a:solidFill>
            <a:schemeClr val="bg1">
              <a:lumMod val="75000"/>
            </a:schemeClr>
          </a:solidFill>
        </p:spPr>
        <p:txBody>
          <a:bodyPr wrap="square" rtlCol="0">
            <a:spAutoFit/>
          </a:bodyPr>
          <a:lstStyle/>
          <a:p>
            <a:pPr algn="ctr"/>
            <a:r>
              <a:rPr lang="en-CA" sz="2800" dirty="0" smtClean="0"/>
              <a:t>Generally, hereditary cancer panels are available as physician ordered private-pay test</a:t>
            </a:r>
            <a:endParaRPr lang="en-CA" sz="2800" dirty="0"/>
          </a:p>
        </p:txBody>
      </p:sp>
      <p:sp>
        <p:nvSpPr>
          <p:cNvPr id="11" name="Rectangle 10"/>
          <p:cNvSpPr/>
          <p:nvPr/>
        </p:nvSpPr>
        <p:spPr>
          <a:xfrm>
            <a:off x="8316416" y="6237312"/>
            <a:ext cx="792000"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87155" y="5925403"/>
            <a:ext cx="8532468" cy="578882"/>
          </a:xfrm>
          <a:prstGeom prst="roundRect">
            <a:avLst/>
          </a:prstGeom>
          <a:solidFill>
            <a:schemeClr val="accent2">
              <a:lumMod val="60000"/>
              <a:lumOff val="40000"/>
            </a:schemeClr>
          </a:solidFill>
        </p:spPr>
        <p:txBody>
          <a:bodyPr wrap="square" rtlCol="0">
            <a:spAutoFit/>
          </a:bodyPr>
          <a:lstStyle/>
          <a:p>
            <a:pPr algn="ctr"/>
            <a:r>
              <a:rPr lang="en-US" sz="2800" dirty="0" smtClean="0"/>
              <a:t>Some hereditary cancer panels may contain 7-26 genes</a:t>
            </a:r>
            <a:endParaRPr lang="en-US" sz="2800" dirty="0"/>
          </a:p>
        </p:txBody>
      </p:sp>
    </p:spTree>
    <p:extLst>
      <p:ext uri="{BB962C8B-B14F-4D97-AF65-F5344CB8AC3E}">
        <p14:creationId xmlns:p14="http://schemas.microsoft.com/office/powerpoint/2010/main" val="39971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750"/>
                            </p:stCondLst>
                            <p:childTnLst>
                              <p:par>
                                <p:cTn id="8" presetID="42"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533400" y="1066800"/>
            <a:ext cx="8229600" cy="1152525"/>
          </a:xfrm>
          <a:prstGeom prst="rect">
            <a:avLst/>
          </a:prstGeom>
          <a:ln/>
        </p:spPr>
        <p:style>
          <a:lnRef idx="0">
            <a:schemeClr val="dk1"/>
          </a:lnRef>
          <a:fillRef idx="3">
            <a:schemeClr val="dk1"/>
          </a:fillRef>
          <a:effectRef idx="3">
            <a:schemeClr val="dk1"/>
          </a:effectRef>
          <a:fontRef idx="minor">
            <a:schemeClr val="lt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2800">
                <a:solidFill>
                  <a:schemeClr val="bg1"/>
                </a:solidFill>
              </a:rPr>
              <a:t>Variant of uncertain significance (VUS): </a:t>
            </a:r>
            <a:r>
              <a:rPr lang="en-AU" altLang="en-US">
                <a:solidFill>
                  <a:schemeClr val="bg1"/>
                </a:solidFill>
              </a:rPr>
              <a:t>a gene change that has not yet been categorized as benign or as pathogenic</a:t>
            </a:r>
            <a:endParaRPr lang="en-CA" altLang="en-US">
              <a:solidFill>
                <a:schemeClr val="bg1"/>
              </a:solidFill>
            </a:endParaRPr>
          </a:p>
        </p:txBody>
      </p:sp>
    </p:spTree>
    <p:extLst>
      <p:ext uri="{BB962C8B-B14F-4D97-AF65-F5344CB8AC3E}">
        <p14:creationId xmlns:p14="http://schemas.microsoft.com/office/powerpoint/2010/main" val="2341544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533400" y="1066800"/>
            <a:ext cx="8229600" cy="1152525"/>
          </a:xfrm>
          <a:prstGeom prst="rect">
            <a:avLst/>
          </a:prstGeom>
          <a:ln/>
        </p:spPr>
        <p:style>
          <a:lnRef idx="0">
            <a:schemeClr val="dk1"/>
          </a:lnRef>
          <a:fillRef idx="3">
            <a:schemeClr val="dk1"/>
          </a:fillRef>
          <a:effectRef idx="3">
            <a:schemeClr val="dk1"/>
          </a:effectRef>
          <a:fontRef idx="minor">
            <a:schemeClr val="lt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2800">
                <a:solidFill>
                  <a:schemeClr val="bg1"/>
                </a:solidFill>
              </a:rPr>
              <a:t>Variant of uncertain significance (VUS): </a:t>
            </a:r>
            <a:r>
              <a:rPr lang="en-AU" altLang="en-US">
                <a:solidFill>
                  <a:schemeClr val="bg1"/>
                </a:solidFill>
              </a:rPr>
              <a:t>a gene change that has not yet been categorized as benign or as pathogenic</a:t>
            </a:r>
            <a:endParaRPr lang="en-CA" altLang="en-US">
              <a:solidFill>
                <a:schemeClr val="bg1"/>
              </a:solidFill>
            </a:endParaRPr>
          </a:p>
        </p:txBody>
      </p:sp>
      <p:sp>
        <p:nvSpPr>
          <p:cNvPr id="2" name="TextBox 1"/>
          <p:cNvSpPr txBox="1"/>
          <p:nvPr/>
        </p:nvSpPr>
        <p:spPr>
          <a:xfrm>
            <a:off x="539552" y="2420888"/>
            <a:ext cx="8229600"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CA" altLang="en-US" sz="2400" dirty="0"/>
              <a:t>The diagnosis of hereditary breast and ovarian cancer syndrome is neither confirmed nor ruled </a:t>
            </a:r>
            <a:r>
              <a:rPr lang="en-CA" altLang="en-US" sz="2400" dirty="0" smtClean="0"/>
              <a:t>out</a:t>
            </a:r>
            <a:endParaRPr lang="en-CA" sz="2400" dirty="0"/>
          </a:p>
        </p:txBody>
      </p:sp>
    </p:spTree>
    <p:extLst>
      <p:ext uri="{BB962C8B-B14F-4D97-AF65-F5344CB8AC3E}">
        <p14:creationId xmlns:p14="http://schemas.microsoft.com/office/powerpoint/2010/main" val="822346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0"/>
            <a:ext cx="8229600" cy="1143000"/>
          </a:xfrm>
        </p:spPr>
        <p:txBody>
          <a:bodyPr/>
          <a:lstStyle/>
          <a:p>
            <a:r>
              <a:rPr lang="en-CA" altLang="en-US" sz="3600" smtClean="0"/>
              <a:t>What do the genetic test results mean?</a:t>
            </a:r>
          </a:p>
        </p:txBody>
      </p:sp>
      <p:sp>
        <p:nvSpPr>
          <p:cNvPr id="5" name="Rectangle 2"/>
          <p:cNvSpPr txBox="1">
            <a:spLocks noRot="1" noChangeArrowheads="1"/>
          </p:cNvSpPr>
          <p:nvPr/>
        </p:nvSpPr>
        <p:spPr bwMode="auto">
          <a:xfrm>
            <a:off x="533400" y="1066800"/>
            <a:ext cx="8229600" cy="1152525"/>
          </a:xfrm>
          <a:prstGeom prst="rect">
            <a:avLst/>
          </a:prstGeom>
          <a:ln/>
        </p:spPr>
        <p:style>
          <a:lnRef idx="0">
            <a:schemeClr val="dk1"/>
          </a:lnRef>
          <a:fillRef idx="3">
            <a:schemeClr val="dk1"/>
          </a:fillRef>
          <a:effectRef idx="3">
            <a:schemeClr val="dk1"/>
          </a:effectRef>
          <a:fontRef idx="minor">
            <a:schemeClr val="lt1"/>
          </a:fontRef>
        </p:style>
        <p:txBody>
          <a:bodyPr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a:r>
              <a:rPr lang="en-CA" altLang="en-US" sz="2800">
                <a:solidFill>
                  <a:schemeClr val="bg1"/>
                </a:solidFill>
              </a:rPr>
              <a:t>Variant of uncertain significance (VUS): </a:t>
            </a:r>
            <a:r>
              <a:rPr lang="en-AU" altLang="en-US">
                <a:solidFill>
                  <a:schemeClr val="bg1"/>
                </a:solidFill>
              </a:rPr>
              <a:t>a gene change that has not yet been categorized as benign or as pathogenic</a:t>
            </a:r>
            <a:endParaRPr lang="en-CA" altLang="en-US">
              <a:solidFill>
                <a:schemeClr val="bg1"/>
              </a:solidFill>
            </a:endParaRPr>
          </a:p>
        </p:txBody>
      </p:sp>
      <p:sp>
        <p:nvSpPr>
          <p:cNvPr id="2" name="TextBox 1"/>
          <p:cNvSpPr txBox="1"/>
          <p:nvPr/>
        </p:nvSpPr>
        <p:spPr>
          <a:xfrm>
            <a:off x="539552" y="2420888"/>
            <a:ext cx="8229600" cy="83099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altLang="en-US" sz="2400" dirty="0">
                <a:solidFill>
                  <a:schemeClr val="bg1">
                    <a:lumMod val="50000"/>
                  </a:schemeClr>
                </a:solidFill>
              </a:rPr>
              <a:t>The diagnosis of hereditary breast and ovarian cancer syndrome is neither confirmed nor ruled </a:t>
            </a:r>
            <a:r>
              <a:rPr lang="en-CA" altLang="en-US" sz="2400" dirty="0" smtClean="0">
                <a:solidFill>
                  <a:schemeClr val="bg1">
                    <a:lumMod val="50000"/>
                  </a:schemeClr>
                </a:solidFill>
              </a:rPr>
              <a:t>out</a:t>
            </a:r>
            <a:endParaRPr lang="en-CA" sz="2400" dirty="0">
              <a:solidFill>
                <a:schemeClr val="bg1">
                  <a:lumMod val="50000"/>
                </a:schemeClr>
              </a:solidFill>
            </a:endParaRPr>
          </a:p>
        </p:txBody>
      </p:sp>
      <p:sp>
        <p:nvSpPr>
          <p:cNvPr id="3" name="TextBox 2"/>
          <p:cNvSpPr txBox="1"/>
          <p:nvPr/>
        </p:nvSpPr>
        <p:spPr>
          <a:xfrm>
            <a:off x="539552" y="3429000"/>
            <a:ext cx="82296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AU" altLang="en-US" sz="2400" dirty="0"/>
              <a:t>Some variants may be interpreted as ‘likely pathogenic’, generally meaning greater than 90% certainty of being disease </a:t>
            </a:r>
            <a:r>
              <a:rPr lang="en-AU" altLang="en-US" sz="2400" dirty="0" smtClean="0"/>
              <a:t>causing</a:t>
            </a:r>
            <a:endParaRPr lang="en-CA" sz="2400" dirty="0"/>
          </a:p>
        </p:txBody>
      </p:sp>
      <p:sp>
        <p:nvSpPr>
          <p:cNvPr id="4" name="TextBox 3"/>
          <p:cNvSpPr txBox="1"/>
          <p:nvPr/>
        </p:nvSpPr>
        <p:spPr>
          <a:xfrm>
            <a:off x="944318" y="4809346"/>
            <a:ext cx="686804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r>
              <a:rPr lang="en-AU" altLang="en-US" sz="2000" dirty="0"/>
              <a:t>Screening and management may be </a:t>
            </a:r>
            <a:r>
              <a:rPr lang="en-AU" altLang="en-US" sz="2000" dirty="0" smtClean="0"/>
              <a:t>modified</a:t>
            </a:r>
            <a:endParaRPr lang="en-CA" sz="1600" dirty="0"/>
          </a:p>
        </p:txBody>
      </p:sp>
      <p:sp>
        <p:nvSpPr>
          <p:cNvPr id="6" name="TextBox 5"/>
          <p:cNvSpPr txBox="1"/>
          <p:nvPr/>
        </p:nvSpPr>
        <p:spPr>
          <a:xfrm>
            <a:off x="950470" y="5373216"/>
            <a:ext cx="686189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r>
              <a:rPr lang="en-AU" altLang="en-US" sz="2000" dirty="0"/>
              <a:t>Other family members may be offered genetic testing to try to track the familial gene change and to see if it is associated with </a:t>
            </a:r>
            <a:r>
              <a:rPr lang="en-AU" altLang="en-US" sz="2000" dirty="0" smtClean="0"/>
              <a:t>cancer</a:t>
            </a:r>
            <a:endParaRPr lang="en-CA" sz="2000" dirty="0"/>
          </a:p>
        </p:txBody>
      </p:sp>
    </p:spTree>
    <p:extLst>
      <p:ext uri="{BB962C8B-B14F-4D97-AF65-F5344CB8AC3E}">
        <p14:creationId xmlns:p14="http://schemas.microsoft.com/office/powerpoint/2010/main" val="1157734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4" name="Rectangle 2"/>
          <p:cNvSpPr>
            <a:spLocks noGrp="1" noRot="1" noChangeArrowheads="1"/>
          </p:cNvSpPr>
          <p:nvPr>
            <p:ph type="title"/>
          </p:nvPr>
        </p:nvSpPr>
        <p:spPr>
          <a:xfrm>
            <a:off x="457200" y="76200"/>
            <a:ext cx="8229600" cy="1143000"/>
          </a:xfrm>
        </p:spPr>
        <p:txBody>
          <a:bodyPr/>
          <a:lstStyle/>
          <a:p>
            <a:r>
              <a:rPr lang="en-CA" altLang="en-US" sz="3200" dirty="0" smtClean="0"/>
              <a:t>Risks/Benefits/Limitations of </a:t>
            </a:r>
            <a:r>
              <a:rPr lang="en-CA" altLang="en-US" sz="3200" dirty="0" smtClean="0"/>
              <a:t>Genetic Testing</a:t>
            </a:r>
          </a:p>
        </p:txBody>
      </p:sp>
      <p:sp>
        <p:nvSpPr>
          <p:cNvPr id="7" name="Rectangle 2"/>
          <p:cNvSpPr txBox="1">
            <a:spLocks noRot="1" noChangeArrowheads="1"/>
          </p:cNvSpPr>
          <p:nvPr/>
        </p:nvSpPr>
        <p:spPr bwMode="auto">
          <a:xfrm>
            <a:off x="609600" y="1143000"/>
            <a:ext cx="8229600" cy="828675"/>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smtClean="0"/>
              <a:t>Positive test result: Gene mutation known to be pathogenic found</a:t>
            </a:r>
          </a:p>
        </p:txBody>
      </p:sp>
      <p:sp>
        <p:nvSpPr>
          <p:cNvPr id="3" name="Isosceles Triangle 2"/>
          <p:cNvSpPr/>
          <p:nvPr/>
        </p:nvSpPr>
        <p:spPr>
          <a:xfrm>
            <a:off x="3275856" y="4653136"/>
            <a:ext cx="1944216" cy="864096"/>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cxnSp>
        <p:nvCxnSpPr>
          <p:cNvPr id="5" name="Straight Connector 4"/>
          <p:cNvCxnSpPr/>
          <p:nvPr/>
        </p:nvCxnSpPr>
        <p:spPr>
          <a:xfrm flipV="1">
            <a:off x="1259632" y="4365104"/>
            <a:ext cx="6120680" cy="576064"/>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83568" y="3297178"/>
            <a:ext cx="2880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altLang="en-US" sz="2000" dirty="0"/>
              <a:t>Clinical intervention may improve </a:t>
            </a:r>
            <a:r>
              <a:rPr lang="en-CA" altLang="en-US" sz="2000" dirty="0" smtClean="0"/>
              <a:t>outcome</a:t>
            </a:r>
            <a:endParaRPr lang="en-CA" sz="2000" dirty="0"/>
          </a:p>
        </p:txBody>
      </p:sp>
      <p:sp>
        <p:nvSpPr>
          <p:cNvPr id="11" name="TextBox 10"/>
          <p:cNvSpPr txBox="1"/>
          <p:nvPr/>
        </p:nvSpPr>
        <p:spPr>
          <a:xfrm>
            <a:off x="251520" y="4017258"/>
            <a:ext cx="316490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altLang="en-US" sz="2000" dirty="0"/>
              <a:t>Family members at risk can be </a:t>
            </a:r>
            <a:r>
              <a:rPr lang="en-CA" altLang="en-US" sz="2000" dirty="0" smtClean="0"/>
              <a:t>identified</a:t>
            </a:r>
            <a:endParaRPr lang="en-CA" altLang="en-US" sz="2000" dirty="0"/>
          </a:p>
        </p:txBody>
      </p:sp>
      <p:sp>
        <p:nvSpPr>
          <p:cNvPr id="17" name="TextBox 16"/>
          <p:cNvSpPr txBox="1"/>
          <p:nvPr/>
        </p:nvSpPr>
        <p:spPr>
          <a:xfrm>
            <a:off x="863840" y="5157192"/>
            <a:ext cx="2268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CA" altLang="en-US" sz="2000" b="1" dirty="0">
                <a:solidFill>
                  <a:schemeClr val="tx1"/>
                </a:solidFill>
              </a:rPr>
              <a:t>Potential </a:t>
            </a:r>
            <a:r>
              <a:rPr lang="en-CA" altLang="en-US" sz="2000" b="1" dirty="0" smtClean="0">
                <a:solidFill>
                  <a:schemeClr val="tx1"/>
                </a:solidFill>
              </a:rPr>
              <a:t>Benefits</a:t>
            </a:r>
            <a:endParaRPr lang="en-CA" altLang="en-US" sz="2000" b="1" dirty="0">
              <a:solidFill>
                <a:schemeClr val="tx1"/>
              </a:solidFill>
            </a:endParaRPr>
          </a:p>
        </p:txBody>
      </p:sp>
      <p:sp>
        <p:nvSpPr>
          <p:cNvPr id="18" name="TextBox 17"/>
          <p:cNvSpPr txBox="1"/>
          <p:nvPr/>
        </p:nvSpPr>
        <p:spPr>
          <a:xfrm>
            <a:off x="5508104" y="5157192"/>
            <a:ext cx="22680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CA" altLang="en-US" sz="2000" b="1" dirty="0">
                <a:solidFill>
                  <a:schemeClr val="tx1"/>
                </a:solidFill>
              </a:rPr>
              <a:t>Potential </a:t>
            </a:r>
            <a:r>
              <a:rPr lang="en-CA" altLang="en-US" sz="2000" b="1" dirty="0" smtClean="0">
                <a:solidFill>
                  <a:schemeClr val="tx1"/>
                </a:solidFill>
              </a:rPr>
              <a:t>Risks</a:t>
            </a:r>
            <a:endParaRPr lang="en-CA" altLang="en-US" sz="2000" b="1" dirty="0">
              <a:solidFill>
                <a:schemeClr val="tx1"/>
              </a:solidFill>
            </a:endParaRPr>
          </a:p>
        </p:txBody>
      </p:sp>
    </p:spTree>
    <p:extLst>
      <p:ext uri="{BB962C8B-B14F-4D97-AF65-F5344CB8AC3E}">
        <p14:creationId xmlns:p14="http://schemas.microsoft.com/office/powerpoint/2010/main" val="3959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r>
              <a:rPr lang="en-CA" altLang="en-US" dirty="0" smtClean="0"/>
              <a:t>Case 1: Judy</a:t>
            </a:r>
          </a:p>
        </p:txBody>
      </p:sp>
      <p:sp>
        <p:nvSpPr>
          <p:cNvPr id="3" name="Cloud Callout 2"/>
          <p:cNvSpPr/>
          <p:nvPr/>
        </p:nvSpPr>
        <p:spPr>
          <a:xfrm>
            <a:off x="1159080" y="1569283"/>
            <a:ext cx="2404808" cy="2269247"/>
          </a:xfrm>
          <a:prstGeom prst="cloudCallout">
            <a:avLst>
              <a:gd name="adj1" fmla="val -51382"/>
              <a:gd name="adj2" fmla="val 5478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400" dirty="0" smtClean="0"/>
              <a:t>What is my cancer risk?</a:t>
            </a:r>
            <a:endParaRPr lang="en-CA" sz="2400" dirty="0"/>
          </a:p>
        </p:txBody>
      </p:sp>
      <p:sp>
        <p:nvSpPr>
          <p:cNvPr id="4" name="TextBox 3"/>
          <p:cNvSpPr txBox="1"/>
          <p:nvPr/>
        </p:nvSpPr>
        <p:spPr>
          <a:xfrm>
            <a:off x="4355976" y="1772816"/>
            <a:ext cx="4572000" cy="584775"/>
          </a:xfrm>
          <a:prstGeom prst="rect">
            <a:avLst/>
          </a:prstGeom>
          <a:solidFill>
            <a:schemeClr val="bg1">
              <a:lumMod val="85000"/>
            </a:schemeClr>
          </a:solidFill>
        </p:spPr>
        <p:txBody>
          <a:bodyPr wrap="square" rtlCol="0">
            <a:spAutoFit/>
          </a:bodyPr>
          <a:lstStyle/>
          <a:p>
            <a:r>
              <a:rPr lang="en-CA" sz="3200" dirty="0" smtClean="0"/>
              <a:t>40 years old</a:t>
            </a:r>
            <a:endParaRPr lang="en-CA" sz="3200" dirty="0"/>
          </a:p>
        </p:txBody>
      </p:sp>
      <p:sp>
        <p:nvSpPr>
          <p:cNvPr id="5" name="TextBox 4"/>
          <p:cNvSpPr txBox="1"/>
          <p:nvPr/>
        </p:nvSpPr>
        <p:spPr>
          <a:xfrm>
            <a:off x="4283968" y="2628201"/>
            <a:ext cx="4644008" cy="584775"/>
          </a:xfrm>
          <a:prstGeom prst="rect">
            <a:avLst/>
          </a:prstGeom>
          <a:solidFill>
            <a:schemeClr val="bg1">
              <a:lumMod val="95000"/>
            </a:schemeClr>
          </a:solidFill>
        </p:spPr>
        <p:txBody>
          <a:bodyPr wrap="square" rtlCol="0">
            <a:spAutoFit/>
          </a:bodyPr>
          <a:lstStyle/>
          <a:p>
            <a:r>
              <a:rPr lang="en-CA" sz="3200" dirty="0"/>
              <a:t>In good </a:t>
            </a:r>
            <a:r>
              <a:rPr lang="en-CA" sz="3200" dirty="0" smtClean="0"/>
              <a:t>health</a:t>
            </a:r>
            <a:endParaRPr lang="en-CA" sz="3200" dirty="0"/>
          </a:p>
        </p:txBody>
      </p:sp>
      <p:sp>
        <p:nvSpPr>
          <p:cNvPr id="9" name="TextBox 8"/>
          <p:cNvSpPr txBox="1"/>
          <p:nvPr/>
        </p:nvSpPr>
        <p:spPr>
          <a:xfrm>
            <a:off x="4283968" y="3443516"/>
            <a:ext cx="4644008" cy="1569660"/>
          </a:xfrm>
          <a:prstGeom prst="rect">
            <a:avLst/>
          </a:prstGeom>
          <a:solidFill>
            <a:schemeClr val="bg1">
              <a:lumMod val="85000"/>
            </a:schemeClr>
          </a:solidFill>
        </p:spPr>
        <p:txBody>
          <a:bodyPr wrap="square" rtlCol="0">
            <a:spAutoFit/>
          </a:bodyPr>
          <a:lstStyle/>
          <a:p>
            <a:r>
              <a:rPr lang="en-CA" sz="3200" dirty="0" smtClean="0"/>
              <a:t>Has </a:t>
            </a:r>
            <a:r>
              <a:rPr lang="en-CA" sz="3200" dirty="0"/>
              <a:t>a family history of both breast and ovarian </a:t>
            </a:r>
            <a:r>
              <a:rPr lang="en-CA" sz="3200" dirty="0" smtClean="0"/>
              <a:t>cancer</a:t>
            </a:r>
            <a:endParaRPr lang="en-CA" sz="3200" dirty="0"/>
          </a:p>
        </p:txBody>
      </p:sp>
      <p:pic>
        <p:nvPicPr>
          <p:cNvPr id="101382" name="Picture 6" descr="http://l.rgbimg.com/cache1uizOe/users/x/xy/xymonau/600/o0HDzgQ.jpg"/>
          <p:cNvPicPr>
            <a:picLocks noChangeAspect="1" noChangeArrowheads="1"/>
          </p:cNvPicPr>
          <p:nvPr/>
        </p:nvPicPr>
        <p:blipFill rotWithShape="1">
          <a:blip r:embed="rId3">
            <a:extLst>
              <a:ext uri="{28A0092B-C50C-407E-A947-70E740481C1C}">
                <a14:useLocalDpi xmlns:a14="http://schemas.microsoft.com/office/drawing/2010/main" val="0"/>
              </a:ext>
            </a:extLst>
          </a:blip>
          <a:srcRect l="3299" r="68415" b="5176"/>
          <a:stretch/>
        </p:blipFill>
        <p:spPr bwMode="auto">
          <a:xfrm>
            <a:off x="323528" y="3838530"/>
            <a:ext cx="742145"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750"/>
                            </p:stCondLst>
                            <p:childTnLst>
                              <p:par>
                                <p:cTn id="14" presetID="10" presetClass="entr" presetSubtype="0" fill="hold" grpId="0" nodeType="after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4" name="Rectangle 2"/>
          <p:cNvSpPr>
            <a:spLocks noGrp="1" noRot="1" noChangeArrowheads="1"/>
          </p:cNvSpPr>
          <p:nvPr>
            <p:ph type="title"/>
          </p:nvPr>
        </p:nvSpPr>
        <p:spPr>
          <a:xfrm>
            <a:off x="457200" y="76200"/>
            <a:ext cx="8229600" cy="1143000"/>
          </a:xfrm>
        </p:spPr>
        <p:txBody>
          <a:bodyPr/>
          <a:lstStyle/>
          <a:p>
            <a:r>
              <a:rPr lang="en-CA" altLang="en-US" sz="3200" smtClean="0"/>
              <a:t>Risks/Benefits/Limitations of Genetic Testing</a:t>
            </a:r>
          </a:p>
        </p:txBody>
      </p:sp>
      <p:sp>
        <p:nvSpPr>
          <p:cNvPr id="7" name="Rectangle 2"/>
          <p:cNvSpPr txBox="1">
            <a:spLocks noRot="1" noChangeArrowheads="1"/>
          </p:cNvSpPr>
          <p:nvPr/>
        </p:nvSpPr>
        <p:spPr bwMode="auto">
          <a:xfrm>
            <a:off x="609600" y="1143000"/>
            <a:ext cx="8229600" cy="828675"/>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800" dirty="0" smtClean="0"/>
              <a:t>Positive test result: Gene mutation known to be pathogenic found</a:t>
            </a:r>
          </a:p>
        </p:txBody>
      </p:sp>
      <p:sp>
        <p:nvSpPr>
          <p:cNvPr id="3" name="Isosceles Triangle 2"/>
          <p:cNvSpPr/>
          <p:nvPr/>
        </p:nvSpPr>
        <p:spPr>
          <a:xfrm>
            <a:off x="3275856" y="4653136"/>
            <a:ext cx="1944216" cy="864096"/>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cxnSp>
        <p:nvCxnSpPr>
          <p:cNvPr id="5" name="Straight Connector 4"/>
          <p:cNvCxnSpPr/>
          <p:nvPr/>
        </p:nvCxnSpPr>
        <p:spPr>
          <a:xfrm flipV="1">
            <a:off x="1259632" y="4365104"/>
            <a:ext cx="6120680" cy="576064"/>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863840" y="5157192"/>
            <a:ext cx="2268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CA" altLang="en-US" sz="2000" b="1" dirty="0">
                <a:solidFill>
                  <a:schemeClr val="tx1"/>
                </a:solidFill>
              </a:rPr>
              <a:t>Potential </a:t>
            </a:r>
            <a:r>
              <a:rPr lang="en-CA" altLang="en-US" sz="2000" b="1" dirty="0" smtClean="0">
                <a:solidFill>
                  <a:schemeClr val="tx1"/>
                </a:solidFill>
              </a:rPr>
              <a:t>Benefits</a:t>
            </a:r>
            <a:endParaRPr lang="en-CA" altLang="en-US" sz="2000" b="1" dirty="0">
              <a:solidFill>
                <a:schemeClr val="tx1"/>
              </a:solidFill>
            </a:endParaRPr>
          </a:p>
        </p:txBody>
      </p:sp>
      <p:sp>
        <p:nvSpPr>
          <p:cNvPr id="2" name="TextBox 1"/>
          <p:cNvSpPr txBox="1"/>
          <p:nvPr/>
        </p:nvSpPr>
        <p:spPr>
          <a:xfrm>
            <a:off x="4427984" y="2192737"/>
            <a:ext cx="3744416"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altLang="en-US" sz="2200" dirty="0"/>
              <a:t>Adverse psychological </a:t>
            </a:r>
            <a:r>
              <a:rPr lang="en-CA" altLang="en-US" sz="2200" dirty="0" smtClean="0"/>
              <a:t>reaction</a:t>
            </a:r>
            <a:endParaRPr lang="en-CA" altLang="en-US" sz="2200" dirty="0"/>
          </a:p>
        </p:txBody>
      </p:sp>
      <p:sp>
        <p:nvSpPr>
          <p:cNvPr id="4" name="TextBox 3"/>
          <p:cNvSpPr txBox="1"/>
          <p:nvPr/>
        </p:nvSpPr>
        <p:spPr>
          <a:xfrm>
            <a:off x="6048164" y="2640382"/>
            <a:ext cx="2664296"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altLang="en-US" sz="2200" dirty="0"/>
              <a:t>Family </a:t>
            </a:r>
            <a:r>
              <a:rPr lang="en-CA" altLang="en-US" sz="2200" dirty="0" smtClean="0"/>
              <a:t>issues/distress</a:t>
            </a:r>
            <a:endParaRPr lang="en-CA" altLang="en-US" sz="2200" dirty="0"/>
          </a:p>
        </p:txBody>
      </p:sp>
      <p:sp>
        <p:nvSpPr>
          <p:cNvPr id="6" name="TextBox 5"/>
          <p:cNvSpPr txBox="1"/>
          <p:nvPr/>
        </p:nvSpPr>
        <p:spPr>
          <a:xfrm>
            <a:off x="3939817" y="3071269"/>
            <a:ext cx="4899992"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altLang="en-US" sz="2200" dirty="0" smtClean="0"/>
              <a:t>Uncertainty (e.g. incomplete penetrance)</a:t>
            </a:r>
            <a:endParaRPr lang="en-CA" altLang="en-US" sz="2200" dirty="0"/>
          </a:p>
        </p:txBody>
      </p:sp>
      <p:sp>
        <p:nvSpPr>
          <p:cNvPr id="8" name="TextBox 7"/>
          <p:cNvSpPr txBox="1"/>
          <p:nvPr/>
        </p:nvSpPr>
        <p:spPr>
          <a:xfrm>
            <a:off x="4182887" y="3502169"/>
            <a:ext cx="3496647"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altLang="en-US" sz="2200" dirty="0"/>
              <a:t>Insurance/job </a:t>
            </a:r>
            <a:r>
              <a:rPr lang="en-CA" altLang="en-US" sz="2200" dirty="0" smtClean="0"/>
              <a:t>discrimination</a:t>
            </a:r>
            <a:endParaRPr lang="en-CA" altLang="en-US" sz="2200" dirty="0"/>
          </a:p>
        </p:txBody>
      </p:sp>
      <p:sp>
        <p:nvSpPr>
          <p:cNvPr id="9" name="TextBox 8"/>
          <p:cNvSpPr txBox="1"/>
          <p:nvPr/>
        </p:nvSpPr>
        <p:spPr>
          <a:xfrm>
            <a:off x="5148064" y="3934217"/>
            <a:ext cx="2664296"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altLang="en-US" sz="2200" dirty="0"/>
              <a:t>Confidentiality </a:t>
            </a:r>
            <a:r>
              <a:rPr lang="en-CA" altLang="en-US" sz="2200" dirty="0" smtClean="0"/>
              <a:t>issues</a:t>
            </a:r>
            <a:endParaRPr lang="en-CA" altLang="en-US" sz="2200" dirty="0"/>
          </a:p>
        </p:txBody>
      </p:sp>
      <p:sp>
        <p:nvSpPr>
          <p:cNvPr id="15" name="TextBox 14"/>
          <p:cNvSpPr txBox="1"/>
          <p:nvPr/>
        </p:nvSpPr>
        <p:spPr>
          <a:xfrm>
            <a:off x="683568" y="3297178"/>
            <a:ext cx="2880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altLang="en-US" sz="2000" dirty="0"/>
              <a:t>Clinical intervention may improve </a:t>
            </a:r>
            <a:r>
              <a:rPr lang="en-CA" altLang="en-US" sz="2000" dirty="0" smtClean="0"/>
              <a:t>outcome</a:t>
            </a:r>
            <a:endParaRPr lang="en-CA" sz="2000" dirty="0"/>
          </a:p>
        </p:txBody>
      </p:sp>
      <p:sp>
        <p:nvSpPr>
          <p:cNvPr id="16" name="TextBox 15"/>
          <p:cNvSpPr txBox="1"/>
          <p:nvPr/>
        </p:nvSpPr>
        <p:spPr>
          <a:xfrm>
            <a:off x="251520" y="4017258"/>
            <a:ext cx="316490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altLang="en-US" sz="2000" dirty="0"/>
              <a:t>Family members at risk can be </a:t>
            </a:r>
            <a:r>
              <a:rPr lang="en-CA" altLang="en-US" sz="2000" dirty="0" smtClean="0"/>
              <a:t>identified</a:t>
            </a:r>
            <a:endParaRPr lang="en-CA" altLang="en-US" sz="2000" dirty="0"/>
          </a:p>
        </p:txBody>
      </p:sp>
      <p:sp>
        <p:nvSpPr>
          <p:cNvPr id="14" name="TextBox 13"/>
          <p:cNvSpPr txBox="1"/>
          <p:nvPr/>
        </p:nvSpPr>
        <p:spPr>
          <a:xfrm>
            <a:off x="5508104" y="5157192"/>
            <a:ext cx="22680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CA" altLang="en-US" sz="2000" b="1" dirty="0">
                <a:solidFill>
                  <a:schemeClr val="tx1"/>
                </a:solidFill>
              </a:rPr>
              <a:t>Potential </a:t>
            </a:r>
            <a:r>
              <a:rPr lang="en-CA" altLang="en-US" sz="2000" b="1" dirty="0" smtClean="0">
                <a:solidFill>
                  <a:schemeClr val="tx1"/>
                </a:solidFill>
              </a:rPr>
              <a:t>Risks</a:t>
            </a:r>
            <a:endParaRPr lang="en-CA" altLang="en-US" sz="2000" b="1" dirty="0">
              <a:solidFill>
                <a:schemeClr val="tx1"/>
              </a:solidFill>
            </a:endParaRPr>
          </a:p>
        </p:txBody>
      </p:sp>
    </p:spTree>
    <p:extLst>
      <p:ext uri="{BB962C8B-B14F-4D97-AF65-F5344CB8AC3E}">
        <p14:creationId xmlns:p14="http://schemas.microsoft.com/office/powerpoint/2010/main" val="36608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125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4" name="Rectangle 2"/>
          <p:cNvSpPr>
            <a:spLocks noGrp="1" noRot="1" noChangeArrowheads="1"/>
          </p:cNvSpPr>
          <p:nvPr>
            <p:ph type="title"/>
          </p:nvPr>
        </p:nvSpPr>
        <p:spPr>
          <a:xfrm>
            <a:off x="457200" y="76200"/>
            <a:ext cx="8229600" cy="1143000"/>
          </a:xfrm>
        </p:spPr>
        <p:txBody>
          <a:bodyPr/>
          <a:lstStyle/>
          <a:p>
            <a:r>
              <a:rPr lang="en-CA" altLang="en-US" sz="3200" smtClean="0"/>
              <a:t>Risks/Benefits/Limitations of Genetic Testing</a:t>
            </a:r>
          </a:p>
        </p:txBody>
      </p:sp>
      <p:sp>
        <p:nvSpPr>
          <p:cNvPr id="3" name="Isosceles Triangle 2"/>
          <p:cNvSpPr/>
          <p:nvPr/>
        </p:nvSpPr>
        <p:spPr>
          <a:xfrm>
            <a:off x="3275856" y="4653136"/>
            <a:ext cx="1944216" cy="864096"/>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cxnSp>
        <p:nvCxnSpPr>
          <p:cNvPr id="5" name="Straight Connector 4"/>
          <p:cNvCxnSpPr/>
          <p:nvPr/>
        </p:nvCxnSpPr>
        <p:spPr>
          <a:xfrm flipV="1">
            <a:off x="1259632" y="4365104"/>
            <a:ext cx="6120680" cy="576064"/>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95536" y="3604954"/>
            <a:ext cx="2880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68288" indent="-268288" eaLnBrk="1" hangingPunct="1"/>
            <a:r>
              <a:rPr lang="en-CA" altLang="en-US" sz="2000" dirty="0"/>
              <a:t>Children can be reassured </a:t>
            </a:r>
          </a:p>
        </p:txBody>
      </p:sp>
      <p:sp>
        <p:nvSpPr>
          <p:cNvPr id="11" name="TextBox 10"/>
          <p:cNvSpPr txBox="1"/>
          <p:nvPr/>
        </p:nvSpPr>
        <p:spPr>
          <a:xfrm>
            <a:off x="251520" y="4017258"/>
            <a:ext cx="316490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68288" indent="-268288" eaLnBrk="1" hangingPunct="1"/>
            <a:r>
              <a:rPr lang="en-CA" altLang="en-US" sz="2000" dirty="0"/>
              <a:t>Avoidance of unnecessary clinical interventions</a:t>
            </a:r>
          </a:p>
        </p:txBody>
      </p:sp>
      <p:sp>
        <p:nvSpPr>
          <p:cNvPr id="17" name="TextBox 16"/>
          <p:cNvSpPr txBox="1"/>
          <p:nvPr/>
        </p:nvSpPr>
        <p:spPr>
          <a:xfrm>
            <a:off x="863840" y="5157192"/>
            <a:ext cx="2268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CA" altLang="en-US" sz="2000" b="1" dirty="0">
                <a:solidFill>
                  <a:schemeClr val="tx1"/>
                </a:solidFill>
              </a:rPr>
              <a:t>Potential </a:t>
            </a:r>
            <a:r>
              <a:rPr lang="en-CA" altLang="en-US" sz="2000" b="1" dirty="0" smtClean="0">
                <a:solidFill>
                  <a:schemeClr val="tx1"/>
                </a:solidFill>
              </a:rPr>
              <a:t>Benefits</a:t>
            </a:r>
            <a:endParaRPr lang="en-CA" altLang="en-US" sz="2000" b="1" dirty="0">
              <a:solidFill>
                <a:schemeClr val="tx1"/>
              </a:solidFill>
            </a:endParaRPr>
          </a:p>
        </p:txBody>
      </p:sp>
      <p:sp>
        <p:nvSpPr>
          <p:cNvPr id="12" name="Rectangle 2"/>
          <p:cNvSpPr txBox="1">
            <a:spLocks noRot="1" noChangeArrowheads="1"/>
          </p:cNvSpPr>
          <p:nvPr/>
        </p:nvSpPr>
        <p:spPr bwMode="auto">
          <a:xfrm>
            <a:off x="609600" y="1143000"/>
            <a:ext cx="8229600" cy="7921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200" dirty="0" smtClean="0"/>
              <a:t>Negative test result: Familial mutation </a:t>
            </a:r>
            <a:r>
              <a:rPr lang="en-US" altLang="en-US" sz="3200" b="1" dirty="0" smtClean="0"/>
              <a:t>not</a:t>
            </a:r>
            <a:r>
              <a:rPr lang="en-US" altLang="en-US" sz="3200" dirty="0" smtClean="0"/>
              <a:t> found </a:t>
            </a:r>
            <a:r>
              <a:rPr lang="en-US" altLang="en-US" sz="2400" dirty="0" smtClean="0"/>
              <a:t>(true negative)</a:t>
            </a:r>
          </a:p>
        </p:txBody>
      </p:sp>
      <p:sp>
        <p:nvSpPr>
          <p:cNvPr id="13" name="TextBox 12"/>
          <p:cNvSpPr txBox="1"/>
          <p:nvPr/>
        </p:nvSpPr>
        <p:spPr>
          <a:xfrm>
            <a:off x="539552" y="3172906"/>
            <a:ext cx="2628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68288" indent="-268288" eaLnBrk="1" hangingPunct="1"/>
            <a:r>
              <a:rPr lang="en-CA" altLang="en-US" sz="2000" dirty="0" smtClean="0"/>
              <a:t>Emotional (e.g. relief)</a:t>
            </a:r>
            <a:endParaRPr lang="en-CA" altLang="en-US" sz="2000" dirty="0"/>
          </a:p>
        </p:txBody>
      </p:sp>
    </p:spTree>
    <p:extLst>
      <p:ext uri="{BB962C8B-B14F-4D97-AF65-F5344CB8AC3E}">
        <p14:creationId xmlns:p14="http://schemas.microsoft.com/office/powerpoint/2010/main" val="309108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25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4" name="Rectangle 2"/>
          <p:cNvSpPr>
            <a:spLocks noGrp="1" noRot="1" noChangeArrowheads="1"/>
          </p:cNvSpPr>
          <p:nvPr>
            <p:ph type="title"/>
          </p:nvPr>
        </p:nvSpPr>
        <p:spPr>
          <a:xfrm>
            <a:off x="457200" y="76200"/>
            <a:ext cx="8229600" cy="1143000"/>
          </a:xfrm>
        </p:spPr>
        <p:txBody>
          <a:bodyPr/>
          <a:lstStyle/>
          <a:p>
            <a:r>
              <a:rPr lang="en-CA" altLang="en-US" sz="3200" smtClean="0"/>
              <a:t>Risks/Benefits/Limitations of Genetic Testing</a:t>
            </a:r>
          </a:p>
        </p:txBody>
      </p:sp>
      <p:sp>
        <p:nvSpPr>
          <p:cNvPr id="3" name="Isosceles Triangle 2"/>
          <p:cNvSpPr/>
          <p:nvPr/>
        </p:nvSpPr>
        <p:spPr>
          <a:xfrm>
            <a:off x="3275856" y="4653136"/>
            <a:ext cx="1944216" cy="864096"/>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cxnSp>
        <p:nvCxnSpPr>
          <p:cNvPr id="5" name="Straight Connector 4"/>
          <p:cNvCxnSpPr/>
          <p:nvPr/>
        </p:nvCxnSpPr>
        <p:spPr>
          <a:xfrm flipV="1">
            <a:off x="1259632" y="4365104"/>
            <a:ext cx="6120680" cy="576064"/>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95536" y="3604954"/>
            <a:ext cx="2880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68288" indent="-268288" eaLnBrk="1" hangingPunct="1"/>
            <a:r>
              <a:rPr lang="en-CA" altLang="en-US" sz="2000" dirty="0"/>
              <a:t>Children can be reassured </a:t>
            </a:r>
          </a:p>
        </p:txBody>
      </p:sp>
      <p:sp>
        <p:nvSpPr>
          <p:cNvPr id="11" name="TextBox 10"/>
          <p:cNvSpPr txBox="1"/>
          <p:nvPr/>
        </p:nvSpPr>
        <p:spPr>
          <a:xfrm>
            <a:off x="251520" y="4017258"/>
            <a:ext cx="316490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68288" indent="-268288" eaLnBrk="1" hangingPunct="1"/>
            <a:r>
              <a:rPr lang="en-CA" altLang="en-US" sz="2000" dirty="0"/>
              <a:t>Avoidance of unnecessary clinical interventions</a:t>
            </a:r>
          </a:p>
        </p:txBody>
      </p:sp>
      <p:sp>
        <p:nvSpPr>
          <p:cNvPr id="17" name="TextBox 16"/>
          <p:cNvSpPr txBox="1"/>
          <p:nvPr/>
        </p:nvSpPr>
        <p:spPr>
          <a:xfrm>
            <a:off x="863840" y="5157192"/>
            <a:ext cx="2268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CA" altLang="en-US" sz="2000" b="1" dirty="0">
                <a:solidFill>
                  <a:schemeClr val="tx1"/>
                </a:solidFill>
              </a:rPr>
              <a:t>Potential </a:t>
            </a:r>
            <a:r>
              <a:rPr lang="en-CA" altLang="en-US" sz="2000" b="1" dirty="0" smtClean="0">
                <a:solidFill>
                  <a:schemeClr val="tx1"/>
                </a:solidFill>
              </a:rPr>
              <a:t>Benefits</a:t>
            </a:r>
            <a:endParaRPr lang="en-CA" altLang="en-US" sz="2000" b="1" dirty="0">
              <a:solidFill>
                <a:schemeClr val="tx1"/>
              </a:solidFill>
            </a:endParaRPr>
          </a:p>
        </p:txBody>
      </p:sp>
      <p:sp>
        <p:nvSpPr>
          <p:cNvPr id="18" name="TextBox 17"/>
          <p:cNvSpPr txBox="1"/>
          <p:nvPr/>
        </p:nvSpPr>
        <p:spPr>
          <a:xfrm>
            <a:off x="5508104" y="5157192"/>
            <a:ext cx="22680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CA" altLang="en-US" sz="2000" b="1" dirty="0">
                <a:solidFill>
                  <a:schemeClr val="tx1"/>
                </a:solidFill>
              </a:rPr>
              <a:t>Potential </a:t>
            </a:r>
            <a:r>
              <a:rPr lang="en-CA" altLang="en-US" sz="2000" b="1" dirty="0" smtClean="0">
                <a:solidFill>
                  <a:schemeClr val="tx1"/>
                </a:solidFill>
              </a:rPr>
              <a:t>Risks</a:t>
            </a:r>
            <a:endParaRPr lang="en-CA" altLang="en-US" sz="2000" b="1" dirty="0">
              <a:solidFill>
                <a:schemeClr val="tx1"/>
              </a:solidFill>
            </a:endParaRPr>
          </a:p>
        </p:txBody>
      </p:sp>
      <p:sp>
        <p:nvSpPr>
          <p:cNvPr id="12" name="Rectangle 2"/>
          <p:cNvSpPr txBox="1">
            <a:spLocks noRot="1" noChangeArrowheads="1"/>
          </p:cNvSpPr>
          <p:nvPr/>
        </p:nvSpPr>
        <p:spPr bwMode="auto">
          <a:xfrm>
            <a:off x="609600" y="1143000"/>
            <a:ext cx="8229600" cy="7921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200" dirty="0" smtClean="0"/>
              <a:t>Negative test result: Familial mutation </a:t>
            </a:r>
            <a:r>
              <a:rPr lang="en-US" altLang="en-US" sz="3200" b="1" dirty="0" smtClean="0"/>
              <a:t>not</a:t>
            </a:r>
            <a:r>
              <a:rPr lang="en-US" altLang="en-US" sz="3200" dirty="0" smtClean="0"/>
              <a:t> found </a:t>
            </a:r>
            <a:r>
              <a:rPr lang="en-US" altLang="en-US" sz="2400" dirty="0" smtClean="0"/>
              <a:t>(true negative)</a:t>
            </a:r>
          </a:p>
        </p:txBody>
      </p:sp>
      <p:sp>
        <p:nvSpPr>
          <p:cNvPr id="13" name="TextBox 12"/>
          <p:cNvSpPr txBox="1"/>
          <p:nvPr/>
        </p:nvSpPr>
        <p:spPr>
          <a:xfrm>
            <a:off x="539552" y="3172906"/>
            <a:ext cx="2628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68288" indent="-268288" eaLnBrk="1" hangingPunct="1"/>
            <a:r>
              <a:rPr lang="en-CA" altLang="en-US" sz="2000" dirty="0" smtClean="0"/>
              <a:t>Emotional (e.g. relief)</a:t>
            </a:r>
            <a:endParaRPr lang="en-CA" altLang="en-US" sz="2000" dirty="0"/>
          </a:p>
        </p:txBody>
      </p:sp>
      <p:sp>
        <p:nvSpPr>
          <p:cNvPr id="14" name="TextBox 13"/>
          <p:cNvSpPr txBox="1"/>
          <p:nvPr/>
        </p:nvSpPr>
        <p:spPr>
          <a:xfrm>
            <a:off x="4499992" y="3225170"/>
            <a:ext cx="37444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eaLnBrk="1" hangingPunct="1"/>
            <a:r>
              <a:rPr lang="en-US" altLang="en-US" sz="2000" dirty="0"/>
              <a:t>Adverse psychological reaction </a:t>
            </a:r>
            <a:r>
              <a:rPr lang="en-US" altLang="en-US" sz="2000" dirty="0" smtClean="0"/>
              <a:t>(e.g. </a:t>
            </a:r>
            <a:r>
              <a:rPr lang="en-US" altLang="en-US" sz="2000" dirty="0"/>
              <a:t>survivor guilt)</a:t>
            </a:r>
          </a:p>
        </p:txBody>
      </p:sp>
      <p:sp>
        <p:nvSpPr>
          <p:cNvPr id="15" name="TextBox 14"/>
          <p:cNvSpPr txBox="1"/>
          <p:nvPr/>
        </p:nvSpPr>
        <p:spPr>
          <a:xfrm>
            <a:off x="4931788" y="3971091"/>
            <a:ext cx="3420632"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eaLnBrk="1" hangingPunct="1"/>
            <a:r>
              <a:rPr lang="en-US" altLang="en-US" sz="2000" dirty="0"/>
              <a:t>Complacent attitude </a:t>
            </a:r>
            <a:r>
              <a:rPr lang="en-US" altLang="en-US" sz="2000" dirty="0" smtClean="0"/>
              <a:t>to health</a:t>
            </a:r>
            <a:endParaRPr lang="en-US" altLang="en-US" sz="2000" dirty="0"/>
          </a:p>
        </p:txBody>
      </p:sp>
    </p:spTree>
    <p:extLst>
      <p:ext uri="{BB962C8B-B14F-4D97-AF65-F5344CB8AC3E}">
        <p14:creationId xmlns:p14="http://schemas.microsoft.com/office/powerpoint/2010/main" val="2688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r>
              <a:rPr lang="en-CA" altLang="en-US" dirty="0" smtClean="0"/>
              <a:t>Back to case 1: Judy</a:t>
            </a:r>
          </a:p>
        </p:txBody>
      </p:sp>
      <p:sp>
        <p:nvSpPr>
          <p:cNvPr id="80899" name="Rectangle 3"/>
          <p:cNvSpPr>
            <a:spLocks noGrp="1" noChangeArrowheads="1"/>
          </p:cNvSpPr>
          <p:nvPr>
            <p:ph idx="1"/>
          </p:nvPr>
        </p:nvSpPr>
        <p:spPr>
          <a:xfrm>
            <a:off x="457200" y="1600201"/>
            <a:ext cx="8229600" cy="1252736"/>
          </a:xfrm>
        </p:spPr>
        <p:txBody>
          <a:bodyPr>
            <a:normAutofit/>
          </a:bodyPr>
          <a:lstStyle/>
          <a:p>
            <a:pPr marL="0" indent="0" eaLnBrk="1" hangingPunct="1">
              <a:buNone/>
            </a:pPr>
            <a:r>
              <a:rPr lang="en-CA" altLang="en-US" dirty="0" smtClean="0"/>
              <a:t>Judy’s family is at “high risk” for hereditary breast and ovarian cancer</a:t>
            </a:r>
          </a:p>
          <a:p>
            <a:pPr marL="0" indent="0" eaLnBrk="1" hangingPunct="1">
              <a:buNone/>
            </a:pPr>
            <a:endParaRPr lang="en-CA" altLang="en-US" dirty="0" smtClean="0"/>
          </a:p>
          <a:p>
            <a:pPr eaLnBrk="1" hangingPunct="1"/>
            <a:endParaRPr lang="en-CA" altLang="en-US" sz="2400" dirty="0" smtClean="0">
              <a:effectLst>
                <a:outerShdw blurRad="38100" dist="38100" dir="2700000" algn="tl">
                  <a:srgbClr val="C0C0C0"/>
                </a:outerShdw>
              </a:effectLst>
            </a:endParaRPr>
          </a:p>
        </p:txBody>
      </p:sp>
      <p:sp>
        <p:nvSpPr>
          <p:cNvPr id="6" name="Rounded Rectangular Callout 5"/>
          <p:cNvSpPr/>
          <p:nvPr/>
        </p:nvSpPr>
        <p:spPr>
          <a:xfrm>
            <a:off x="5220072" y="2420888"/>
            <a:ext cx="3600400" cy="1800200"/>
          </a:xfrm>
          <a:prstGeom prst="wedgeRoundRectCallout">
            <a:avLst>
              <a:gd name="adj1" fmla="val -59836"/>
              <a:gd name="adj2" fmla="val 62500"/>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CA" sz="2400" dirty="0" smtClean="0"/>
              <a:t>Doctor, </a:t>
            </a:r>
            <a:r>
              <a:rPr lang="en-CA" sz="2400" i="1" dirty="0" smtClean="0"/>
              <a:t>should </a:t>
            </a:r>
            <a:r>
              <a:rPr lang="en-CA" sz="2400" dirty="0" smtClean="0"/>
              <a:t>I have genetic testing? </a:t>
            </a:r>
            <a:endParaRPr lang="en-CA" sz="2400" dirty="0"/>
          </a:p>
        </p:txBody>
      </p:sp>
      <p:pic>
        <p:nvPicPr>
          <p:cNvPr id="7" name="Picture 6" descr="http://l.rgbimg.com/cache1uizOe/users/x/xy/xymonau/600/o0HDzgQ.jpg"/>
          <p:cNvPicPr>
            <a:picLocks noChangeAspect="1" noChangeArrowheads="1"/>
          </p:cNvPicPr>
          <p:nvPr/>
        </p:nvPicPr>
        <p:blipFill rotWithShape="1">
          <a:blip r:embed="rId2">
            <a:extLst>
              <a:ext uri="{28A0092B-C50C-407E-A947-70E740481C1C}">
                <a14:useLocalDpi xmlns:a14="http://schemas.microsoft.com/office/drawing/2010/main" val="0"/>
              </a:ext>
            </a:extLst>
          </a:blip>
          <a:srcRect l="3299" r="68415" b="5176"/>
          <a:stretch/>
        </p:blipFill>
        <p:spPr bwMode="auto">
          <a:xfrm>
            <a:off x="4067944" y="4221088"/>
            <a:ext cx="742145"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158824" y="44624"/>
            <a:ext cx="8229600" cy="1143000"/>
          </a:xfrm>
        </p:spPr>
        <p:txBody>
          <a:bodyPr/>
          <a:lstStyle/>
          <a:p>
            <a:pPr eaLnBrk="1" hangingPunct="1"/>
            <a:r>
              <a:rPr lang="en-CA" altLang="en-US" dirty="0" smtClean="0"/>
              <a:t>Case 1: Judy</a:t>
            </a:r>
          </a:p>
        </p:txBody>
      </p:sp>
      <p:sp>
        <p:nvSpPr>
          <p:cNvPr id="124932" name="Line 4"/>
          <p:cNvSpPr>
            <a:spLocks noChangeShapeType="1"/>
          </p:cNvSpPr>
          <p:nvPr/>
        </p:nvSpPr>
        <p:spPr bwMode="auto">
          <a:xfrm flipH="1" flipV="1">
            <a:off x="8784118" y="3967126"/>
            <a:ext cx="215900" cy="288925"/>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sp>
        <p:nvSpPr>
          <p:cNvPr id="124934" name="Line 6"/>
          <p:cNvSpPr>
            <a:spLocks noChangeShapeType="1"/>
          </p:cNvSpPr>
          <p:nvPr/>
        </p:nvSpPr>
        <p:spPr bwMode="auto">
          <a:xfrm>
            <a:off x="6389840" y="4682450"/>
            <a:ext cx="5590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35" name="Rectangle 7"/>
          <p:cNvSpPr>
            <a:spLocks noChangeArrowheads="1"/>
          </p:cNvSpPr>
          <p:nvPr/>
        </p:nvSpPr>
        <p:spPr bwMode="auto">
          <a:xfrm>
            <a:off x="8138652" y="4909912"/>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36" name="Rectangle 8"/>
          <p:cNvSpPr>
            <a:spLocks noChangeArrowheads="1"/>
          </p:cNvSpPr>
          <p:nvPr/>
        </p:nvSpPr>
        <p:spPr bwMode="auto">
          <a:xfrm>
            <a:off x="8418166" y="4909912"/>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37" name="Line 9"/>
          <p:cNvSpPr>
            <a:spLocks noChangeShapeType="1"/>
          </p:cNvSpPr>
          <p:nvPr/>
        </p:nvSpPr>
        <p:spPr bwMode="auto">
          <a:xfrm>
            <a:off x="8218513" y="4676617"/>
            <a:ext cx="5590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38" name="Line 10"/>
          <p:cNvSpPr>
            <a:spLocks noChangeShapeType="1"/>
          </p:cNvSpPr>
          <p:nvPr/>
        </p:nvSpPr>
        <p:spPr bwMode="auto">
          <a:xfrm>
            <a:off x="8218513" y="4676617"/>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39" name="Line 11"/>
          <p:cNvSpPr>
            <a:spLocks noChangeShapeType="1"/>
          </p:cNvSpPr>
          <p:nvPr/>
        </p:nvSpPr>
        <p:spPr bwMode="auto">
          <a:xfrm>
            <a:off x="8498027" y="4676617"/>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40" name="Line 12"/>
          <p:cNvSpPr>
            <a:spLocks noChangeShapeType="1"/>
          </p:cNvSpPr>
          <p:nvPr/>
        </p:nvSpPr>
        <p:spPr bwMode="auto">
          <a:xfrm>
            <a:off x="8777541" y="4676617"/>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41" name="Line 13"/>
          <p:cNvSpPr>
            <a:spLocks noChangeShapeType="1"/>
          </p:cNvSpPr>
          <p:nvPr/>
        </p:nvSpPr>
        <p:spPr bwMode="auto">
          <a:xfrm>
            <a:off x="8378235" y="3743437"/>
            <a:ext cx="2795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42" name="Line 14"/>
          <p:cNvSpPr>
            <a:spLocks noChangeShapeType="1"/>
          </p:cNvSpPr>
          <p:nvPr/>
        </p:nvSpPr>
        <p:spPr bwMode="auto">
          <a:xfrm>
            <a:off x="8537958" y="3743437"/>
            <a:ext cx="0" cy="9331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43" name="Line 15"/>
          <p:cNvSpPr>
            <a:spLocks noChangeShapeType="1"/>
          </p:cNvSpPr>
          <p:nvPr/>
        </p:nvSpPr>
        <p:spPr bwMode="auto">
          <a:xfrm>
            <a:off x="5870742" y="3422657"/>
            <a:ext cx="287574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44" name="Rectangle 16"/>
          <p:cNvSpPr>
            <a:spLocks noChangeArrowheads="1"/>
          </p:cNvSpPr>
          <p:nvPr/>
        </p:nvSpPr>
        <p:spPr bwMode="auto">
          <a:xfrm>
            <a:off x="6869007" y="2396159"/>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45" name="Rectangle 17"/>
          <p:cNvSpPr>
            <a:spLocks noChangeArrowheads="1"/>
          </p:cNvSpPr>
          <p:nvPr/>
        </p:nvSpPr>
        <p:spPr bwMode="auto">
          <a:xfrm>
            <a:off x="5391575" y="3655952"/>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46" name="Rectangle 18"/>
          <p:cNvSpPr>
            <a:spLocks noChangeArrowheads="1"/>
          </p:cNvSpPr>
          <p:nvPr/>
        </p:nvSpPr>
        <p:spPr bwMode="auto">
          <a:xfrm>
            <a:off x="6389840" y="3655952"/>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47" name="Rectangle 19"/>
          <p:cNvSpPr>
            <a:spLocks noChangeArrowheads="1"/>
          </p:cNvSpPr>
          <p:nvPr/>
        </p:nvSpPr>
        <p:spPr bwMode="auto">
          <a:xfrm>
            <a:off x="7794065" y="3672477"/>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48" name="Rectangle 20"/>
          <p:cNvSpPr>
            <a:spLocks noChangeArrowheads="1"/>
          </p:cNvSpPr>
          <p:nvPr/>
        </p:nvSpPr>
        <p:spPr bwMode="auto">
          <a:xfrm>
            <a:off x="8226647" y="3655952"/>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49" name="Rectangle 21"/>
          <p:cNvSpPr>
            <a:spLocks noChangeArrowheads="1"/>
          </p:cNvSpPr>
          <p:nvPr/>
        </p:nvSpPr>
        <p:spPr bwMode="auto">
          <a:xfrm>
            <a:off x="5870742" y="4915744"/>
            <a:ext cx="159722" cy="1866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50" name="Line 22"/>
          <p:cNvSpPr>
            <a:spLocks noChangeShapeType="1"/>
          </p:cNvSpPr>
          <p:nvPr/>
        </p:nvSpPr>
        <p:spPr bwMode="auto">
          <a:xfrm>
            <a:off x="5391575" y="4682450"/>
            <a:ext cx="5590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1" name="Line 23"/>
          <p:cNvSpPr>
            <a:spLocks noChangeShapeType="1"/>
          </p:cNvSpPr>
          <p:nvPr/>
        </p:nvSpPr>
        <p:spPr bwMode="auto">
          <a:xfrm>
            <a:off x="7028729" y="2489477"/>
            <a:ext cx="51909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2" name="Line 24"/>
          <p:cNvSpPr>
            <a:spLocks noChangeShapeType="1"/>
          </p:cNvSpPr>
          <p:nvPr/>
        </p:nvSpPr>
        <p:spPr bwMode="auto">
          <a:xfrm>
            <a:off x="5870742" y="3422657"/>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3" name="Line 25"/>
          <p:cNvSpPr>
            <a:spLocks noChangeShapeType="1"/>
          </p:cNvSpPr>
          <p:nvPr/>
        </p:nvSpPr>
        <p:spPr bwMode="auto">
          <a:xfrm>
            <a:off x="6948868" y="3422657"/>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4" name="Line 26"/>
          <p:cNvSpPr>
            <a:spLocks noChangeShapeType="1"/>
          </p:cNvSpPr>
          <p:nvPr/>
        </p:nvSpPr>
        <p:spPr bwMode="auto">
          <a:xfrm>
            <a:off x="7867272" y="3422657"/>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5" name="Line 27"/>
          <p:cNvSpPr>
            <a:spLocks noChangeShapeType="1"/>
          </p:cNvSpPr>
          <p:nvPr/>
        </p:nvSpPr>
        <p:spPr bwMode="auto">
          <a:xfrm>
            <a:off x="5391575" y="4682450"/>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6" name="Line 28"/>
          <p:cNvSpPr>
            <a:spLocks noChangeShapeType="1"/>
          </p:cNvSpPr>
          <p:nvPr/>
        </p:nvSpPr>
        <p:spPr bwMode="auto">
          <a:xfrm>
            <a:off x="5950603" y="4682450"/>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7" name="Line 29"/>
          <p:cNvSpPr>
            <a:spLocks noChangeShapeType="1"/>
          </p:cNvSpPr>
          <p:nvPr/>
        </p:nvSpPr>
        <p:spPr bwMode="auto">
          <a:xfrm>
            <a:off x="6389840" y="4682450"/>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8" name="Line 30"/>
          <p:cNvSpPr>
            <a:spLocks noChangeShapeType="1"/>
          </p:cNvSpPr>
          <p:nvPr/>
        </p:nvSpPr>
        <p:spPr bwMode="auto">
          <a:xfrm>
            <a:off x="6948868" y="4682450"/>
            <a:ext cx="0" cy="23329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59" name="Line 31"/>
          <p:cNvSpPr>
            <a:spLocks noChangeShapeType="1"/>
          </p:cNvSpPr>
          <p:nvPr/>
        </p:nvSpPr>
        <p:spPr bwMode="auto">
          <a:xfrm>
            <a:off x="6549562" y="3749270"/>
            <a:ext cx="31944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60" name="Line 32"/>
          <p:cNvSpPr>
            <a:spLocks noChangeShapeType="1"/>
          </p:cNvSpPr>
          <p:nvPr/>
        </p:nvSpPr>
        <p:spPr bwMode="auto">
          <a:xfrm>
            <a:off x="7467966" y="3749270"/>
            <a:ext cx="31944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61" name="Line 33"/>
          <p:cNvSpPr>
            <a:spLocks noChangeShapeType="1"/>
          </p:cNvSpPr>
          <p:nvPr/>
        </p:nvSpPr>
        <p:spPr bwMode="auto">
          <a:xfrm>
            <a:off x="7627688" y="3749270"/>
            <a:ext cx="0" cy="111981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62" name="Line 34"/>
          <p:cNvSpPr>
            <a:spLocks noChangeShapeType="1"/>
          </p:cNvSpPr>
          <p:nvPr/>
        </p:nvSpPr>
        <p:spPr bwMode="auto">
          <a:xfrm>
            <a:off x="6709284" y="3749270"/>
            <a:ext cx="0" cy="9331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63" name="Line 35"/>
          <p:cNvSpPr>
            <a:spLocks noChangeShapeType="1"/>
          </p:cNvSpPr>
          <p:nvPr/>
        </p:nvSpPr>
        <p:spPr bwMode="auto">
          <a:xfrm>
            <a:off x="5671089" y="3749270"/>
            <a:ext cx="0" cy="9331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64" name="Line 36"/>
          <p:cNvSpPr>
            <a:spLocks noChangeShapeType="1"/>
          </p:cNvSpPr>
          <p:nvPr/>
        </p:nvSpPr>
        <p:spPr bwMode="auto">
          <a:xfrm flipH="1">
            <a:off x="5551297" y="3749270"/>
            <a:ext cx="2395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65" name="Line 37"/>
          <p:cNvSpPr>
            <a:spLocks noChangeShapeType="1"/>
          </p:cNvSpPr>
          <p:nvPr/>
        </p:nvSpPr>
        <p:spPr bwMode="auto">
          <a:xfrm>
            <a:off x="7308243" y="2489477"/>
            <a:ext cx="0" cy="9331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4967" name="Oval 39"/>
          <p:cNvSpPr>
            <a:spLocks noChangeArrowheads="1"/>
          </p:cNvSpPr>
          <p:nvPr/>
        </p:nvSpPr>
        <p:spPr bwMode="auto">
          <a:xfrm>
            <a:off x="7290496" y="3627762"/>
            <a:ext cx="190780" cy="25079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68" name="Oval 40"/>
          <p:cNvSpPr>
            <a:spLocks noChangeArrowheads="1"/>
          </p:cNvSpPr>
          <p:nvPr/>
        </p:nvSpPr>
        <p:spPr bwMode="auto">
          <a:xfrm>
            <a:off x="8665883" y="3627762"/>
            <a:ext cx="190780" cy="25079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69" name="Oval 41"/>
          <p:cNvSpPr>
            <a:spLocks noChangeArrowheads="1"/>
          </p:cNvSpPr>
          <p:nvPr/>
        </p:nvSpPr>
        <p:spPr bwMode="auto">
          <a:xfrm>
            <a:off x="8665883" y="4906996"/>
            <a:ext cx="190780" cy="25079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0" name="Oval 42"/>
          <p:cNvSpPr>
            <a:spLocks noChangeArrowheads="1"/>
          </p:cNvSpPr>
          <p:nvPr/>
        </p:nvSpPr>
        <p:spPr bwMode="auto">
          <a:xfrm>
            <a:off x="7525643" y="4863253"/>
            <a:ext cx="190780" cy="25079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1" name="Oval 43"/>
          <p:cNvSpPr>
            <a:spLocks noChangeArrowheads="1"/>
          </p:cNvSpPr>
          <p:nvPr/>
        </p:nvSpPr>
        <p:spPr bwMode="auto">
          <a:xfrm>
            <a:off x="6284837" y="4906996"/>
            <a:ext cx="190780" cy="25079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2" name="Oval 44"/>
          <p:cNvSpPr>
            <a:spLocks noChangeArrowheads="1"/>
          </p:cNvSpPr>
          <p:nvPr/>
        </p:nvSpPr>
        <p:spPr bwMode="auto">
          <a:xfrm>
            <a:off x="6854957" y="4906996"/>
            <a:ext cx="190780" cy="25079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3" name="Oval 45" descr="Wide downward diagonal"/>
          <p:cNvSpPr>
            <a:spLocks noChangeArrowheads="1"/>
          </p:cNvSpPr>
          <p:nvPr/>
        </p:nvSpPr>
        <p:spPr bwMode="auto">
          <a:xfrm>
            <a:off x="5781268" y="3627762"/>
            <a:ext cx="190780" cy="25079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4" name="Oval 46" descr="Wide downward diagonal"/>
          <p:cNvSpPr>
            <a:spLocks noChangeArrowheads="1"/>
          </p:cNvSpPr>
          <p:nvPr/>
        </p:nvSpPr>
        <p:spPr bwMode="auto">
          <a:xfrm>
            <a:off x="5278438" y="4906996"/>
            <a:ext cx="190780" cy="25079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5" name="Oval 47" descr="Dark horizontal"/>
          <p:cNvSpPr>
            <a:spLocks noChangeArrowheads="1"/>
          </p:cNvSpPr>
          <p:nvPr/>
        </p:nvSpPr>
        <p:spPr bwMode="auto">
          <a:xfrm>
            <a:off x="6854957" y="3627762"/>
            <a:ext cx="190780" cy="250792"/>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6" name="Oval 48" descr="Dark horizontal"/>
          <p:cNvSpPr>
            <a:spLocks noChangeArrowheads="1"/>
          </p:cNvSpPr>
          <p:nvPr/>
        </p:nvSpPr>
        <p:spPr bwMode="auto">
          <a:xfrm>
            <a:off x="7525643" y="2393243"/>
            <a:ext cx="190780" cy="250792"/>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4977" name="Line 49"/>
          <p:cNvSpPr>
            <a:spLocks noChangeShapeType="1"/>
          </p:cNvSpPr>
          <p:nvPr/>
        </p:nvSpPr>
        <p:spPr bwMode="auto">
          <a:xfrm>
            <a:off x="8733174" y="3408076"/>
            <a:ext cx="0" cy="21968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 name="TextBox 1"/>
          <p:cNvSpPr txBox="1"/>
          <p:nvPr/>
        </p:nvSpPr>
        <p:spPr>
          <a:xfrm>
            <a:off x="179512" y="1556792"/>
            <a:ext cx="439248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CA" sz="2400" dirty="0" smtClean="0"/>
              <a:t>Ideal to test affected (</a:t>
            </a:r>
            <a:r>
              <a:rPr lang="en-CA" sz="2400" i="1" dirty="0" smtClean="0"/>
              <a:t>person with cancer</a:t>
            </a:r>
            <a:r>
              <a:rPr lang="en-CA" sz="2400" dirty="0" smtClean="0"/>
              <a:t>) first</a:t>
            </a:r>
            <a:endParaRPr lang="en-CA" sz="2400" dirty="0"/>
          </a:p>
        </p:txBody>
      </p:sp>
      <p:sp>
        <p:nvSpPr>
          <p:cNvPr id="3" name="TextBox 2"/>
          <p:cNvSpPr txBox="1"/>
          <p:nvPr/>
        </p:nvSpPr>
        <p:spPr>
          <a:xfrm>
            <a:off x="251520" y="2492896"/>
            <a:ext cx="3852000" cy="576000"/>
          </a:xfrm>
          <a:prstGeom prst="rect">
            <a:avLst/>
          </a:prstGeom>
          <a:solidFill>
            <a:schemeClr val="bg1">
              <a:lumMod val="75000"/>
            </a:schemeClr>
          </a:solidFill>
        </p:spPr>
        <p:txBody>
          <a:bodyPr wrap="square" rtlCol="0">
            <a:spAutoFit/>
          </a:bodyPr>
          <a:lstStyle/>
          <a:p>
            <a:r>
              <a:rPr lang="en-CA" sz="2400" dirty="0" smtClean="0"/>
              <a:t>May not be possible because:</a:t>
            </a:r>
          </a:p>
        </p:txBody>
      </p:sp>
      <p:sp>
        <p:nvSpPr>
          <p:cNvPr id="4" name="TextBox 3"/>
          <p:cNvSpPr txBox="1"/>
          <p:nvPr/>
        </p:nvSpPr>
        <p:spPr>
          <a:xfrm>
            <a:off x="467544" y="3140968"/>
            <a:ext cx="4464496" cy="461665"/>
          </a:xfrm>
          <a:prstGeom prst="rect">
            <a:avLst/>
          </a:prstGeom>
          <a:solidFill>
            <a:schemeClr val="bg1">
              <a:lumMod val="75000"/>
            </a:schemeClr>
          </a:solidFill>
        </p:spPr>
        <p:txBody>
          <a:bodyPr wrap="square" rtlCol="0">
            <a:spAutoFit/>
          </a:bodyPr>
          <a:lstStyle/>
          <a:p>
            <a:r>
              <a:rPr lang="en-CA" sz="2400" dirty="0" smtClean="0"/>
              <a:t>Deceased</a:t>
            </a:r>
            <a:endParaRPr lang="en-CA" sz="2400" dirty="0"/>
          </a:p>
        </p:txBody>
      </p:sp>
      <p:sp>
        <p:nvSpPr>
          <p:cNvPr id="53" name="TextBox 52"/>
          <p:cNvSpPr txBox="1"/>
          <p:nvPr/>
        </p:nvSpPr>
        <p:spPr>
          <a:xfrm>
            <a:off x="467544" y="3683025"/>
            <a:ext cx="4464496" cy="1569660"/>
          </a:xfrm>
          <a:prstGeom prst="rect">
            <a:avLst/>
          </a:prstGeom>
          <a:solidFill>
            <a:schemeClr val="bg1">
              <a:lumMod val="75000"/>
            </a:schemeClr>
          </a:solidFill>
        </p:spPr>
        <p:txBody>
          <a:bodyPr wrap="square" rtlCol="0">
            <a:spAutoFit/>
          </a:bodyPr>
          <a:lstStyle/>
          <a:p>
            <a:r>
              <a:rPr lang="en-CA" sz="2400" dirty="0" smtClean="0"/>
              <a:t>Unwilling to contact:</a:t>
            </a:r>
          </a:p>
          <a:p>
            <a:pPr marL="342900" indent="-342900">
              <a:buFont typeface="Arial" panose="020B0604020202020204" pitchFamily="34" charset="0"/>
              <a:buChar char="•"/>
            </a:pPr>
            <a:r>
              <a:rPr lang="en-CA" sz="2400" dirty="0" smtClean="0"/>
              <a:t>Guilt</a:t>
            </a:r>
          </a:p>
          <a:p>
            <a:pPr marL="342900" indent="-342900">
              <a:buFont typeface="Arial" panose="020B0604020202020204" pitchFamily="34" charset="0"/>
              <a:buChar char="•"/>
            </a:pPr>
            <a:r>
              <a:rPr lang="en-CA" sz="2400" dirty="0" smtClean="0"/>
              <a:t>Relationship difficulties</a:t>
            </a:r>
          </a:p>
          <a:p>
            <a:pPr marL="342900" indent="-342900">
              <a:buFont typeface="Arial" panose="020B0604020202020204" pitchFamily="34" charset="0"/>
              <a:buChar char="•"/>
            </a:pPr>
            <a:r>
              <a:rPr lang="en-CA" sz="2400" dirty="0" smtClean="0"/>
              <a:t>Illness</a:t>
            </a:r>
            <a:endParaRPr lang="en-CA" sz="2400" dirty="0"/>
          </a:p>
        </p:txBody>
      </p:sp>
      <p:sp>
        <p:nvSpPr>
          <p:cNvPr id="54" name="TextBox 53"/>
          <p:cNvSpPr txBox="1"/>
          <p:nvPr/>
        </p:nvSpPr>
        <p:spPr>
          <a:xfrm>
            <a:off x="467544" y="5334307"/>
            <a:ext cx="4464496" cy="830997"/>
          </a:xfrm>
          <a:prstGeom prst="rect">
            <a:avLst/>
          </a:prstGeom>
          <a:solidFill>
            <a:schemeClr val="bg1">
              <a:lumMod val="75000"/>
            </a:schemeClr>
          </a:solidFill>
          <a:ln>
            <a:solidFill>
              <a:schemeClr val="bg1"/>
            </a:solidFill>
          </a:ln>
        </p:spPr>
        <p:txBody>
          <a:bodyPr wrap="square" rtlCol="0">
            <a:spAutoFit/>
          </a:bodyPr>
          <a:lstStyle/>
          <a:p>
            <a:r>
              <a:rPr lang="en-CA" sz="2400" dirty="0" smtClean="0"/>
              <a:t>Family member may be unwilling to have genetic testing</a:t>
            </a:r>
            <a:endParaRPr lang="en-CA" sz="2400" dirty="0"/>
          </a:p>
        </p:txBody>
      </p:sp>
      <p:sp>
        <p:nvSpPr>
          <p:cNvPr id="124966" name="Line 38"/>
          <p:cNvSpPr>
            <a:spLocks noChangeShapeType="1"/>
          </p:cNvSpPr>
          <p:nvPr/>
        </p:nvSpPr>
        <p:spPr bwMode="auto">
          <a:xfrm flipH="1">
            <a:off x="7467966" y="2349500"/>
            <a:ext cx="319445" cy="27995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36929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grpId="0" nodeType="withEffect">
                                  <p:stCondLst>
                                    <p:cond delay="500"/>
                                  </p:stCondLst>
                                  <p:childTnLst>
                                    <p:animClr clrSpc="rgb" dir="cw">
                                      <p:cBhvr>
                                        <p:cTn id="6" dur="500" fill="hold"/>
                                        <p:tgtEl>
                                          <p:spTgt spid="124973"/>
                                        </p:tgtEl>
                                        <p:attrNameLst>
                                          <p:attrName>stroke.color</p:attrName>
                                        </p:attrNameLst>
                                      </p:cBhvr>
                                      <p:to>
                                        <a:srgbClr val="FF0000"/>
                                      </p:to>
                                    </p:animClr>
                                    <p:set>
                                      <p:cBhvr>
                                        <p:cTn id="7" dur="500" fill="hold"/>
                                        <p:tgtEl>
                                          <p:spTgt spid="124973"/>
                                        </p:tgtEl>
                                        <p:attrNameLst>
                                          <p:attrName>stroke.on</p:attrName>
                                        </p:attrNameLst>
                                      </p:cBhvr>
                                      <p:to>
                                        <p:strVal val="true"/>
                                      </p:to>
                                    </p:set>
                                  </p:childTnLst>
                                </p:cTn>
                              </p:par>
                              <p:par>
                                <p:cTn id="8" presetID="7" presetClass="emph" presetSubtype="2" fill="hold" grpId="0" nodeType="withEffect">
                                  <p:stCondLst>
                                    <p:cond delay="500"/>
                                  </p:stCondLst>
                                  <p:childTnLst>
                                    <p:animClr clrSpc="rgb" dir="cw">
                                      <p:cBhvr>
                                        <p:cTn id="9" dur="500" fill="hold"/>
                                        <p:tgtEl>
                                          <p:spTgt spid="124975"/>
                                        </p:tgtEl>
                                        <p:attrNameLst>
                                          <p:attrName>stroke.color</p:attrName>
                                        </p:attrNameLst>
                                      </p:cBhvr>
                                      <p:to>
                                        <a:srgbClr val="FF0000"/>
                                      </p:to>
                                    </p:animClr>
                                    <p:set>
                                      <p:cBhvr>
                                        <p:cTn id="10" dur="500" fill="hold"/>
                                        <p:tgtEl>
                                          <p:spTgt spid="124975"/>
                                        </p:tgtEl>
                                        <p:attrNameLst>
                                          <p:attrName>stroke.on</p:attrName>
                                        </p:attrNameLst>
                                      </p:cBhvr>
                                      <p:to>
                                        <p:strVal val="true"/>
                                      </p:to>
                                    </p:set>
                                  </p:childTnLst>
                                </p:cTn>
                              </p:par>
                              <p:par>
                                <p:cTn id="11" presetID="7" presetClass="emph" presetSubtype="2" fill="hold" grpId="0" nodeType="withEffect">
                                  <p:stCondLst>
                                    <p:cond delay="500"/>
                                  </p:stCondLst>
                                  <p:childTnLst>
                                    <p:animClr clrSpc="rgb" dir="cw">
                                      <p:cBhvr>
                                        <p:cTn id="12" dur="500" fill="hold"/>
                                        <p:tgtEl>
                                          <p:spTgt spid="124974"/>
                                        </p:tgtEl>
                                        <p:attrNameLst>
                                          <p:attrName>stroke.color</p:attrName>
                                        </p:attrNameLst>
                                      </p:cBhvr>
                                      <p:to>
                                        <a:srgbClr val="FF0000"/>
                                      </p:to>
                                    </p:animClr>
                                    <p:set>
                                      <p:cBhvr>
                                        <p:cTn id="13" dur="500" fill="hold"/>
                                        <p:tgtEl>
                                          <p:spTgt spid="12497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3" grpId="0" animBg="1"/>
      <p:bldP spid="124974" grpId="0" animBg="1"/>
      <p:bldP spid="12497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6"/>
          <p:cNvSpPr txBox="1">
            <a:spLocks noChangeArrowheads="1"/>
          </p:cNvSpPr>
          <p:nvPr/>
        </p:nvSpPr>
        <p:spPr bwMode="auto">
          <a:xfrm>
            <a:off x="755576" y="260648"/>
            <a:ext cx="7010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algn="ctr" eaLnBrk="1" hangingPunct="1">
              <a:spcBef>
                <a:spcPct val="50000"/>
              </a:spcBef>
            </a:pPr>
            <a:r>
              <a:rPr lang="en-CA" altLang="en-US" sz="4400" dirty="0"/>
              <a:t>C</a:t>
            </a:r>
            <a:r>
              <a:rPr lang="en-CA" altLang="en-US" sz="4400" dirty="0" smtClean="0"/>
              <a:t>ase 1: Judy</a:t>
            </a:r>
            <a:endParaRPr lang="en-CA" altLang="en-US" sz="4400" dirty="0"/>
          </a:p>
        </p:txBody>
      </p:sp>
      <p:sp>
        <p:nvSpPr>
          <p:cNvPr id="125955" name="Text Box 7"/>
          <p:cNvSpPr txBox="1">
            <a:spLocks noChangeArrowheads="1"/>
          </p:cNvSpPr>
          <p:nvPr/>
        </p:nvSpPr>
        <p:spPr bwMode="auto">
          <a:xfrm>
            <a:off x="5382344" y="3243064"/>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2000" dirty="0">
                <a:latin typeface="+mj-lt"/>
              </a:rPr>
              <a:t>Judy</a:t>
            </a:r>
          </a:p>
          <a:p>
            <a:pPr eaLnBrk="1" hangingPunct="1">
              <a:spcBef>
                <a:spcPct val="20000"/>
              </a:spcBef>
            </a:pPr>
            <a:r>
              <a:rPr lang="en-CA" altLang="en-US" sz="2000" i="1" dirty="0">
                <a:latin typeface="+mj-lt"/>
              </a:rPr>
              <a:t>BRCA1 </a:t>
            </a:r>
            <a:r>
              <a:rPr lang="en-CA" altLang="en-US" sz="2000" dirty="0">
                <a:latin typeface="+mj-lt"/>
              </a:rPr>
              <a:t>185delAG </a:t>
            </a:r>
          </a:p>
        </p:txBody>
      </p:sp>
      <p:sp>
        <p:nvSpPr>
          <p:cNvPr id="125956" name="Line 8"/>
          <p:cNvSpPr>
            <a:spLocks noChangeShapeType="1"/>
          </p:cNvSpPr>
          <p:nvPr/>
        </p:nvSpPr>
        <p:spPr bwMode="auto">
          <a:xfrm flipV="1">
            <a:off x="4979119" y="3408047"/>
            <a:ext cx="219075" cy="320421"/>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grpSp>
        <p:nvGrpSpPr>
          <p:cNvPr id="125957" name="Group 11"/>
          <p:cNvGrpSpPr>
            <a:grpSpLocks/>
          </p:cNvGrpSpPr>
          <p:nvPr/>
        </p:nvGrpSpPr>
        <p:grpSpPr bwMode="auto">
          <a:xfrm>
            <a:off x="1845394" y="2115939"/>
            <a:ext cx="3657600" cy="1781175"/>
            <a:chOff x="1104" y="960"/>
            <a:chExt cx="2304" cy="1200"/>
          </a:xfrm>
        </p:grpSpPr>
        <p:sp>
          <p:nvSpPr>
            <p:cNvPr id="125964" name="Rectangle 12"/>
            <p:cNvSpPr>
              <a:spLocks noChangeArrowheads="1"/>
            </p:cNvSpPr>
            <p:nvPr/>
          </p:nvSpPr>
          <p:spPr bwMode="auto">
            <a:xfrm>
              <a:off x="2688" y="1632"/>
              <a:ext cx="192" cy="19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65" name="Oval 13" descr="Wide downward diagonal"/>
            <p:cNvSpPr>
              <a:spLocks noChangeArrowheads="1"/>
            </p:cNvSpPr>
            <p:nvPr/>
          </p:nvSpPr>
          <p:spPr bwMode="auto">
            <a:xfrm>
              <a:off x="1104" y="1968"/>
              <a:ext cx="192" cy="192"/>
            </a:xfrm>
            <a:prstGeom prst="ellipse">
              <a:avLst/>
            </a:prstGeom>
            <a:pattFill prst="wdDnDiag">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66" name="Oval 14" descr="Wide downward diagonal"/>
            <p:cNvSpPr>
              <a:spLocks noChangeArrowheads="1"/>
            </p:cNvSpPr>
            <p:nvPr/>
          </p:nvSpPr>
          <p:spPr bwMode="auto">
            <a:xfrm>
              <a:off x="1680" y="1632"/>
              <a:ext cx="192" cy="192"/>
            </a:xfrm>
            <a:prstGeom prst="ellipse">
              <a:avLst/>
            </a:prstGeom>
            <a:pattFill prst="wdDnDiag">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67" name="Oval 15" descr="Dark horizontal"/>
            <p:cNvSpPr>
              <a:spLocks noChangeArrowheads="1"/>
            </p:cNvSpPr>
            <p:nvPr/>
          </p:nvSpPr>
          <p:spPr bwMode="auto">
            <a:xfrm>
              <a:off x="2160" y="1632"/>
              <a:ext cx="192" cy="192"/>
            </a:xfrm>
            <a:prstGeom prst="ellipse">
              <a:avLst/>
            </a:prstGeom>
            <a:pattFill prst="dkHorz">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68" name="Oval 16"/>
            <p:cNvSpPr>
              <a:spLocks noChangeArrowheads="1"/>
            </p:cNvSpPr>
            <p:nvPr/>
          </p:nvSpPr>
          <p:spPr bwMode="auto">
            <a:xfrm>
              <a:off x="3216" y="1632"/>
              <a:ext cx="192" cy="19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69" name="Oval 17" descr="Dark horizontal"/>
            <p:cNvSpPr>
              <a:spLocks noChangeArrowheads="1"/>
            </p:cNvSpPr>
            <p:nvPr/>
          </p:nvSpPr>
          <p:spPr bwMode="auto">
            <a:xfrm>
              <a:off x="2400" y="960"/>
              <a:ext cx="192" cy="192"/>
            </a:xfrm>
            <a:prstGeom prst="ellipse">
              <a:avLst/>
            </a:prstGeom>
            <a:pattFill prst="dkHorz">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70" name="Line 18"/>
            <p:cNvSpPr>
              <a:spLocks noChangeShapeType="1"/>
            </p:cNvSpPr>
            <p:nvPr/>
          </p:nvSpPr>
          <p:spPr bwMode="auto">
            <a:xfrm>
              <a:off x="1776" y="1392"/>
              <a:ext cx="15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1" name="Line 19"/>
            <p:cNvSpPr>
              <a:spLocks noChangeShapeType="1"/>
            </p:cNvSpPr>
            <p:nvPr/>
          </p:nvSpPr>
          <p:spPr bwMode="auto">
            <a:xfrm>
              <a:off x="1776" y="1392"/>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2" name="Line 20"/>
            <p:cNvSpPr>
              <a:spLocks noChangeShapeType="1"/>
            </p:cNvSpPr>
            <p:nvPr/>
          </p:nvSpPr>
          <p:spPr bwMode="auto">
            <a:xfrm>
              <a:off x="2256" y="1392"/>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3" name="Line 21"/>
            <p:cNvSpPr>
              <a:spLocks noChangeShapeType="1"/>
            </p:cNvSpPr>
            <p:nvPr/>
          </p:nvSpPr>
          <p:spPr bwMode="auto">
            <a:xfrm>
              <a:off x="3312" y="1392"/>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4" name="Line 22"/>
            <p:cNvSpPr>
              <a:spLocks noChangeShapeType="1"/>
            </p:cNvSpPr>
            <p:nvPr/>
          </p:nvSpPr>
          <p:spPr bwMode="auto">
            <a:xfrm>
              <a:off x="2784" y="1392"/>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5" name="Line 23"/>
            <p:cNvSpPr>
              <a:spLocks noChangeShapeType="1"/>
            </p:cNvSpPr>
            <p:nvPr/>
          </p:nvSpPr>
          <p:spPr bwMode="auto">
            <a:xfrm flipH="1">
              <a:off x="1200" y="1728"/>
              <a:ext cx="4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6" name="Line 24"/>
            <p:cNvSpPr>
              <a:spLocks noChangeShapeType="1"/>
            </p:cNvSpPr>
            <p:nvPr/>
          </p:nvSpPr>
          <p:spPr bwMode="auto">
            <a:xfrm>
              <a:off x="1200" y="172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7" name="Line 25"/>
            <p:cNvSpPr>
              <a:spLocks noChangeShapeType="1"/>
            </p:cNvSpPr>
            <p:nvPr/>
          </p:nvSpPr>
          <p:spPr bwMode="auto">
            <a:xfrm>
              <a:off x="2496" y="1152"/>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5978" name="Line 26"/>
            <p:cNvSpPr>
              <a:spLocks noChangeShapeType="1"/>
            </p:cNvSpPr>
            <p:nvPr/>
          </p:nvSpPr>
          <p:spPr bwMode="auto">
            <a:xfrm flipV="1">
              <a:off x="2352" y="960"/>
              <a:ext cx="33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grpSp>
        <p:nvGrpSpPr>
          <p:cNvPr id="125958" name="Group 32"/>
          <p:cNvGrpSpPr>
            <a:grpSpLocks/>
          </p:cNvGrpSpPr>
          <p:nvPr/>
        </p:nvGrpSpPr>
        <p:grpSpPr bwMode="auto">
          <a:xfrm>
            <a:off x="7019925" y="1055688"/>
            <a:ext cx="1905000" cy="1593850"/>
            <a:chOff x="192" y="724"/>
            <a:chExt cx="1200" cy="1004"/>
          </a:xfrm>
        </p:grpSpPr>
        <p:sp>
          <p:nvSpPr>
            <p:cNvPr id="125960" name="Oval 33" descr="Dark horizontal"/>
            <p:cNvSpPr>
              <a:spLocks noChangeArrowheads="1"/>
            </p:cNvSpPr>
            <p:nvPr/>
          </p:nvSpPr>
          <p:spPr bwMode="auto">
            <a:xfrm>
              <a:off x="288" y="1392"/>
              <a:ext cx="192" cy="192"/>
            </a:xfrm>
            <a:prstGeom prst="ellipse">
              <a:avLst/>
            </a:prstGeom>
            <a:pattFill prst="dkHorz">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61" name="Oval 34" descr="Wide downward diagonal"/>
            <p:cNvSpPr>
              <a:spLocks noChangeArrowheads="1"/>
            </p:cNvSpPr>
            <p:nvPr/>
          </p:nvSpPr>
          <p:spPr bwMode="auto">
            <a:xfrm>
              <a:off x="288" y="1056"/>
              <a:ext cx="192" cy="192"/>
            </a:xfrm>
            <a:prstGeom prst="ellipse">
              <a:avLst/>
            </a:prstGeom>
            <a:pattFill prst="wdDnDiag">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125962" name="Text Box 35"/>
            <p:cNvSpPr txBox="1">
              <a:spLocks noChangeArrowheads="1"/>
            </p:cNvSpPr>
            <p:nvPr/>
          </p:nvSpPr>
          <p:spPr bwMode="auto">
            <a:xfrm>
              <a:off x="480" y="724"/>
              <a:ext cx="894"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600" b="1" dirty="0">
                  <a:latin typeface="+mn-lt"/>
                </a:rPr>
                <a:t>LEGEND</a:t>
              </a:r>
            </a:p>
            <a:p>
              <a:pPr eaLnBrk="1" hangingPunct="1">
                <a:spcBef>
                  <a:spcPct val="20000"/>
                </a:spcBef>
              </a:pPr>
              <a:endParaRPr lang="en-CA" altLang="en-US" sz="900" b="1" dirty="0">
                <a:latin typeface="+mn-lt"/>
              </a:endParaRPr>
            </a:p>
            <a:p>
              <a:pPr eaLnBrk="1" hangingPunct="1">
                <a:spcBef>
                  <a:spcPct val="20000"/>
                </a:spcBef>
              </a:pPr>
              <a:r>
                <a:rPr lang="en-CA" altLang="en-US" sz="1600" dirty="0">
                  <a:latin typeface="+mn-lt"/>
                </a:rPr>
                <a:t>Breast cancer</a:t>
              </a:r>
            </a:p>
            <a:p>
              <a:pPr eaLnBrk="1" hangingPunct="1">
                <a:spcBef>
                  <a:spcPct val="20000"/>
                </a:spcBef>
              </a:pPr>
              <a:endParaRPr lang="en-CA" altLang="en-US" sz="1600" dirty="0">
                <a:latin typeface="+mn-lt"/>
              </a:endParaRPr>
            </a:p>
            <a:p>
              <a:pPr eaLnBrk="1" hangingPunct="1">
                <a:spcBef>
                  <a:spcPct val="20000"/>
                </a:spcBef>
              </a:pPr>
              <a:r>
                <a:rPr lang="en-CA" altLang="en-US" sz="1600" dirty="0">
                  <a:latin typeface="+mn-lt"/>
                </a:rPr>
                <a:t>Ovarian cancer</a:t>
              </a:r>
            </a:p>
          </p:txBody>
        </p:sp>
        <p:sp>
          <p:nvSpPr>
            <p:cNvPr id="125963" name="Rectangle 36"/>
            <p:cNvSpPr>
              <a:spLocks noChangeArrowheads="1"/>
            </p:cNvSpPr>
            <p:nvPr/>
          </p:nvSpPr>
          <p:spPr bwMode="auto">
            <a:xfrm>
              <a:off x="192" y="768"/>
              <a:ext cx="1200" cy="96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grpSp>
      <p:pic>
        <p:nvPicPr>
          <p:cNvPr id="125959" name="Picture 32"/>
          <p:cNvPicPr>
            <a:picLocks noChangeAspect="1" noChangeArrowheads="1"/>
          </p:cNvPicPr>
          <p:nvPr/>
        </p:nvPicPr>
        <p:blipFill rotWithShape="1">
          <a:blip r:embed="rId3">
            <a:extLst>
              <a:ext uri="{28A0092B-C50C-407E-A947-70E740481C1C}">
                <a14:useLocalDpi xmlns:a14="http://schemas.microsoft.com/office/drawing/2010/main" val="0"/>
              </a:ext>
            </a:extLst>
          </a:blip>
          <a:srcRect l="2162" r="3269"/>
          <a:stretch/>
        </p:blipFill>
        <p:spPr bwMode="auto">
          <a:xfrm>
            <a:off x="827584" y="4170387"/>
            <a:ext cx="7070951" cy="2066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2670733" y="1365249"/>
            <a:ext cx="2921322" cy="523220"/>
          </a:xfrm>
          <a:prstGeom prst="rect">
            <a:avLst/>
          </a:prstGeom>
          <a:noFill/>
        </p:spPr>
        <p:txBody>
          <a:bodyPr wrap="square" rtlCol="0">
            <a:spAutoFit/>
          </a:bodyPr>
          <a:lstStyle/>
          <a:p>
            <a:r>
              <a:rPr lang="en-CA" sz="2800" dirty="0" smtClean="0"/>
              <a:t>Judy’s test results</a:t>
            </a:r>
            <a:endParaRPr lang="en-CA" sz="2800" dirty="0"/>
          </a:p>
        </p:txBody>
      </p:sp>
      <p:sp>
        <p:nvSpPr>
          <p:cNvPr id="3" name="TextBox 2"/>
          <p:cNvSpPr txBox="1"/>
          <p:nvPr/>
        </p:nvSpPr>
        <p:spPr>
          <a:xfrm>
            <a:off x="5364088" y="2852936"/>
            <a:ext cx="246056" cy="369332"/>
          </a:xfrm>
          <a:prstGeom prst="rect">
            <a:avLst/>
          </a:prstGeom>
          <a:noFill/>
        </p:spPr>
        <p:txBody>
          <a:bodyPr wrap="square" rtlCol="0">
            <a:spAutoFit/>
          </a:bodyPr>
          <a:lstStyle/>
          <a:p>
            <a:r>
              <a:rPr lang="en-CA" dirty="0" smtClean="0"/>
              <a:t>+</a:t>
            </a:r>
            <a:endParaRPr lang="en-CA" dirty="0"/>
          </a:p>
        </p:txBody>
      </p:sp>
    </p:spTree>
    <p:extLst>
      <p:ext uri="{BB962C8B-B14F-4D97-AF65-F5344CB8AC3E}">
        <p14:creationId xmlns:p14="http://schemas.microsoft.com/office/powerpoint/2010/main" val="2762307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ctrTitle"/>
          </p:nvPr>
        </p:nvSpPr>
        <p:spPr/>
        <p:txBody>
          <a:bodyPr/>
          <a:lstStyle/>
          <a:p>
            <a:r>
              <a:rPr lang="en-CA" altLang="en-US" smtClean="0"/>
              <a:t>Other ways to assess your patient’s risk</a:t>
            </a:r>
          </a:p>
        </p:txBody>
      </p:sp>
    </p:spTree>
    <p:extLst>
      <p:ext uri="{BB962C8B-B14F-4D97-AF65-F5344CB8AC3E}">
        <p14:creationId xmlns:p14="http://schemas.microsoft.com/office/powerpoint/2010/main" val="2012195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614"/>
          <a:stretch/>
        </p:blipFill>
        <p:spPr bwMode="auto">
          <a:xfrm>
            <a:off x="962026" y="98425"/>
            <a:ext cx="7300232"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5574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7056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261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CA" dirty="0" smtClean="0"/>
              <a:t>Resources</a:t>
            </a:r>
            <a:endParaRPr lang="en-CA" dirty="0"/>
          </a:p>
        </p:txBody>
      </p:sp>
      <p:sp>
        <p:nvSpPr>
          <p:cNvPr id="3" name="Content Placeholder 2"/>
          <p:cNvSpPr>
            <a:spLocks noGrp="1"/>
          </p:cNvSpPr>
          <p:nvPr>
            <p:ph idx="1"/>
          </p:nvPr>
        </p:nvSpPr>
        <p:spPr>
          <a:xfrm>
            <a:off x="457200" y="980728"/>
            <a:ext cx="8229600" cy="5400600"/>
          </a:xfrm>
        </p:spPr>
        <p:txBody>
          <a:bodyPr/>
          <a:lstStyle/>
          <a:p>
            <a:r>
              <a:rPr lang="en-CA" sz="2000" dirty="0" smtClean="0"/>
              <a:t>GEC-KO Website </a:t>
            </a:r>
            <a:r>
              <a:rPr lang="en-CA" sz="2000" dirty="0" smtClean="0">
                <a:hlinkClick r:id="rId2"/>
              </a:rPr>
              <a:t>www.GeneticsEducation.ca</a:t>
            </a:r>
            <a:r>
              <a:rPr lang="en-CA" sz="2000" dirty="0" smtClean="0"/>
              <a:t> </a:t>
            </a:r>
          </a:p>
          <a:p>
            <a:pPr lvl="1"/>
            <a:r>
              <a:rPr lang="en-CA" sz="1600" dirty="0" smtClean="0">
                <a:hlinkClick r:id="rId3"/>
              </a:rPr>
              <a:t>Point of Care tool</a:t>
            </a:r>
            <a:endParaRPr lang="en-CA" sz="1600" dirty="0" smtClean="0"/>
          </a:p>
          <a:p>
            <a:pPr lvl="1"/>
            <a:r>
              <a:rPr lang="en-CA" sz="1600" dirty="0" smtClean="0">
                <a:hlinkClick r:id="rId4"/>
              </a:rPr>
              <a:t>GEC-KO </a:t>
            </a:r>
            <a:r>
              <a:rPr lang="en-CA" sz="1600" i="1" dirty="0" smtClean="0">
                <a:hlinkClick r:id="rId4"/>
              </a:rPr>
              <a:t>on the run</a:t>
            </a:r>
            <a:endParaRPr lang="en-CA" sz="1600" i="1" dirty="0" smtClean="0"/>
          </a:p>
          <a:p>
            <a:pPr lvl="1"/>
            <a:r>
              <a:rPr lang="en-CA" sz="1600" dirty="0" smtClean="0">
                <a:hlinkClick r:id="rId5"/>
              </a:rPr>
              <a:t>GEC-KO Messenger</a:t>
            </a:r>
            <a:endParaRPr lang="en-CA" sz="1600" dirty="0" smtClean="0"/>
          </a:p>
          <a:p>
            <a:r>
              <a:rPr lang="en-CA" sz="2000" dirty="0" smtClean="0"/>
              <a:t>Couch FJ, </a:t>
            </a:r>
            <a:r>
              <a:rPr lang="en-CA" sz="2000" dirty="0" err="1"/>
              <a:t>Nathanson</a:t>
            </a:r>
            <a:r>
              <a:rPr lang="en-CA" sz="2000" dirty="0"/>
              <a:t> KL, </a:t>
            </a:r>
            <a:r>
              <a:rPr lang="en-CA" sz="2000" dirty="0" err="1"/>
              <a:t>Offit</a:t>
            </a:r>
            <a:r>
              <a:rPr lang="en-CA" sz="2000" dirty="0"/>
              <a:t> K. </a:t>
            </a:r>
            <a:r>
              <a:rPr lang="en-CA" sz="2000" dirty="0" smtClean="0"/>
              <a:t>Two </a:t>
            </a:r>
            <a:r>
              <a:rPr lang="en-CA" sz="2000" dirty="0"/>
              <a:t>decades after BRCA: setting paradigms in personalized cancer care and </a:t>
            </a:r>
            <a:r>
              <a:rPr lang="en-CA" sz="2000" dirty="0" smtClean="0"/>
              <a:t>prevention. Science 2014; 343(6178</a:t>
            </a:r>
            <a:r>
              <a:rPr lang="en-CA" sz="2000" dirty="0"/>
              <a:t>):</a:t>
            </a:r>
            <a:r>
              <a:rPr lang="en-CA" sz="2000" dirty="0" smtClean="0"/>
              <a:t>1466-70</a:t>
            </a:r>
          </a:p>
          <a:p>
            <a:r>
              <a:rPr lang="en-CA" sz="2000" dirty="0" err="1" smtClean="0"/>
              <a:t>Livraghi</a:t>
            </a:r>
            <a:r>
              <a:rPr lang="en-CA" sz="2000" dirty="0" smtClean="0"/>
              <a:t> L, </a:t>
            </a:r>
            <a:r>
              <a:rPr lang="en-CA" sz="2000" dirty="0"/>
              <a:t>Garber </a:t>
            </a:r>
            <a:r>
              <a:rPr lang="en-CA" sz="2000" dirty="0" smtClean="0"/>
              <a:t>JE. PARP </a:t>
            </a:r>
            <a:r>
              <a:rPr lang="en-CA" sz="2000" dirty="0"/>
              <a:t>inhibitors in the management of breast cancer: current data and future prospects</a:t>
            </a:r>
            <a:r>
              <a:rPr lang="en-CA" sz="2000" dirty="0" smtClean="0"/>
              <a:t>.</a:t>
            </a:r>
            <a:r>
              <a:rPr lang="en-CA" sz="2000" dirty="0"/>
              <a:t> BMC </a:t>
            </a:r>
            <a:r>
              <a:rPr lang="en-CA" sz="2000" dirty="0" smtClean="0"/>
              <a:t>Med 2015;13:188</a:t>
            </a:r>
          </a:p>
          <a:p>
            <a:r>
              <a:rPr lang="en-CA" sz="2000" dirty="0" smtClean="0"/>
              <a:t>Moyer </a:t>
            </a:r>
            <a:r>
              <a:rPr lang="en-CA" sz="2000" dirty="0"/>
              <a:t>VA; U.S. Preventive Services Task </a:t>
            </a:r>
            <a:r>
              <a:rPr lang="en-CA" sz="2000" dirty="0" smtClean="0"/>
              <a:t>Force. Risk </a:t>
            </a:r>
            <a:r>
              <a:rPr lang="en-CA" sz="2000" dirty="0"/>
              <a:t>assessment, genetic counseling, and genetic testing for BRCA-related cancer in women: U.S. Preventive Services Task Force recommendation statement</a:t>
            </a:r>
            <a:r>
              <a:rPr lang="en-CA" sz="2000" dirty="0" smtClean="0"/>
              <a:t>.</a:t>
            </a:r>
            <a:r>
              <a:rPr lang="en-CA" sz="2000" dirty="0"/>
              <a:t> Ann Intern </a:t>
            </a:r>
            <a:r>
              <a:rPr lang="en-CA" sz="2000" dirty="0" smtClean="0"/>
              <a:t>Med 2014;160(4</a:t>
            </a:r>
            <a:r>
              <a:rPr lang="en-CA" sz="2000" dirty="0"/>
              <a:t>):</a:t>
            </a:r>
            <a:r>
              <a:rPr lang="en-CA" sz="2000" dirty="0" smtClean="0"/>
              <a:t>271-81</a:t>
            </a:r>
          </a:p>
          <a:p>
            <a:r>
              <a:rPr lang="en-CA" sz="2000" dirty="0">
                <a:hlinkClick r:id="rId6"/>
              </a:rPr>
              <a:t>NCCN Clinical Practice Guidelines in Oncology (NCCN Guidelines®) </a:t>
            </a:r>
            <a:r>
              <a:rPr lang="en-CA" sz="2000" dirty="0"/>
              <a:t>for Genetic/familial high risk assessment: Breast and ovarian </a:t>
            </a:r>
            <a:r>
              <a:rPr lang="en-CA" sz="2000" dirty="0" smtClean="0"/>
              <a:t>V.2.2016© </a:t>
            </a:r>
            <a:r>
              <a:rPr lang="en-CA" sz="2000" dirty="0"/>
              <a:t>National Comprehensive Cancer Network, </a:t>
            </a:r>
            <a:r>
              <a:rPr lang="en-CA" sz="2000" dirty="0" err="1"/>
              <a:t>Inc</a:t>
            </a:r>
            <a:r>
              <a:rPr lang="en-CA" sz="2000" dirty="0"/>
              <a:t> 2015. All rights reserved.  Accessed </a:t>
            </a:r>
            <a:r>
              <a:rPr lang="en-CA" sz="2000" dirty="0" smtClean="0"/>
              <a:t>[05/05/2016].  </a:t>
            </a:r>
            <a:endParaRPr lang="en-CA" sz="2000" dirty="0"/>
          </a:p>
        </p:txBody>
      </p:sp>
    </p:spTree>
    <p:extLst>
      <p:ext uri="{BB962C8B-B14F-4D97-AF65-F5344CB8AC3E}">
        <p14:creationId xmlns:p14="http://schemas.microsoft.com/office/powerpoint/2010/main" val="222601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pPr eaLnBrk="1" hangingPunct="1"/>
            <a:r>
              <a:rPr lang="en-CA" altLang="en-US" dirty="0" smtClean="0"/>
              <a:t>Case 1: Judy</a:t>
            </a:r>
          </a:p>
        </p:txBody>
      </p:sp>
      <p:grpSp>
        <p:nvGrpSpPr>
          <p:cNvPr id="3" name="Group 2"/>
          <p:cNvGrpSpPr/>
          <p:nvPr/>
        </p:nvGrpSpPr>
        <p:grpSpPr>
          <a:xfrm>
            <a:off x="6804025" y="188913"/>
            <a:ext cx="1905000" cy="1524000"/>
            <a:chOff x="6804025" y="188913"/>
            <a:chExt cx="1905000" cy="1524000"/>
          </a:xfrm>
        </p:grpSpPr>
        <p:sp>
          <p:nvSpPr>
            <p:cNvPr id="90180" name="Oval 5" descr="Wide downward diagonal"/>
            <p:cNvSpPr>
              <a:spLocks noChangeArrowheads="1"/>
            </p:cNvSpPr>
            <p:nvPr/>
          </p:nvSpPr>
          <p:spPr bwMode="auto">
            <a:xfrm>
              <a:off x="6956425" y="646113"/>
              <a:ext cx="304800" cy="304800"/>
            </a:xfrm>
            <a:prstGeom prst="ellipse">
              <a:avLst/>
            </a:prstGeom>
            <a:pattFill prst="wdDnDiag">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81" name="Text Box 6"/>
            <p:cNvSpPr txBox="1">
              <a:spLocks noChangeArrowheads="1"/>
            </p:cNvSpPr>
            <p:nvPr/>
          </p:nvSpPr>
          <p:spPr bwMode="auto">
            <a:xfrm>
              <a:off x="7413625" y="265113"/>
              <a:ext cx="126682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b="1" dirty="0">
                  <a:latin typeface="+mn-lt"/>
                </a:rPr>
                <a:t>LEGEND</a:t>
              </a:r>
            </a:p>
            <a:p>
              <a:pPr eaLnBrk="1" hangingPunct="1">
                <a:spcBef>
                  <a:spcPct val="20000"/>
                </a:spcBef>
              </a:pPr>
              <a:endParaRPr lang="en-CA" altLang="en-US" sz="800" b="1" dirty="0">
                <a:latin typeface="+mn-lt"/>
              </a:endParaRPr>
            </a:p>
            <a:p>
              <a:pPr eaLnBrk="1" hangingPunct="1">
                <a:spcBef>
                  <a:spcPct val="20000"/>
                </a:spcBef>
              </a:pPr>
              <a:r>
                <a:rPr lang="en-CA" altLang="en-US" sz="1400" dirty="0">
                  <a:latin typeface="+mn-lt"/>
                </a:rPr>
                <a:t>Breast cancer</a:t>
              </a:r>
            </a:p>
            <a:p>
              <a:pPr eaLnBrk="1" hangingPunct="1">
                <a:spcBef>
                  <a:spcPct val="20000"/>
                </a:spcBef>
              </a:pPr>
              <a:endParaRPr lang="en-CA" altLang="en-US" sz="1400" dirty="0">
                <a:latin typeface="+mn-lt"/>
              </a:endParaRPr>
            </a:p>
            <a:p>
              <a:pPr eaLnBrk="1" hangingPunct="1">
                <a:spcBef>
                  <a:spcPct val="20000"/>
                </a:spcBef>
              </a:pPr>
              <a:r>
                <a:rPr lang="en-CA" altLang="en-US" sz="1400" dirty="0">
                  <a:latin typeface="+mn-lt"/>
                </a:rPr>
                <a:t>Ovarian cancer</a:t>
              </a:r>
            </a:p>
          </p:txBody>
        </p:sp>
        <p:sp>
          <p:nvSpPr>
            <p:cNvPr id="90182" name="Rectangle 7"/>
            <p:cNvSpPr>
              <a:spLocks noChangeArrowheads="1"/>
            </p:cNvSpPr>
            <p:nvPr/>
          </p:nvSpPr>
          <p:spPr bwMode="auto">
            <a:xfrm>
              <a:off x="6804025" y="188913"/>
              <a:ext cx="1905000" cy="15240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grpSp>
      <p:grpSp>
        <p:nvGrpSpPr>
          <p:cNvPr id="2" name="Group 1"/>
          <p:cNvGrpSpPr/>
          <p:nvPr/>
        </p:nvGrpSpPr>
        <p:grpSpPr>
          <a:xfrm>
            <a:off x="1295400" y="1150113"/>
            <a:ext cx="5965825" cy="5081983"/>
            <a:chOff x="1295400" y="1150113"/>
            <a:chExt cx="5965825" cy="5081983"/>
          </a:xfrm>
        </p:grpSpPr>
        <p:sp>
          <p:nvSpPr>
            <p:cNvPr id="90179" name="Oval 4" descr="Dark horizontal"/>
            <p:cNvSpPr>
              <a:spLocks noChangeArrowheads="1"/>
            </p:cNvSpPr>
            <p:nvPr/>
          </p:nvSpPr>
          <p:spPr bwMode="auto">
            <a:xfrm>
              <a:off x="6956425" y="1179513"/>
              <a:ext cx="304800" cy="304800"/>
            </a:xfrm>
            <a:prstGeom prst="ellipse">
              <a:avLst/>
            </a:prstGeom>
            <a:pattFill prst="dkHorz">
              <a:fgClr>
                <a:schemeClr val="bg1"/>
              </a:fgClr>
              <a:bgClr>
                <a:schemeClr val="tx1"/>
              </a:bgClr>
            </a:patt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28" name="Text Box 11"/>
            <p:cNvSpPr txBox="1">
              <a:spLocks noChangeArrowheads="1"/>
            </p:cNvSpPr>
            <p:nvPr/>
          </p:nvSpPr>
          <p:spPr bwMode="auto">
            <a:xfrm>
              <a:off x="4860032" y="2924944"/>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err="1">
                  <a:latin typeface="+mn-lt"/>
                </a:rPr>
                <a:t>Ov</a:t>
              </a:r>
              <a:r>
                <a:rPr lang="en-CA" altLang="en-US" sz="1400" dirty="0">
                  <a:latin typeface="+mn-lt"/>
                </a:rPr>
                <a:t> </a:t>
              </a:r>
              <a:r>
                <a:rPr lang="en-CA" altLang="en-US" sz="1400" dirty="0" smtClean="0">
                  <a:latin typeface="+mn-lt"/>
                </a:rPr>
                <a:t>Ca</a:t>
              </a:r>
              <a:endParaRPr lang="en-CA" altLang="en-US" sz="1400" dirty="0">
                <a:latin typeface="+mn-lt"/>
              </a:endParaRPr>
            </a:p>
          </p:txBody>
        </p:sp>
        <p:sp>
          <p:nvSpPr>
            <p:cNvPr id="90130" name="Text Box 8"/>
            <p:cNvSpPr txBox="1">
              <a:spLocks noChangeArrowheads="1"/>
            </p:cNvSpPr>
            <p:nvPr/>
          </p:nvSpPr>
          <p:spPr bwMode="auto">
            <a:xfrm>
              <a:off x="1295400" y="5665787"/>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30</a:t>
              </a:r>
            </a:p>
          </p:txBody>
        </p:sp>
        <p:sp>
          <p:nvSpPr>
            <p:cNvPr id="90131" name="Text Box 9"/>
            <p:cNvSpPr txBox="1">
              <a:spLocks noChangeArrowheads="1"/>
            </p:cNvSpPr>
            <p:nvPr/>
          </p:nvSpPr>
          <p:spPr bwMode="auto">
            <a:xfrm>
              <a:off x="1979613" y="4202112"/>
              <a:ext cx="59663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Br Ca</a:t>
              </a:r>
            </a:p>
            <a:p>
              <a:pPr eaLnBrk="1" hangingPunct="1">
                <a:spcBef>
                  <a:spcPct val="20000"/>
                </a:spcBef>
              </a:pPr>
              <a:r>
                <a:rPr lang="en-CA" altLang="en-US" sz="1400">
                  <a:latin typeface="+mn-lt"/>
                </a:rPr>
                <a:t>Dx 38</a:t>
              </a:r>
            </a:p>
          </p:txBody>
        </p:sp>
        <p:sp>
          <p:nvSpPr>
            <p:cNvPr id="90132" name="Text Box 10"/>
            <p:cNvSpPr txBox="1">
              <a:spLocks noChangeArrowheads="1"/>
            </p:cNvSpPr>
            <p:nvPr/>
          </p:nvSpPr>
          <p:spPr bwMode="auto">
            <a:xfrm>
              <a:off x="3590925" y="4202112"/>
              <a:ext cx="607859"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a:latin typeface="+mn-lt"/>
                </a:rPr>
                <a:t>Ov Ca</a:t>
              </a:r>
            </a:p>
            <a:p>
              <a:pPr eaLnBrk="1" hangingPunct="1">
                <a:spcBef>
                  <a:spcPct val="20000"/>
                </a:spcBef>
              </a:pPr>
              <a:r>
                <a:rPr lang="en-CA" altLang="en-US" sz="1400">
                  <a:latin typeface="+mn-lt"/>
                </a:rPr>
                <a:t>Dx 40</a:t>
              </a:r>
            </a:p>
          </p:txBody>
        </p:sp>
        <p:sp>
          <p:nvSpPr>
            <p:cNvPr id="90133" name="Text Box 12"/>
            <p:cNvSpPr txBox="1">
              <a:spLocks noChangeArrowheads="1"/>
            </p:cNvSpPr>
            <p:nvPr/>
          </p:nvSpPr>
          <p:spPr bwMode="auto">
            <a:xfrm>
              <a:off x="6300192" y="4202112"/>
              <a:ext cx="5347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b="1" dirty="0" smtClean="0">
                  <a:latin typeface="+mn-lt"/>
                </a:rPr>
                <a:t>Judy</a:t>
              </a:r>
              <a:endParaRPr lang="en-CA" altLang="en-US" sz="1400" dirty="0">
                <a:latin typeface="+mn-lt"/>
              </a:endParaRPr>
            </a:p>
          </p:txBody>
        </p:sp>
        <p:sp>
          <p:nvSpPr>
            <p:cNvPr id="90134" name="Line 13"/>
            <p:cNvSpPr>
              <a:spLocks noChangeShapeType="1"/>
            </p:cNvSpPr>
            <p:nvPr/>
          </p:nvSpPr>
          <p:spPr bwMode="auto">
            <a:xfrm flipV="1">
              <a:off x="5917531" y="4221088"/>
              <a:ext cx="360767" cy="208833"/>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CA"/>
            </a:p>
          </p:txBody>
        </p:sp>
        <p:sp>
          <p:nvSpPr>
            <p:cNvPr id="90135" name="Line 15"/>
            <p:cNvSpPr>
              <a:spLocks noChangeShapeType="1"/>
            </p:cNvSpPr>
            <p:nvPr/>
          </p:nvSpPr>
          <p:spPr bwMode="auto">
            <a:xfrm>
              <a:off x="2963546"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36" name="Rectangle 16"/>
            <p:cNvSpPr>
              <a:spLocks noChangeArrowheads="1"/>
            </p:cNvSpPr>
            <p:nvPr/>
          </p:nvSpPr>
          <p:spPr bwMode="auto">
            <a:xfrm>
              <a:off x="5510456"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37" name="Rectangle 17"/>
            <p:cNvSpPr>
              <a:spLocks noChangeArrowheads="1"/>
            </p:cNvSpPr>
            <p:nvPr/>
          </p:nvSpPr>
          <p:spPr bwMode="auto">
            <a:xfrm>
              <a:off x="5917531" y="5297127"/>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38" name="Line 18"/>
            <p:cNvSpPr>
              <a:spLocks noChangeShapeType="1"/>
            </p:cNvSpPr>
            <p:nvPr/>
          </p:nvSpPr>
          <p:spPr bwMode="auto">
            <a:xfrm>
              <a:off x="5626763" y="5046247"/>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39" name="Line 19"/>
            <p:cNvSpPr>
              <a:spLocks noChangeShapeType="1"/>
            </p:cNvSpPr>
            <p:nvPr/>
          </p:nvSpPr>
          <p:spPr bwMode="auto">
            <a:xfrm>
              <a:off x="562676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0" name="Line 20"/>
            <p:cNvSpPr>
              <a:spLocks noChangeShapeType="1"/>
            </p:cNvSpPr>
            <p:nvPr/>
          </p:nvSpPr>
          <p:spPr bwMode="auto">
            <a:xfrm>
              <a:off x="6033838"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1" name="Line 21"/>
            <p:cNvSpPr>
              <a:spLocks noChangeShapeType="1"/>
            </p:cNvSpPr>
            <p:nvPr/>
          </p:nvSpPr>
          <p:spPr bwMode="auto">
            <a:xfrm>
              <a:off x="6440913" y="5046247"/>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2" name="Line 22"/>
            <p:cNvSpPr>
              <a:spLocks noChangeShapeType="1"/>
            </p:cNvSpPr>
            <p:nvPr/>
          </p:nvSpPr>
          <p:spPr bwMode="auto">
            <a:xfrm>
              <a:off x="5859377" y="4042725"/>
              <a:ext cx="4070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3" name="Line 23"/>
            <p:cNvSpPr>
              <a:spLocks noChangeShapeType="1"/>
            </p:cNvSpPr>
            <p:nvPr/>
          </p:nvSpPr>
          <p:spPr bwMode="auto">
            <a:xfrm>
              <a:off x="6091992" y="4042725"/>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4" name="Line 24"/>
            <p:cNvSpPr>
              <a:spLocks noChangeShapeType="1"/>
            </p:cNvSpPr>
            <p:nvPr/>
          </p:nvSpPr>
          <p:spPr bwMode="auto">
            <a:xfrm>
              <a:off x="2207550" y="3697765"/>
              <a:ext cx="418813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5" name="Rectangle 25"/>
            <p:cNvSpPr>
              <a:spLocks noChangeArrowheads="1"/>
            </p:cNvSpPr>
            <p:nvPr/>
          </p:nvSpPr>
          <p:spPr bwMode="auto">
            <a:xfrm>
              <a:off x="3155527" y="2593891"/>
              <a:ext cx="232615"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46" name="Rectangle 26"/>
            <p:cNvSpPr>
              <a:spLocks noChangeArrowheads="1"/>
            </p:cNvSpPr>
            <p:nvPr/>
          </p:nvSpPr>
          <p:spPr bwMode="auto">
            <a:xfrm>
              <a:off x="1509707"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47" name="Rectangle 27"/>
            <p:cNvSpPr>
              <a:spLocks noChangeArrowheads="1"/>
            </p:cNvSpPr>
            <p:nvPr/>
          </p:nvSpPr>
          <p:spPr bwMode="auto">
            <a:xfrm>
              <a:off x="2963546"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48" name="Rectangle 28"/>
            <p:cNvSpPr>
              <a:spLocks noChangeArrowheads="1"/>
            </p:cNvSpPr>
            <p:nvPr/>
          </p:nvSpPr>
          <p:spPr bwMode="auto">
            <a:xfrm>
              <a:off x="5008612" y="3966416"/>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49" name="Rectangle 29"/>
            <p:cNvSpPr>
              <a:spLocks noChangeArrowheads="1"/>
            </p:cNvSpPr>
            <p:nvPr/>
          </p:nvSpPr>
          <p:spPr bwMode="auto">
            <a:xfrm>
              <a:off x="5638610" y="3948645"/>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50" name="Rectangle 30"/>
            <p:cNvSpPr>
              <a:spLocks noChangeArrowheads="1"/>
            </p:cNvSpPr>
            <p:nvPr/>
          </p:nvSpPr>
          <p:spPr bwMode="auto">
            <a:xfrm>
              <a:off x="2207550" y="5303399"/>
              <a:ext cx="232614" cy="2007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51" name="Line 31"/>
            <p:cNvSpPr>
              <a:spLocks noChangeShapeType="1"/>
            </p:cNvSpPr>
            <p:nvPr/>
          </p:nvSpPr>
          <p:spPr bwMode="auto">
            <a:xfrm>
              <a:off x="1509707" y="5052519"/>
              <a:ext cx="8141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2" name="Line 32"/>
            <p:cNvSpPr>
              <a:spLocks noChangeShapeType="1"/>
            </p:cNvSpPr>
            <p:nvPr/>
          </p:nvSpPr>
          <p:spPr bwMode="auto">
            <a:xfrm>
              <a:off x="3388143" y="2694244"/>
              <a:ext cx="166437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3" name="Line 33"/>
            <p:cNvSpPr>
              <a:spLocks noChangeShapeType="1"/>
            </p:cNvSpPr>
            <p:nvPr/>
          </p:nvSpPr>
          <p:spPr bwMode="auto">
            <a:xfrm>
              <a:off x="2207550"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4" name="Line 34"/>
            <p:cNvSpPr>
              <a:spLocks noChangeShapeType="1"/>
            </p:cNvSpPr>
            <p:nvPr/>
          </p:nvSpPr>
          <p:spPr bwMode="auto">
            <a:xfrm>
              <a:off x="3777696"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5" name="Line 35"/>
            <p:cNvSpPr>
              <a:spLocks noChangeShapeType="1"/>
            </p:cNvSpPr>
            <p:nvPr/>
          </p:nvSpPr>
          <p:spPr bwMode="auto">
            <a:xfrm>
              <a:off x="5115228" y="3697765"/>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6" name="Line 36"/>
            <p:cNvSpPr>
              <a:spLocks noChangeShapeType="1"/>
            </p:cNvSpPr>
            <p:nvPr/>
          </p:nvSpPr>
          <p:spPr bwMode="auto">
            <a:xfrm>
              <a:off x="150970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7" name="Line 37"/>
            <p:cNvSpPr>
              <a:spLocks noChangeShapeType="1"/>
            </p:cNvSpPr>
            <p:nvPr/>
          </p:nvSpPr>
          <p:spPr bwMode="auto">
            <a:xfrm>
              <a:off x="2323857"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8" name="Line 38"/>
            <p:cNvSpPr>
              <a:spLocks noChangeShapeType="1"/>
            </p:cNvSpPr>
            <p:nvPr/>
          </p:nvSpPr>
          <p:spPr bwMode="auto">
            <a:xfrm>
              <a:off x="296354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59" name="Line 39"/>
            <p:cNvSpPr>
              <a:spLocks noChangeShapeType="1"/>
            </p:cNvSpPr>
            <p:nvPr/>
          </p:nvSpPr>
          <p:spPr bwMode="auto">
            <a:xfrm>
              <a:off x="3777696" y="5052519"/>
              <a:ext cx="0" cy="2508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0" name="Line 40"/>
            <p:cNvSpPr>
              <a:spLocks noChangeShapeType="1"/>
            </p:cNvSpPr>
            <p:nvPr/>
          </p:nvSpPr>
          <p:spPr bwMode="auto">
            <a:xfrm>
              <a:off x="3196160"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1" name="Line 41"/>
            <p:cNvSpPr>
              <a:spLocks noChangeShapeType="1"/>
            </p:cNvSpPr>
            <p:nvPr/>
          </p:nvSpPr>
          <p:spPr bwMode="auto">
            <a:xfrm>
              <a:off x="4533692" y="4048997"/>
              <a:ext cx="46522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2" name="Line 42"/>
            <p:cNvSpPr>
              <a:spLocks noChangeShapeType="1"/>
            </p:cNvSpPr>
            <p:nvPr/>
          </p:nvSpPr>
          <p:spPr bwMode="auto">
            <a:xfrm>
              <a:off x="4766306" y="4048997"/>
              <a:ext cx="0" cy="120422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3" name="Line 43"/>
            <p:cNvSpPr>
              <a:spLocks noChangeShapeType="1"/>
            </p:cNvSpPr>
            <p:nvPr/>
          </p:nvSpPr>
          <p:spPr bwMode="auto">
            <a:xfrm>
              <a:off x="3428774"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4" name="Line 44"/>
            <p:cNvSpPr>
              <a:spLocks noChangeShapeType="1"/>
            </p:cNvSpPr>
            <p:nvPr/>
          </p:nvSpPr>
          <p:spPr bwMode="auto">
            <a:xfrm>
              <a:off x="1916782" y="4048997"/>
              <a:ext cx="0" cy="10035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5" name="Line 45"/>
            <p:cNvSpPr>
              <a:spLocks noChangeShapeType="1"/>
            </p:cNvSpPr>
            <p:nvPr/>
          </p:nvSpPr>
          <p:spPr bwMode="auto">
            <a:xfrm flipH="1">
              <a:off x="1742321" y="4048997"/>
              <a:ext cx="34892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6" name="Line 46"/>
            <p:cNvSpPr>
              <a:spLocks noChangeShapeType="1"/>
            </p:cNvSpPr>
            <p:nvPr/>
          </p:nvSpPr>
          <p:spPr bwMode="auto">
            <a:xfrm>
              <a:off x="4235409" y="2694244"/>
              <a:ext cx="0" cy="100352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67" name="Oval 48"/>
            <p:cNvSpPr>
              <a:spLocks noChangeArrowheads="1"/>
            </p:cNvSpPr>
            <p:nvPr/>
          </p:nvSpPr>
          <p:spPr bwMode="auto">
            <a:xfrm>
              <a:off x="4275232"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68" name="Oval 49"/>
            <p:cNvSpPr>
              <a:spLocks noChangeArrowheads="1"/>
            </p:cNvSpPr>
            <p:nvPr/>
          </p:nvSpPr>
          <p:spPr bwMode="auto">
            <a:xfrm>
              <a:off x="6278299" y="3918330"/>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69" name="Oval 50"/>
            <p:cNvSpPr>
              <a:spLocks noChangeArrowheads="1"/>
            </p:cNvSpPr>
            <p:nvPr/>
          </p:nvSpPr>
          <p:spPr bwMode="auto">
            <a:xfrm>
              <a:off x="6278299"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0" name="Oval 51"/>
            <p:cNvSpPr>
              <a:spLocks noChangeArrowheads="1"/>
            </p:cNvSpPr>
            <p:nvPr/>
          </p:nvSpPr>
          <p:spPr bwMode="auto">
            <a:xfrm>
              <a:off x="4617692" y="524695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1" name="Oval 52"/>
            <p:cNvSpPr>
              <a:spLocks noChangeArrowheads="1"/>
            </p:cNvSpPr>
            <p:nvPr/>
          </p:nvSpPr>
          <p:spPr bwMode="auto">
            <a:xfrm>
              <a:off x="2810624"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2" name="Oval 53"/>
            <p:cNvSpPr>
              <a:spLocks noChangeArrowheads="1"/>
            </p:cNvSpPr>
            <p:nvPr/>
          </p:nvSpPr>
          <p:spPr bwMode="auto">
            <a:xfrm>
              <a:off x="3640927" y="5293991"/>
              <a:ext cx="277845" cy="269696"/>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3" name="Oval 54" descr="Wide downward diagonal"/>
            <p:cNvSpPr>
              <a:spLocks noChangeArrowheads="1"/>
            </p:cNvSpPr>
            <p:nvPr/>
          </p:nvSpPr>
          <p:spPr bwMode="auto">
            <a:xfrm>
              <a:off x="2077242" y="3918330"/>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4" name="Oval 55" descr="Wide downward diagonal"/>
            <p:cNvSpPr>
              <a:spLocks noChangeArrowheads="1"/>
            </p:cNvSpPr>
            <p:nvPr/>
          </p:nvSpPr>
          <p:spPr bwMode="auto">
            <a:xfrm>
              <a:off x="1344938" y="5293991"/>
              <a:ext cx="277845" cy="269696"/>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5" name="Oval 56" descr="Dark horizontal"/>
            <p:cNvSpPr>
              <a:spLocks noChangeArrowheads="1"/>
            </p:cNvSpPr>
            <p:nvPr/>
          </p:nvSpPr>
          <p:spPr bwMode="auto">
            <a:xfrm>
              <a:off x="3640927" y="3918330"/>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6" name="Oval 57" descr="Dark horizontal"/>
            <p:cNvSpPr>
              <a:spLocks noChangeArrowheads="1"/>
            </p:cNvSpPr>
            <p:nvPr/>
          </p:nvSpPr>
          <p:spPr bwMode="auto">
            <a:xfrm>
              <a:off x="5027322" y="2590755"/>
              <a:ext cx="277845" cy="269696"/>
            </a:xfrm>
            <a:prstGeom prst="ellipse">
              <a:avLst/>
            </a:prstGeom>
            <a:pattFill prst="dkHorz">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77" name="Line 58"/>
            <p:cNvSpPr>
              <a:spLocks noChangeShapeType="1"/>
            </p:cNvSpPr>
            <p:nvPr/>
          </p:nvSpPr>
          <p:spPr bwMode="auto">
            <a:xfrm>
              <a:off x="6376298" y="3682085"/>
              <a:ext cx="0" cy="236246"/>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78" name="Line 47"/>
            <p:cNvSpPr>
              <a:spLocks noChangeShapeType="1"/>
            </p:cNvSpPr>
            <p:nvPr/>
          </p:nvSpPr>
          <p:spPr bwMode="auto">
            <a:xfrm flipH="1">
              <a:off x="4955330" y="2582862"/>
              <a:ext cx="465228" cy="30105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18" name="Rectangle 28"/>
            <p:cNvSpPr>
              <a:spLocks noChangeArrowheads="1"/>
            </p:cNvSpPr>
            <p:nvPr/>
          </p:nvSpPr>
          <p:spPr bwMode="auto">
            <a:xfrm>
              <a:off x="4651375" y="1498600"/>
              <a:ext cx="231775"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19" name="Rectangle 28"/>
            <p:cNvSpPr>
              <a:spLocks noChangeArrowheads="1"/>
            </p:cNvSpPr>
            <p:nvPr/>
          </p:nvSpPr>
          <p:spPr bwMode="auto">
            <a:xfrm>
              <a:off x="2722563" y="1498600"/>
              <a:ext cx="233362" cy="2016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20" name="Oval 54" descr="Wide downward diagonal"/>
            <p:cNvSpPr>
              <a:spLocks noChangeArrowheads="1"/>
            </p:cNvSpPr>
            <p:nvPr/>
          </p:nvSpPr>
          <p:spPr bwMode="auto">
            <a:xfrm>
              <a:off x="5459413" y="1463675"/>
              <a:ext cx="277812" cy="271462"/>
            </a:xfrm>
            <a:prstGeom prst="ellipse">
              <a:avLst/>
            </a:prstGeom>
            <a:pattFill prst="wdDnDiag">
              <a:fgClr>
                <a:schemeClr val="bg1"/>
              </a:fgClr>
              <a:bgClr>
                <a:schemeClr val="tx1"/>
              </a:bgClr>
            </a:pattFill>
            <a:ln w="3175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21" name="Oval 49"/>
            <p:cNvSpPr>
              <a:spLocks noChangeArrowheads="1"/>
            </p:cNvSpPr>
            <p:nvPr/>
          </p:nvSpPr>
          <p:spPr bwMode="auto">
            <a:xfrm>
              <a:off x="3514725" y="1463675"/>
              <a:ext cx="277813" cy="271462"/>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endParaRPr lang="en-CA" altLang="en-US" sz="1800">
                <a:latin typeface="Garamond" pitchFamily="-1" charset="0"/>
              </a:endParaRPr>
            </a:p>
          </p:txBody>
        </p:sp>
        <p:sp>
          <p:nvSpPr>
            <p:cNvPr id="90122" name="Line 46"/>
            <p:cNvSpPr>
              <a:spLocks noChangeShapeType="1"/>
            </p:cNvSpPr>
            <p:nvPr/>
          </p:nvSpPr>
          <p:spPr bwMode="auto">
            <a:xfrm>
              <a:off x="3271838" y="1571625"/>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23" name="Line 40"/>
            <p:cNvSpPr>
              <a:spLocks noChangeShapeType="1"/>
            </p:cNvSpPr>
            <p:nvPr/>
          </p:nvSpPr>
          <p:spPr bwMode="auto">
            <a:xfrm>
              <a:off x="2955925" y="1571625"/>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24" name="Text Box 9"/>
            <p:cNvSpPr txBox="1">
              <a:spLocks noChangeArrowheads="1"/>
            </p:cNvSpPr>
            <p:nvPr/>
          </p:nvSpPr>
          <p:spPr bwMode="auto">
            <a:xfrm>
              <a:off x="5364088" y="1700808"/>
              <a:ext cx="917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a:latin typeface="+mn-lt"/>
                </a:rPr>
                <a:t>Br </a:t>
              </a:r>
              <a:r>
                <a:rPr lang="en-CA" altLang="en-US" sz="1400" dirty="0" smtClean="0">
                  <a:latin typeface="+mn-lt"/>
                </a:rPr>
                <a:t>Ca</a:t>
              </a:r>
              <a:endParaRPr lang="en-CA" altLang="en-US" sz="1400" dirty="0">
                <a:latin typeface="+mn-lt"/>
              </a:endParaRPr>
            </a:p>
          </p:txBody>
        </p:sp>
        <p:sp>
          <p:nvSpPr>
            <p:cNvPr id="90125" name="Line 46"/>
            <p:cNvSpPr>
              <a:spLocks noChangeShapeType="1"/>
            </p:cNvSpPr>
            <p:nvPr/>
          </p:nvSpPr>
          <p:spPr bwMode="auto">
            <a:xfrm>
              <a:off x="5172075" y="1568450"/>
              <a:ext cx="0" cy="100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26" name="Line 40"/>
            <p:cNvSpPr>
              <a:spLocks noChangeShapeType="1"/>
            </p:cNvSpPr>
            <p:nvPr/>
          </p:nvSpPr>
          <p:spPr bwMode="auto">
            <a:xfrm>
              <a:off x="4891088" y="1568450"/>
              <a:ext cx="558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27" name="Line 47"/>
            <p:cNvSpPr>
              <a:spLocks noChangeShapeType="1"/>
            </p:cNvSpPr>
            <p:nvPr/>
          </p:nvSpPr>
          <p:spPr bwMode="auto">
            <a:xfrm flipH="1">
              <a:off x="5359400" y="1447800"/>
              <a:ext cx="465138" cy="3032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Text Box 12"/>
            <p:cNvSpPr txBox="1">
              <a:spLocks noChangeArrowheads="1"/>
            </p:cNvSpPr>
            <p:nvPr/>
          </p:nvSpPr>
          <p:spPr bwMode="auto">
            <a:xfrm>
              <a:off x="6503988" y="3711561"/>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40</a:t>
              </a:r>
              <a:endParaRPr lang="en-CA" altLang="en-US" sz="1400" dirty="0">
                <a:latin typeface="+mn-lt"/>
              </a:endParaRPr>
            </a:p>
          </p:txBody>
        </p:sp>
        <p:sp>
          <p:nvSpPr>
            <p:cNvPr id="72" name="Text Box 12"/>
            <p:cNvSpPr txBox="1">
              <a:spLocks noChangeArrowheads="1"/>
            </p:cNvSpPr>
            <p:nvPr/>
          </p:nvSpPr>
          <p:spPr bwMode="auto">
            <a:xfrm>
              <a:off x="5346615" y="2386467"/>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d.48</a:t>
              </a:r>
              <a:endParaRPr lang="en-CA" altLang="en-US" sz="1400" dirty="0">
                <a:latin typeface="+mn-lt"/>
              </a:endParaRPr>
            </a:p>
          </p:txBody>
        </p:sp>
        <p:sp>
          <p:nvSpPr>
            <p:cNvPr id="73" name="Text Box 12"/>
            <p:cNvSpPr txBox="1">
              <a:spLocks noChangeArrowheads="1"/>
            </p:cNvSpPr>
            <p:nvPr/>
          </p:nvSpPr>
          <p:spPr bwMode="auto">
            <a:xfrm>
              <a:off x="5661150" y="1150113"/>
              <a:ext cx="512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spcBef>
                  <a:spcPct val="20000"/>
                </a:spcBef>
              </a:pPr>
              <a:r>
                <a:rPr lang="en-CA" altLang="en-US" sz="1400" dirty="0" smtClean="0">
                  <a:latin typeface="+mn-lt"/>
                </a:rPr>
                <a:t>d.51</a:t>
              </a:r>
              <a:endParaRPr lang="en-CA" altLang="en-US" sz="1400" dirty="0">
                <a:latin typeface="+mn-lt"/>
              </a:endParaRPr>
            </a:p>
          </p:txBody>
        </p:sp>
      </p:grpSp>
    </p:spTree>
    <p:extLst>
      <p:ext uri="{BB962C8B-B14F-4D97-AF65-F5344CB8AC3E}">
        <p14:creationId xmlns:p14="http://schemas.microsoft.com/office/powerpoint/2010/main" val="15350543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2" descr="C:\Users\Shawna\AppData\Local\Microsoft\Windows\Temporary Internet Files\Content.IE5\7EALJUYI\MP9004388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12414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314603"/>
            <a:ext cx="1440160" cy="646331"/>
          </a:xfrm>
          <a:prstGeom prst="rect">
            <a:avLst/>
          </a:prstGeom>
          <a:noFill/>
        </p:spPr>
        <p:txBody>
          <a:bodyPr wrap="square" rtlCol="0">
            <a:spAutoFit/>
          </a:bodyPr>
          <a:lstStyle/>
          <a:p>
            <a:r>
              <a:rPr lang="en-US" sz="3600" dirty="0" smtClean="0"/>
              <a:t>Pearls</a:t>
            </a:r>
            <a:endParaRPr lang="en-US" sz="3600" dirty="0"/>
          </a:p>
        </p:txBody>
      </p:sp>
      <p:sp>
        <p:nvSpPr>
          <p:cNvPr id="4" name="TextBox 3"/>
          <p:cNvSpPr txBox="1"/>
          <p:nvPr/>
        </p:nvSpPr>
        <p:spPr>
          <a:xfrm>
            <a:off x="468759" y="980728"/>
            <a:ext cx="8172307" cy="461665"/>
          </a:xfrm>
          <a:prstGeom prst="rect">
            <a:avLst/>
          </a:prstGeom>
          <a:solidFill>
            <a:schemeClr val="bg1">
              <a:lumMod val="85000"/>
            </a:schemeClr>
          </a:solidFill>
        </p:spPr>
        <p:txBody>
          <a:bodyPr wrap="square" rtlCol="0">
            <a:spAutoFit/>
          </a:bodyPr>
          <a:lstStyle/>
          <a:p>
            <a:pPr algn="ctr"/>
            <a:r>
              <a:rPr lang="en-AU" altLang="en-US" sz="2400" dirty="0"/>
              <a:t>5-10% of breast cancer is </a:t>
            </a:r>
            <a:r>
              <a:rPr lang="en-AU" altLang="en-US" sz="2400" dirty="0" smtClean="0"/>
              <a:t>hereditary</a:t>
            </a:r>
            <a:endParaRPr lang="en-US" sz="2400" dirty="0"/>
          </a:p>
        </p:txBody>
      </p:sp>
      <p:sp>
        <p:nvSpPr>
          <p:cNvPr id="5" name="TextBox 4"/>
          <p:cNvSpPr txBox="1"/>
          <p:nvPr/>
        </p:nvSpPr>
        <p:spPr>
          <a:xfrm>
            <a:off x="467544" y="1517883"/>
            <a:ext cx="8174736" cy="830997"/>
          </a:xfrm>
          <a:prstGeom prst="rect">
            <a:avLst/>
          </a:prstGeom>
          <a:solidFill>
            <a:schemeClr val="bg1">
              <a:lumMod val="95000"/>
            </a:schemeClr>
          </a:solidFill>
        </p:spPr>
        <p:txBody>
          <a:bodyPr wrap="square" rtlCol="0">
            <a:spAutoFit/>
          </a:bodyPr>
          <a:lstStyle/>
          <a:p>
            <a:r>
              <a:rPr lang="en-AU" altLang="en-US" sz="2400" dirty="0"/>
              <a:t>Mutations in </a:t>
            </a:r>
            <a:r>
              <a:rPr lang="en-AU" altLang="en-US" sz="2400" i="1" dirty="0"/>
              <a:t>BRCA1</a:t>
            </a:r>
            <a:r>
              <a:rPr lang="en-AU" altLang="en-US" sz="2400" dirty="0"/>
              <a:t> and </a:t>
            </a:r>
            <a:r>
              <a:rPr lang="en-AU" altLang="en-US" sz="2400" i="1" dirty="0"/>
              <a:t>BRCA2</a:t>
            </a:r>
            <a:r>
              <a:rPr lang="en-AU" altLang="en-US" sz="2400" dirty="0"/>
              <a:t> </a:t>
            </a:r>
            <a:r>
              <a:rPr lang="en-CA" altLang="en-US" sz="2400" dirty="0"/>
              <a:t>account for ~30% of high-risk breast cancer </a:t>
            </a:r>
            <a:r>
              <a:rPr lang="en-CA" altLang="en-US" sz="2400" dirty="0" smtClean="0"/>
              <a:t>families</a:t>
            </a:r>
            <a:endParaRPr lang="en-CA" altLang="en-US" sz="2400" dirty="0"/>
          </a:p>
        </p:txBody>
      </p:sp>
      <p:sp>
        <p:nvSpPr>
          <p:cNvPr id="6" name="TextBox 5"/>
          <p:cNvSpPr txBox="1"/>
          <p:nvPr/>
        </p:nvSpPr>
        <p:spPr>
          <a:xfrm>
            <a:off x="467544" y="2420888"/>
            <a:ext cx="8174736" cy="1200329"/>
          </a:xfrm>
          <a:prstGeom prst="rect">
            <a:avLst/>
          </a:prstGeom>
          <a:solidFill>
            <a:schemeClr val="bg1">
              <a:lumMod val="85000"/>
            </a:schemeClr>
          </a:solidFill>
        </p:spPr>
        <p:txBody>
          <a:bodyPr wrap="square" rtlCol="0">
            <a:spAutoFit/>
          </a:bodyPr>
          <a:lstStyle/>
          <a:p>
            <a:r>
              <a:rPr lang="en-AU" altLang="en-US" sz="2400" dirty="0"/>
              <a:t>HBOC is an autosomal dominant condition that results in an increased lifetime risk of breast and ovarian cancer in addition to other cancers </a:t>
            </a:r>
            <a:endParaRPr lang="en-US" sz="2400" dirty="0"/>
          </a:p>
        </p:txBody>
      </p:sp>
      <p:sp>
        <p:nvSpPr>
          <p:cNvPr id="7" name="TextBox 6"/>
          <p:cNvSpPr txBox="1"/>
          <p:nvPr/>
        </p:nvSpPr>
        <p:spPr>
          <a:xfrm>
            <a:off x="467544" y="3717032"/>
            <a:ext cx="8174736" cy="830997"/>
          </a:xfrm>
          <a:prstGeom prst="rect">
            <a:avLst/>
          </a:prstGeom>
          <a:solidFill>
            <a:schemeClr val="bg1">
              <a:lumMod val="95000"/>
            </a:schemeClr>
          </a:solidFill>
        </p:spPr>
        <p:txBody>
          <a:bodyPr wrap="square" rtlCol="0">
            <a:spAutoFit/>
          </a:bodyPr>
          <a:lstStyle/>
          <a:p>
            <a:r>
              <a:rPr lang="en-AU" altLang="en-US" sz="2400" dirty="0"/>
              <a:t>High risk individuals should be referred for a genetic consultation for consideration of genetic testing  </a:t>
            </a:r>
          </a:p>
        </p:txBody>
      </p:sp>
      <p:sp>
        <p:nvSpPr>
          <p:cNvPr id="8" name="TextBox 7"/>
          <p:cNvSpPr txBox="1"/>
          <p:nvPr/>
        </p:nvSpPr>
        <p:spPr>
          <a:xfrm>
            <a:off x="467544" y="4653136"/>
            <a:ext cx="8174736" cy="1200329"/>
          </a:xfrm>
          <a:prstGeom prst="rect">
            <a:avLst/>
          </a:prstGeom>
          <a:solidFill>
            <a:schemeClr val="bg1">
              <a:lumMod val="85000"/>
            </a:schemeClr>
          </a:solidFill>
        </p:spPr>
        <p:txBody>
          <a:bodyPr wrap="square" rtlCol="0">
            <a:spAutoFit/>
          </a:bodyPr>
          <a:lstStyle/>
          <a:p>
            <a:r>
              <a:rPr lang="en-AU" altLang="en-US" sz="2400" dirty="0"/>
              <a:t>Surveillance and management of breast, ovarian and other cancers should be guided by genetic test results and/or family/ personal history  </a:t>
            </a:r>
          </a:p>
        </p:txBody>
      </p:sp>
      <p:sp>
        <p:nvSpPr>
          <p:cNvPr id="11" name="Rectangle 10"/>
          <p:cNvSpPr/>
          <p:nvPr/>
        </p:nvSpPr>
        <p:spPr>
          <a:xfrm>
            <a:off x="8316416" y="6237312"/>
            <a:ext cx="792000" cy="5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115616" y="5889466"/>
            <a:ext cx="7632848" cy="707886"/>
          </a:xfrm>
          <a:prstGeom prst="rect">
            <a:avLst/>
          </a:prstGeom>
          <a:solidFill>
            <a:srgbClr val="EBF6F9"/>
          </a:solidFill>
        </p:spPr>
        <p:txBody>
          <a:bodyPr wrap="square" rtlCol="0">
            <a:spAutoFit/>
          </a:bodyPr>
          <a:lstStyle/>
          <a:p>
            <a:pPr marL="0" lvl="1"/>
            <a:r>
              <a:rPr lang="en-AU" altLang="en-US" sz="2000" dirty="0"/>
              <a:t>Studies show that conversations between patients and their healthcare providers are the strongest driver of screening </a:t>
            </a:r>
            <a:r>
              <a:rPr lang="en-AU" altLang="en-US" sz="2000" dirty="0" smtClean="0"/>
              <a:t>participation</a:t>
            </a:r>
            <a:endParaRPr lang="en-CA" altLang="en-US" sz="2000" dirty="0"/>
          </a:p>
        </p:txBody>
      </p:sp>
    </p:spTree>
    <p:extLst>
      <p:ext uri="{BB962C8B-B14F-4D97-AF65-F5344CB8AC3E}">
        <p14:creationId xmlns:p14="http://schemas.microsoft.com/office/powerpoint/2010/main" val="1250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rrowheads="1"/>
          </p:cNvSpPr>
          <p:nvPr>
            <p:ph type="title"/>
          </p:nvPr>
        </p:nvSpPr>
        <p:spPr>
          <a:xfrm>
            <a:off x="533400" y="228600"/>
            <a:ext cx="8229600" cy="1143000"/>
          </a:xfrm>
        </p:spPr>
        <p:txBody>
          <a:bodyPr/>
          <a:lstStyle/>
          <a:p>
            <a:pPr eaLnBrk="1" hangingPunct="1"/>
            <a:r>
              <a:rPr lang="en-CA" altLang="en-US" sz="3600" dirty="0" smtClean="0"/>
              <a:t>Distribution of breast cancer etiology</a:t>
            </a:r>
          </a:p>
        </p:txBody>
      </p:sp>
      <p:sp>
        <p:nvSpPr>
          <p:cNvPr id="49158" name="Rectangle 3"/>
          <p:cNvSpPr>
            <a:spLocks noGrp="1" noChangeArrowheads="1"/>
          </p:cNvSpPr>
          <p:nvPr>
            <p:ph type="body" sz="half" idx="4294967295"/>
          </p:nvPr>
        </p:nvSpPr>
        <p:spPr>
          <a:xfrm>
            <a:off x="467544" y="2060848"/>
            <a:ext cx="3960440" cy="1872208"/>
          </a:xfrm>
          <a:solidFill>
            <a:schemeClr val="bg1">
              <a:lumMod val="85000"/>
            </a:schemeClr>
          </a:solidFill>
        </p:spPr>
        <p:txBody>
          <a:bodyPr>
            <a:noAutofit/>
          </a:bodyPr>
          <a:lstStyle/>
          <a:p>
            <a:pPr marL="0" indent="0" eaLnBrk="1" hangingPunct="1">
              <a:buClr>
                <a:srgbClr val="FF0000"/>
              </a:buClr>
              <a:buNone/>
            </a:pPr>
            <a:r>
              <a:rPr lang="en-CA" altLang="en-US" sz="4000" dirty="0" smtClean="0"/>
              <a:t>Most (80%) of breast cancer is sporadic</a:t>
            </a:r>
          </a:p>
        </p:txBody>
      </p:sp>
      <p:graphicFrame>
        <p:nvGraphicFramePr>
          <p:cNvPr id="93186" name="Chart 12"/>
          <p:cNvGraphicFramePr>
            <a:graphicFrameLocks/>
          </p:cNvGraphicFramePr>
          <p:nvPr>
            <p:extLst>
              <p:ext uri="{D42A27DB-BD31-4B8C-83A1-F6EECF244321}">
                <p14:modId xmlns:p14="http://schemas.microsoft.com/office/powerpoint/2010/main" val="3217042570"/>
              </p:ext>
            </p:extLst>
          </p:nvPr>
        </p:nvGraphicFramePr>
        <p:xfrm>
          <a:off x="1907704" y="873720"/>
          <a:ext cx="7450138" cy="5435600"/>
        </p:xfrm>
        <a:graphic>
          <a:graphicData uri="http://schemas.openxmlformats.org/presentationml/2006/ole">
            <mc:AlternateContent xmlns:mc="http://schemas.openxmlformats.org/markup-compatibility/2006">
              <mc:Choice xmlns:v="urn:schemas-microsoft-com:vml" Requires="v">
                <p:oleObj spid="_x0000_s2063" r:id="rId4" imgW="7449958" imgH="5438103" progId="Excel.Chart.8">
                  <p:embed/>
                </p:oleObj>
              </mc:Choice>
              <mc:Fallback>
                <p:oleObj r:id="rId4" imgW="7449958" imgH="543810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873720"/>
                        <a:ext cx="74501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22"/>
          <p:cNvSpPr txBox="1">
            <a:spLocks/>
          </p:cNvSpPr>
          <p:nvPr/>
        </p:nvSpPr>
        <p:spPr>
          <a:xfrm>
            <a:off x="6686550" y="1928813"/>
            <a:ext cx="863600" cy="3952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lnSpc>
                <a:spcPct val="115000"/>
              </a:lnSpc>
              <a:spcAft>
                <a:spcPts val="1000"/>
              </a:spcAft>
            </a:pPr>
            <a:r>
              <a:rPr lang="en-AU" altLang="en-US" sz="2000">
                <a:solidFill>
                  <a:srgbClr val="000000"/>
                </a:solidFill>
                <a:cs typeface="Times New Roman" pitchFamily="-1" charset="0"/>
              </a:rPr>
              <a:t>5-10%</a:t>
            </a:r>
            <a:endParaRPr lang="en-CA" altLang="en-US" sz="2000">
              <a:solidFill>
                <a:srgbClr val="000000"/>
              </a:solidFill>
              <a:cs typeface="Times New Roman" pitchFamily="-1" charset="0"/>
            </a:endParaRPr>
          </a:p>
        </p:txBody>
      </p:sp>
      <p:cxnSp>
        <p:nvCxnSpPr>
          <p:cNvPr id="5" name="Straight Arrow Connector 4"/>
          <p:cNvCxnSpPr/>
          <p:nvPr/>
        </p:nvCxnSpPr>
        <p:spPr>
          <a:xfrm flipH="1">
            <a:off x="7884368" y="4077072"/>
            <a:ext cx="864096" cy="36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827584" y="3933056"/>
            <a:ext cx="3528392" cy="1200329"/>
          </a:xfrm>
          <a:prstGeom prst="rect">
            <a:avLst/>
          </a:prstGeom>
          <a:solidFill>
            <a:schemeClr val="bg1">
              <a:lumMod val="95000"/>
            </a:schemeClr>
          </a:solidFill>
        </p:spPr>
        <p:txBody>
          <a:bodyPr wrap="square">
            <a:spAutoFit/>
          </a:bodyPr>
          <a:lstStyle/>
          <a:p>
            <a:pPr eaLnBrk="1" hangingPunct="1">
              <a:buClr>
                <a:srgbClr val="FF0000"/>
              </a:buClr>
            </a:pPr>
            <a:r>
              <a:rPr lang="en-CA" altLang="en-US" sz="2400" dirty="0" smtClean="0"/>
              <a:t>~20</a:t>
            </a:r>
            <a:r>
              <a:rPr lang="en-CA" altLang="en-US" sz="2400" dirty="0"/>
              <a:t>% of women with breast cancer have a family history</a:t>
            </a:r>
          </a:p>
        </p:txBody>
      </p:sp>
    </p:spTree>
    <p:extLst>
      <p:ext uri="{BB962C8B-B14F-4D97-AF65-F5344CB8AC3E}">
        <p14:creationId xmlns:p14="http://schemas.microsoft.com/office/powerpoint/2010/main" val="9970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25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rrowheads="1"/>
          </p:cNvSpPr>
          <p:nvPr>
            <p:ph type="title"/>
          </p:nvPr>
        </p:nvSpPr>
        <p:spPr>
          <a:xfrm>
            <a:off x="533400" y="228600"/>
            <a:ext cx="8229600" cy="1143000"/>
          </a:xfrm>
        </p:spPr>
        <p:txBody>
          <a:bodyPr/>
          <a:lstStyle/>
          <a:p>
            <a:pPr eaLnBrk="1" hangingPunct="1"/>
            <a:r>
              <a:rPr lang="en-CA" altLang="en-US" sz="3600" smtClean="0"/>
              <a:t>Distribution of breast cancer etiology</a:t>
            </a:r>
          </a:p>
        </p:txBody>
      </p:sp>
      <p:sp>
        <p:nvSpPr>
          <p:cNvPr id="49158" name="Rectangle 3"/>
          <p:cNvSpPr>
            <a:spLocks noGrp="1" noChangeArrowheads="1"/>
          </p:cNvSpPr>
          <p:nvPr>
            <p:ph type="body" sz="half" idx="4294967295"/>
          </p:nvPr>
        </p:nvSpPr>
        <p:spPr>
          <a:xfrm>
            <a:off x="395536" y="2006402"/>
            <a:ext cx="3960440" cy="1638622"/>
          </a:xfrm>
          <a:solidFill>
            <a:schemeClr val="bg1">
              <a:lumMod val="85000"/>
            </a:schemeClr>
          </a:solidFill>
        </p:spPr>
        <p:txBody>
          <a:bodyPr>
            <a:noAutofit/>
          </a:bodyPr>
          <a:lstStyle/>
          <a:p>
            <a:pPr marL="0" indent="0" eaLnBrk="1" hangingPunct="1">
              <a:buClr>
                <a:srgbClr val="FF0000"/>
              </a:buClr>
              <a:buNone/>
            </a:pPr>
            <a:r>
              <a:rPr lang="en-CA" altLang="en-US" sz="4000" dirty="0" smtClean="0"/>
              <a:t>10-15% of breast cancer is </a:t>
            </a:r>
            <a:r>
              <a:rPr lang="en-CA" altLang="en-US" sz="4000" b="1" dirty="0" smtClean="0">
                <a:solidFill>
                  <a:schemeClr val="tx2"/>
                </a:solidFill>
              </a:rPr>
              <a:t>familial</a:t>
            </a:r>
          </a:p>
        </p:txBody>
      </p:sp>
      <p:graphicFrame>
        <p:nvGraphicFramePr>
          <p:cNvPr id="93186" name="Chart 12"/>
          <p:cNvGraphicFramePr>
            <a:graphicFrameLocks/>
          </p:cNvGraphicFramePr>
          <p:nvPr>
            <p:extLst>
              <p:ext uri="{D42A27DB-BD31-4B8C-83A1-F6EECF244321}">
                <p14:modId xmlns:p14="http://schemas.microsoft.com/office/powerpoint/2010/main" val="1098263397"/>
              </p:ext>
            </p:extLst>
          </p:nvPr>
        </p:nvGraphicFramePr>
        <p:xfrm>
          <a:off x="1907704" y="836712"/>
          <a:ext cx="7450138" cy="5435600"/>
        </p:xfrm>
        <a:graphic>
          <a:graphicData uri="http://schemas.openxmlformats.org/presentationml/2006/ole">
            <mc:AlternateContent xmlns:mc="http://schemas.openxmlformats.org/markup-compatibility/2006">
              <mc:Choice xmlns:v="urn:schemas-microsoft-com:vml" Requires="v">
                <p:oleObj spid="_x0000_s3087" r:id="rId4" imgW="7449958" imgH="5438103" progId="Excel.Chart.8">
                  <p:embed/>
                </p:oleObj>
              </mc:Choice>
              <mc:Fallback>
                <p:oleObj r:id="rId4" imgW="7449958" imgH="543810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836712"/>
                        <a:ext cx="74501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22"/>
          <p:cNvSpPr txBox="1">
            <a:spLocks/>
          </p:cNvSpPr>
          <p:nvPr/>
        </p:nvSpPr>
        <p:spPr>
          <a:xfrm>
            <a:off x="6686550" y="1928813"/>
            <a:ext cx="863600" cy="3952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lnSpc>
                <a:spcPct val="115000"/>
              </a:lnSpc>
              <a:spcAft>
                <a:spcPts val="1000"/>
              </a:spcAft>
            </a:pPr>
            <a:r>
              <a:rPr lang="en-AU" altLang="en-US" sz="2000">
                <a:solidFill>
                  <a:srgbClr val="000000"/>
                </a:solidFill>
                <a:cs typeface="Times New Roman" pitchFamily="-1" charset="0"/>
              </a:rPr>
              <a:t>5-10%</a:t>
            </a:r>
            <a:endParaRPr lang="en-CA" altLang="en-US" sz="2000">
              <a:solidFill>
                <a:srgbClr val="000000"/>
              </a:solidFill>
              <a:cs typeface="Times New Roman" pitchFamily="-1" charset="0"/>
            </a:endParaRPr>
          </a:p>
        </p:txBody>
      </p:sp>
      <p:sp>
        <p:nvSpPr>
          <p:cNvPr id="2" name="TextBox 1"/>
          <p:cNvSpPr txBox="1"/>
          <p:nvPr/>
        </p:nvSpPr>
        <p:spPr>
          <a:xfrm>
            <a:off x="827584" y="3573016"/>
            <a:ext cx="3888432" cy="2308324"/>
          </a:xfrm>
          <a:prstGeom prst="rect">
            <a:avLst/>
          </a:prstGeom>
          <a:solidFill>
            <a:schemeClr val="bg1">
              <a:lumMod val="95000"/>
            </a:schemeClr>
          </a:solidFill>
        </p:spPr>
        <p:txBody>
          <a:bodyPr wrap="square" rtlCol="0">
            <a:spAutoFit/>
          </a:bodyPr>
          <a:lstStyle/>
          <a:p>
            <a:pPr marL="80963" lvl="1" eaLnBrk="1" hangingPunct="1">
              <a:buClr>
                <a:srgbClr val="FF0000"/>
              </a:buClr>
            </a:pPr>
            <a:r>
              <a:rPr lang="en-CA" altLang="en-US" sz="2400" dirty="0"/>
              <a:t>Due to some </a:t>
            </a:r>
            <a:r>
              <a:rPr lang="en-CA" altLang="en-US" sz="2400" dirty="0" smtClean="0"/>
              <a:t>shared factor </a:t>
            </a:r>
            <a:r>
              <a:rPr lang="en-CA" altLang="en-US" sz="2400" dirty="0"/>
              <a:t>in the </a:t>
            </a:r>
            <a:r>
              <a:rPr lang="en-CA" altLang="en-US" sz="2400" dirty="0" smtClean="0"/>
              <a:t>family:</a:t>
            </a:r>
            <a:endParaRPr lang="en-CA" altLang="en-US" sz="2400" dirty="0"/>
          </a:p>
          <a:p>
            <a:pPr marL="423863" lvl="2" indent="-342900" eaLnBrk="1" hangingPunct="1">
              <a:buClr>
                <a:schemeClr val="tx2"/>
              </a:buClr>
              <a:buFont typeface="Calibri" panose="020F0502020204030204" pitchFamily="34" charset="0"/>
              <a:buChar char="─"/>
            </a:pPr>
            <a:r>
              <a:rPr lang="en-CA" altLang="en-US" sz="2400" dirty="0"/>
              <a:t>Environmental</a:t>
            </a:r>
          </a:p>
          <a:p>
            <a:pPr marL="423863" lvl="2" indent="-342900" eaLnBrk="1" hangingPunct="1">
              <a:buClr>
                <a:schemeClr val="tx2"/>
              </a:buClr>
              <a:buFont typeface="Calibri" panose="020F0502020204030204" pitchFamily="34" charset="0"/>
              <a:buChar char="─"/>
            </a:pPr>
            <a:r>
              <a:rPr lang="en-CA" altLang="en-US" sz="2400" dirty="0"/>
              <a:t>Undiscovered gene mutation </a:t>
            </a:r>
          </a:p>
          <a:p>
            <a:pPr marL="423863" lvl="2" indent="-342900" eaLnBrk="1" hangingPunct="1">
              <a:buClr>
                <a:schemeClr val="tx2"/>
              </a:buClr>
              <a:buFont typeface="Calibri" panose="020F0502020204030204" pitchFamily="34" charset="0"/>
              <a:buChar char="─"/>
            </a:pPr>
            <a:r>
              <a:rPr lang="en-CA" altLang="en-US" sz="2400" dirty="0" smtClean="0"/>
              <a:t>Chance</a:t>
            </a:r>
            <a:endParaRPr lang="en-CA" sz="2400" dirty="0"/>
          </a:p>
        </p:txBody>
      </p:sp>
      <p:cxnSp>
        <p:nvCxnSpPr>
          <p:cNvPr id="8" name="Straight Arrow Connector 7"/>
          <p:cNvCxnSpPr/>
          <p:nvPr/>
        </p:nvCxnSpPr>
        <p:spPr>
          <a:xfrm flipH="1" flipV="1">
            <a:off x="8131529" y="2258864"/>
            <a:ext cx="288032" cy="540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524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25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rrowheads="1"/>
          </p:cNvSpPr>
          <p:nvPr>
            <p:ph type="title"/>
          </p:nvPr>
        </p:nvSpPr>
        <p:spPr>
          <a:xfrm>
            <a:off x="533400" y="228600"/>
            <a:ext cx="8229600" cy="1143000"/>
          </a:xfrm>
        </p:spPr>
        <p:txBody>
          <a:bodyPr/>
          <a:lstStyle/>
          <a:p>
            <a:pPr eaLnBrk="1" hangingPunct="1"/>
            <a:r>
              <a:rPr lang="en-CA" altLang="en-US" sz="3600" smtClean="0"/>
              <a:t>Distribution of breast cancer etiology</a:t>
            </a:r>
          </a:p>
        </p:txBody>
      </p:sp>
      <p:sp>
        <p:nvSpPr>
          <p:cNvPr id="49158" name="Rectangle 3"/>
          <p:cNvSpPr>
            <a:spLocks noGrp="1" noChangeArrowheads="1"/>
          </p:cNvSpPr>
          <p:nvPr>
            <p:ph type="body" sz="half" idx="4294967295"/>
          </p:nvPr>
        </p:nvSpPr>
        <p:spPr>
          <a:xfrm>
            <a:off x="304800" y="1862386"/>
            <a:ext cx="4627240" cy="1494606"/>
          </a:xfrm>
          <a:solidFill>
            <a:schemeClr val="bg1">
              <a:lumMod val="85000"/>
            </a:schemeClr>
          </a:solidFill>
        </p:spPr>
        <p:txBody>
          <a:bodyPr>
            <a:noAutofit/>
          </a:bodyPr>
          <a:lstStyle/>
          <a:p>
            <a:pPr marL="0" indent="0" eaLnBrk="1" hangingPunct="1">
              <a:buClr>
                <a:srgbClr val="FF0000"/>
              </a:buClr>
              <a:buNone/>
            </a:pPr>
            <a:r>
              <a:rPr lang="en-CA" altLang="en-US" sz="4000" dirty="0" smtClean="0"/>
              <a:t>5-10% of breast cancer is </a:t>
            </a:r>
            <a:r>
              <a:rPr lang="en-CA" altLang="en-US" sz="4000" b="1" dirty="0" smtClean="0">
                <a:solidFill>
                  <a:schemeClr val="accent1"/>
                </a:solidFill>
              </a:rPr>
              <a:t>hereditary</a:t>
            </a:r>
          </a:p>
        </p:txBody>
      </p:sp>
      <p:graphicFrame>
        <p:nvGraphicFramePr>
          <p:cNvPr id="93186" name="Chart 12"/>
          <p:cNvGraphicFramePr>
            <a:graphicFrameLocks/>
          </p:cNvGraphicFramePr>
          <p:nvPr>
            <p:extLst>
              <p:ext uri="{D42A27DB-BD31-4B8C-83A1-F6EECF244321}">
                <p14:modId xmlns:p14="http://schemas.microsoft.com/office/powerpoint/2010/main" val="2783669562"/>
              </p:ext>
            </p:extLst>
          </p:nvPr>
        </p:nvGraphicFramePr>
        <p:xfrm>
          <a:off x="1907704" y="836712"/>
          <a:ext cx="7450138" cy="5435600"/>
        </p:xfrm>
        <a:graphic>
          <a:graphicData uri="http://schemas.openxmlformats.org/presentationml/2006/ole">
            <mc:AlternateContent xmlns:mc="http://schemas.openxmlformats.org/markup-compatibility/2006">
              <mc:Choice xmlns:v="urn:schemas-microsoft-com:vml" Requires="v">
                <p:oleObj spid="_x0000_s4111" r:id="rId4" imgW="7449958" imgH="5438103" progId="Excel.Chart.8">
                  <p:embed/>
                </p:oleObj>
              </mc:Choice>
              <mc:Fallback>
                <p:oleObj r:id="rId4" imgW="7449958" imgH="543810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836712"/>
                        <a:ext cx="74501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22"/>
          <p:cNvSpPr txBox="1">
            <a:spLocks/>
          </p:cNvSpPr>
          <p:nvPr/>
        </p:nvSpPr>
        <p:spPr>
          <a:xfrm>
            <a:off x="6686550" y="1928813"/>
            <a:ext cx="863600" cy="3952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lnSpc>
                <a:spcPct val="115000"/>
              </a:lnSpc>
              <a:spcAft>
                <a:spcPts val="1000"/>
              </a:spcAft>
            </a:pPr>
            <a:r>
              <a:rPr lang="en-AU" altLang="en-US" sz="2000">
                <a:solidFill>
                  <a:srgbClr val="000000"/>
                </a:solidFill>
                <a:cs typeface="Times New Roman" pitchFamily="-1" charset="0"/>
              </a:rPr>
              <a:t>5-10%</a:t>
            </a:r>
            <a:endParaRPr lang="en-CA" altLang="en-US" sz="2000">
              <a:solidFill>
                <a:srgbClr val="000000"/>
              </a:solidFill>
              <a:cs typeface="Times New Roman" pitchFamily="-1" charset="0"/>
            </a:endParaRPr>
          </a:p>
        </p:txBody>
      </p:sp>
      <p:sp>
        <p:nvSpPr>
          <p:cNvPr id="2" name="TextBox 1"/>
          <p:cNvSpPr txBox="1"/>
          <p:nvPr/>
        </p:nvSpPr>
        <p:spPr>
          <a:xfrm>
            <a:off x="467544" y="3380799"/>
            <a:ext cx="4246240" cy="1200329"/>
          </a:xfrm>
          <a:prstGeom prst="rect">
            <a:avLst/>
          </a:prstGeom>
          <a:solidFill>
            <a:schemeClr val="bg1">
              <a:lumMod val="95000"/>
            </a:schemeClr>
          </a:solidFill>
        </p:spPr>
        <p:txBody>
          <a:bodyPr wrap="square" rtlCol="0">
            <a:spAutoFit/>
          </a:bodyPr>
          <a:lstStyle/>
          <a:p>
            <a:pPr>
              <a:buClr>
                <a:srgbClr val="FF0000"/>
              </a:buClr>
            </a:pPr>
            <a:r>
              <a:rPr lang="en-CA" altLang="en-US" sz="2400" dirty="0"/>
              <a:t>Inherited single gene mutation </a:t>
            </a:r>
            <a:r>
              <a:rPr lang="en-CA" altLang="en-US" sz="2400" dirty="0" smtClean="0"/>
              <a:t>which causes </a:t>
            </a:r>
            <a:r>
              <a:rPr lang="en-CA" altLang="en-US" sz="2400" dirty="0"/>
              <a:t>increased risk for </a:t>
            </a:r>
            <a:r>
              <a:rPr lang="en-CA" altLang="en-US" sz="2400" dirty="0" smtClean="0"/>
              <a:t>cancer</a:t>
            </a:r>
            <a:endParaRPr lang="en-CA" sz="2400" dirty="0"/>
          </a:p>
        </p:txBody>
      </p:sp>
      <p:sp>
        <p:nvSpPr>
          <p:cNvPr id="8" name="TextBox 7"/>
          <p:cNvSpPr txBox="1"/>
          <p:nvPr/>
        </p:nvSpPr>
        <p:spPr>
          <a:xfrm>
            <a:off x="467544" y="4739660"/>
            <a:ext cx="4246240" cy="1569660"/>
          </a:xfrm>
          <a:prstGeom prst="rect">
            <a:avLst/>
          </a:prstGeom>
          <a:solidFill>
            <a:schemeClr val="bg1">
              <a:lumMod val="95000"/>
            </a:schemeClr>
          </a:solidFill>
        </p:spPr>
        <p:txBody>
          <a:bodyPr wrap="square" rtlCol="0">
            <a:spAutoFit/>
          </a:bodyPr>
          <a:lstStyle/>
          <a:p>
            <a:pPr>
              <a:spcBef>
                <a:spcPct val="20000"/>
              </a:spcBef>
              <a:buClr>
                <a:srgbClr val="FF0000"/>
              </a:buClr>
            </a:pPr>
            <a:r>
              <a:rPr lang="en-CA" altLang="en-US" sz="2400" dirty="0"/>
              <a:t>Pathogenic mutations in </a:t>
            </a:r>
            <a:r>
              <a:rPr lang="en-CA" altLang="en-US" sz="2400" i="1" dirty="0"/>
              <a:t>BRCA1</a:t>
            </a:r>
            <a:r>
              <a:rPr lang="en-CA" altLang="en-US" sz="2400" dirty="0"/>
              <a:t> and </a:t>
            </a:r>
            <a:r>
              <a:rPr lang="en-CA" altLang="en-US" sz="2400" i="1" dirty="0"/>
              <a:t>BRCA2 </a:t>
            </a:r>
            <a:r>
              <a:rPr lang="en-CA" altLang="en-US" sz="2400" dirty="0"/>
              <a:t>appear to account for ~30% of high-risk breast cancer families</a:t>
            </a:r>
          </a:p>
        </p:txBody>
      </p:sp>
      <p:cxnSp>
        <p:nvCxnSpPr>
          <p:cNvPr id="9" name="Straight Arrow Connector 8"/>
          <p:cNvCxnSpPr/>
          <p:nvPr/>
        </p:nvCxnSpPr>
        <p:spPr>
          <a:xfrm>
            <a:off x="6287033" y="1772816"/>
            <a:ext cx="399517" cy="3536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105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25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5 FMF  - Untangling the helix - Nov 2015 - FINAL-2JC_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FMF  - Untangling the helix - Nov 2015 - FINAL-2JC_94</Template>
  <TotalTime>8327</TotalTime>
  <Words>3383</Words>
  <Application>Microsoft Office PowerPoint</Application>
  <PresentationFormat>On-screen Show (4:3)</PresentationFormat>
  <Paragraphs>485</Paragraphs>
  <Slides>60</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2015 FMF  - Untangling the helix - Nov 2015 - FINAL-2JC_94</vt:lpstr>
      <vt:lpstr>Microsoft Excel Chart</vt:lpstr>
      <vt:lpstr>Hereditary Breast and Ovarian Cancer Syndrome</vt:lpstr>
      <vt:lpstr>Disclaimer</vt:lpstr>
      <vt:lpstr>Objectives</vt:lpstr>
      <vt:lpstr>PowerPoint Presentation</vt:lpstr>
      <vt:lpstr>Case 1: Judy</vt:lpstr>
      <vt:lpstr>Case 1: Judy</vt:lpstr>
      <vt:lpstr>Distribution of breast cancer etiology</vt:lpstr>
      <vt:lpstr>Distribution of breast cancer etiology</vt:lpstr>
      <vt:lpstr>Distribution of breast cancer etiology</vt:lpstr>
      <vt:lpstr>Other genetic contributions to hereditary breast cancer</vt:lpstr>
      <vt:lpstr>When should I think about a possible hereditary cancer syndrome?</vt:lpstr>
      <vt:lpstr>When should I think about a possible hereditary cancer syndrome?</vt:lpstr>
      <vt:lpstr>When should I think about a possible hereditary cancer syndrome?</vt:lpstr>
      <vt:lpstr>When should I think about a possible hereditary cancer syndrome?</vt:lpstr>
      <vt:lpstr>When should I think about a possible hereditary cancer syndrome?</vt:lpstr>
      <vt:lpstr>When should I think about a possible hereditary cancer syndrome?</vt:lpstr>
      <vt:lpstr>Genetics of hereditary breast and ovarian cancer syndrome</vt:lpstr>
      <vt:lpstr>Genetics of hereditary breast and ovarian cancer syndrome</vt:lpstr>
      <vt:lpstr>Genetics of hereditary breast and ovarian cancer syndrome</vt:lpstr>
      <vt:lpstr>Genetics of hereditary breast and ovarian cancer syndrome</vt:lpstr>
      <vt:lpstr>Genetics of hereditary breast and ovarian cancer syndrome</vt:lpstr>
      <vt:lpstr>Who should be offered genetic testing/consultation?</vt:lpstr>
      <vt:lpstr>Who should be offered genetic testing/consultation?</vt:lpstr>
      <vt:lpstr>Who should be offered genetic testing/consultation?</vt:lpstr>
      <vt:lpstr>Who should be offered genetic testing/consultation?</vt:lpstr>
      <vt:lpstr>Who should be offered genetic testing/consultation?</vt:lpstr>
      <vt:lpstr>What do the genetic test results mean?</vt:lpstr>
      <vt:lpstr>What do the genetic test results mean?</vt:lpstr>
      <vt:lpstr>PowerPoint Presentation</vt:lpstr>
      <vt:lpstr>What do the genetic test results mean?</vt:lpstr>
      <vt:lpstr>Screening and Surveillance for BRCA gene mutation carriers</vt:lpstr>
      <vt:lpstr>Screening and Surveillance for BRCA gene mutation carriers</vt:lpstr>
      <vt:lpstr>Screening and Surveillance for BRCA gene mutation carriers</vt:lpstr>
      <vt:lpstr>Screening and Surveillance for BRCA gene mutation carriers</vt:lpstr>
      <vt:lpstr>Screening and Surveillance for BRCA gene mutation carriers</vt:lpstr>
      <vt:lpstr>Treatment options for affected BRCA mutation carriers</vt:lpstr>
      <vt:lpstr>What do the genetic test results mean?</vt:lpstr>
      <vt:lpstr>What do the genetic test results mean?</vt:lpstr>
      <vt:lpstr>What do the genetic test results mean?</vt:lpstr>
      <vt:lpstr>What do the genetic test results mean?</vt:lpstr>
      <vt:lpstr>What do the genetic test results mean?</vt:lpstr>
      <vt:lpstr>What do the genetic test results mean?</vt:lpstr>
      <vt:lpstr>What do the genetic test results mean?</vt:lpstr>
      <vt:lpstr>What do the genetic test results mean?</vt:lpstr>
      <vt:lpstr>What do the genetic test results mean?</vt:lpstr>
      <vt:lpstr>What do the genetic test results mean?</vt:lpstr>
      <vt:lpstr>What do the genetic test results mean?</vt:lpstr>
      <vt:lpstr>What do the genetic test results mean?</vt:lpstr>
      <vt:lpstr>Risks/Benefits/Limitations of Genetic Testing</vt:lpstr>
      <vt:lpstr>Risks/Benefits/Limitations of Genetic Testing</vt:lpstr>
      <vt:lpstr>Risks/Benefits/Limitations of Genetic Testing</vt:lpstr>
      <vt:lpstr>Risks/Benefits/Limitations of Genetic Testing</vt:lpstr>
      <vt:lpstr>Back to case 1: Judy</vt:lpstr>
      <vt:lpstr>Case 1: Judy</vt:lpstr>
      <vt:lpstr>PowerPoint Presentation</vt:lpstr>
      <vt:lpstr>Other ways to assess your patient’s risk</vt:lpstr>
      <vt:lpstr>PowerPoint Presentation</vt:lpstr>
      <vt:lpstr>PowerPoint Presentation</vt:lpstr>
      <vt:lpstr>Resources</vt:lpstr>
      <vt:lpstr>PowerPoint Presentation</vt:lpstr>
    </vt:vector>
  </TitlesOfParts>
  <Company>CHEO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Untangling the helix 2015:  Genomics for primary care providers</dc:title>
  <dc:creator>Shawna</dc:creator>
  <cp:lastModifiedBy>Shawna</cp:lastModifiedBy>
  <cp:revision>129</cp:revision>
  <cp:lastPrinted>2012-11-29T17:24:10Z</cp:lastPrinted>
  <dcterms:created xsi:type="dcterms:W3CDTF">2015-11-06T17:02:31Z</dcterms:created>
  <dcterms:modified xsi:type="dcterms:W3CDTF">2016-05-05T21:17:31Z</dcterms:modified>
</cp:coreProperties>
</file>