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168" r:id="rId2"/>
    <p:sldId id="1292" r:id="rId3"/>
    <p:sldId id="1293" r:id="rId4"/>
    <p:sldId id="1170" r:id="rId5"/>
    <p:sldId id="1244" r:id="rId6"/>
    <p:sldId id="1246" r:id="rId7"/>
    <p:sldId id="1249" r:id="rId8"/>
    <p:sldId id="1245" r:id="rId9"/>
    <p:sldId id="1247" r:id="rId10"/>
    <p:sldId id="1248" r:id="rId11"/>
    <p:sldId id="1250" r:id="rId12"/>
    <p:sldId id="1264" r:id="rId13"/>
    <p:sldId id="1265" r:id="rId14"/>
    <p:sldId id="1257" r:id="rId15"/>
    <p:sldId id="1260" r:id="rId16"/>
    <p:sldId id="1262" r:id="rId17"/>
    <p:sldId id="1261" r:id="rId18"/>
    <p:sldId id="1266" r:id="rId19"/>
    <p:sldId id="1267" r:id="rId20"/>
    <p:sldId id="1268" r:id="rId21"/>
    <p:sldId id="1259" r:id="rId22"/>
    <p:sldId id="1269" r:id="rId23"/>
    <p:sldId id="1270" r:id="rId24"/>
    <p:sldId id="1287" r:id="rId25"/>
    <p:sldId id="1206" r:id="rId26"/>
    <p:sldId id="1210" r:id="rId27"/>
    <p:sldId id="1288" r:id="rId28"/>
    <p:sldId id="1273" r:id="rId29"/>
    <p:sldId id="1276" r:id="rId30"/>
    <p:sldId id="1277" r:id="rId31"/>
    <p:sldId id="1279" r:id="rId32"/>
    <p:sldId id="1278" r:id="rId33"/>
    <p:sldId id="1274" r:id="rId34"/>
    <p:sldId id="1289" r:id="rId35"/>
    <p:sldId id="1290" r:id="rId36"/>
    <p:sldId id="1234" r:id="rId37"/>
    <p:sldId id="1291" r:id="rId38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oll, Dr. June" initials="JCC" lastIdx="3" clrIdx="0"/>
  <p:cmAuthor id="1" name="Shawna" initials="S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33CC33"/>
    <a:srgbClr val="C6D9F1"/>
    <a:srgbClr val="FF3300"/>
    <a:srgbClr val="66FF33"/>
    <a:srgbClr val="6600FF"/>
    <a:srgbClr val="FFFF99"/>
    <a:srgbClr val="00CCFF"/>
    <a:srgbClr val="0025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82" autoAdjust="0"/>
    <p:restoredTop sz="79004" autoAdjust="0"/>
  </p:normalViewPr>
  <p:slideViewPr>
    <p:cSldViewPr>
      <p:cViewPr varScale="1">
        <p:scale>
          <a:sx n="88" d="100"/>
          <a:sy n="88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49999999999997E-2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FF"/>
              </a:solidFill>
            </c:spPr>
          </c:dPt>
          <c:dPt>
            <c:idx val="1"/>
            <c:bubble3D val="0"/>
            <c:explosion val="2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bubble3D val="0"/>
            <c:spPr>
              <a:gradFill flip="none" rotWithShape="1">
                <a:gsLst>
                  <a:gs pos="30000">
                    <a:schemeClr val="bg1">
                      <a:lumMod val="75000"/>
                      <a:shade val="30000"/>
                      <a:satMod val="115000"/>
                    </a:schemeClr>
                  </a:gs>
                  <a:gs pos="9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5400000" scaled="0"/>
                <a:tileRect/>
              </a:gradFill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0247408022728E-2"/>
          <c:y val="0"/>
          <c:w val="0.60926064686482395"/>
          <c:h val="0.913775012652915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4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ASD (non-syndromic)</c:v>
                </c:pt>
                <c:pt idx="1">
                  <c:v>ASD plus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220404326320269"/>
          <c:y val="0.70964275574318891"/>
          <c:w val="0.33116049492020633"/>
          <c:h val="0.2705143872903010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F7D4A7DC-34BA-465A-A863-25B54A68B660}" type="datetime1">
              <a:rPr lang="en-CA" altLang="en-US"/>
              <a:pPr>
                <a:defRPr/>
              </a:pPr>
              <a:t>14/06/2017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7230257-3046-4F3A-A7C0-67159B34E90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04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l@fragilexcanada.ca?subject=Fragile%20X%20Clini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what-autism/diagnosis/mcha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communication deficits:</a:t>
            </a:r>
            <a:r>
              <a:rPr lang="en-CA" baseline="0" dirty="0" smtClean="0"/>
              <a:t> </a:t>
            </a:r>
            <a:r>
              <a:rPr lang="en-CA" dirty="0" smtClean="0"/>
              <a:t>such as responding inappropriately in conversations, misreading nonverbal interactions, or having difficulty building friendships appropriate to their age</a:t>
            </a:r>
            <a:r>
              <a:rPr lang="en-CA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overly dependent on routines, highly sensitive to changes in their environment, or intensely focused on inappropriate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 smtClean="0"/>
              <a:t>ndividuals</a:t>
            </a:r>
            <a:r>
              <a:rPr lang="en-CA" dirty="0" smtClean="0"/>
              <a:t> with ASD must show symptoms from early childhood,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408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Recurrent CNVs at 16p11.2 are present in 1% of patients with ASDs.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Phenotype is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Penetrance incomplete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 deletion is more often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de novo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compared to the duplication.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deletion often have intellectual disability (usually mild), with particular difficulty in expressive language, vaguely defined behavioral manifestations, tend to become overweight in mid-childhood and have relative or absolute macrocephaly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duplication carriers tend to be underweight due to restrictive eating behaviors, and have smaller head circumference than expected for body size 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[carter 2013]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They are also found at lower frequencies in studies of schizophrenia (particularly the duplication) and idiopathic developmental delay with or without congenital anomalies (particularly the deletion).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717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</a:t>
            </a:r>
            <a:r>
              <a:rPr lang="en-US" baseline="0" dirty="0" smtClean="0"/>
              <a:t> appearance: may not be apparent in young children: </a:t>
            </a:r>
            <a:r>
              <a:rPr lang="en-US" dirty="0" smtClean="0"/>
              <a:t>large head, long face, prominent forehead and chin, protruding 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690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Dr. Carlo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Paribell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 M.S.M., M.D.,  President &amp; Medical Director 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Fragile X Research Foundation of Canada 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167 Queen St. W. , Brampton, ON  L6Y 1M5 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Phone: 1-905-453-9366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E-mail: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medical@fragilexcanada.ca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988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25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26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27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28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4084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29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30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marR="0" lvl="1" indent="-1143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classic </a:t>
            </a:r>
            <a:r>
              <a:rPr lang="en-AU" dirty="0" err="1" smtClean="0"/>
              <a:t>Rett</a:t>
            </a:r>
            <a:r>
              <a:rPr lang="en-AU" dirty="0" smtClean="0"/>
              <a:t> syndrome (</a:t>
            </a:r>
            <a:r>
              <a:rPr lang="en-AU" i="1" dirty="0" smtClean="0"/>
              <a:t>MeCP2</a:t>
            </a:r>
            <a:r>
              <a:rPr lang="en-AU" dirty="0" smtClean="0"/>
              <a:t> gene mutations) there is a progressive neurodevelopmental disorder.  Babies develop normally during the first 6 to 18 months of life, followed by a short period of developmental stagnation, then rapid regression in language and motor skills, followed by long-term stability. Skills will not be regained. [</a:t>
            </a:r>
            <a:r>
              <a:rPr lang="en-CA" dirty="0" smtClean="0"/>
              <a:t>Christodoulou/GeneReviews]</a:t>
            </a:r>
            <a:endParaRPr lang="en-US" sz="2400" dirty="0" smtClean="0"/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31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32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Times New Roman" pitchFamily="-1" charset="0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mage Credits: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Gipom</a:t>
            </a: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33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More accurate 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recurrence risk (RR)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counselling for families:  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In the absence of an identifiable genetic etiology a general RR range can be quoted for families based on empirical studies.  For families where one child has ASD, the RR is about 10-19% [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Ozonoff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 2011;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Sandin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2014].  If the second child is a male, the RR is expected to be towards the higher end of that range. [Carter]  If two siblings are affected, the risk for future siblings can be as high as 32% [Carter]. The more distant an affected relative is, the more the RR falls off.  The risk for half-siblings is about 3% and for cousins it is estimated to be about 2%. [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Sandin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]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If a genetic etiology is identified, the RR depends on how the responsible genetic change is inherited. 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Autosomal recessive disorders: 25% RR, e.g. Smith-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Lemli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Optiz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Autosomal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dominant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disorders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: 50% RR,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e.g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.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Cowden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syndrome (</a:t>
            </a:r>
            <a:r>
              <a:rPr lang="fr-CA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PTEN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) or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neurofibromatosis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(NF1) if one parent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is also affected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. 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X-linked recessive disorders: 50% RR in males and 50% RR in females however clinical presentation in females likely to vary e.g. fragile X syndrome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de novo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disorders (a new gene change in the affected individual, not inherited from either parent) &lt;1% RR for siblings; for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de novo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dominant there would be a 50% risk to offspring of the affected individual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https://www.psychiatry.org/psychiatrists/practice/dsm/educational-resources/dsm-5-fact-sheets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668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The 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Modified Checklist for Autism in Toddlers-Revised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(M-CHAT-R™) is a scientifically validated tool for screening children between 16 and 30 months of age that assesses risk for autism spectrum disorder (ASD) for parents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on autismspeaks.ca site.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668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broad range is explained by the cohort and technology used in the studies (e.g. karyotype versus gene sequencing)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Once</a:t>
            </a:r>
            <a:r>
              <a:rPr lang="en-CA" baseline="0" dirty="0" smtClean="0"/>
              <a:t> ASD is confirmed as per DMS criteria, one should consider whether or not the child may have additional clinical features that suggest ASD plus, or a specific genetic diagnosis.  ASD plus accounts for about 25% of all ASD cases.  If this is the case one may consider direct referral to Genetics for assessment – OR one may also consider organizing first tier genetic testing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388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Finucane 2016 </a:t>
            </a:r>
            <a:r>
              <a:rPr lang="sv-SE" sz="1200" i="1" dirty="0" smtClean="0"/>
              <a:t>Curr Genet Med Rep</a:t>
            </a:r>
            <a:endParaRPr lang="en-US" sz="1200" i="1" dirty="0" smtClean="0">
              <a:solidFill>
                <a:schemeClr val="tx1"/>
              </a:solidFill>
              <a:latin typeface="Calibri" pitchFamily="-1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Whole genome CMA reveals a pathogenic CNV in 15–20 % of individuals with unexplained developmental delay, ID, ASD, or multiple congenital anomalies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 reported yield is 7–14 %in studies restricted to the evaluation of individuals with ASD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364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38800"/>
            <a:ext cx="1306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68975"/>
            <a:ext cx="2813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+mn-lt"/>
              </a:defRPr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>
                <a:latin typeface="+mn-lt"/>
              </a:defRPr>
            </a:lvl4pPr>
            <a:lvl5pPr>
              <a:buClr>
                <a:srgbClr val="FF0000"/>
              </a:buCl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2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8FD299EB-4FD4-4192-A8E6-F4F1595BE59E}" type="datetime1">
              <a:rPr lang="en-CA" altLang="en-US"/>
              <a:pPr>
                <a:defRPr/>
              </a:pPr>
              <a:t>14/06/2017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F6C9096-DF19-4CC5-9A78-D74919292B9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en-US" dirty="0" smtClean="0"/>
              <a:t>Autism spectrum disorder and genetics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37338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Developed </a:t>
            </a:r>
            <a:r>
              <a:rPr lang="en-US" altLang="en-US" sz="1800" dirty="0" smtClean="0">
                <a:solidFill>
                  <a:srgbClr val="898989"/>
                </a:solidFill>
              </a:rPr>
              <a:t>by Ms</a:t>
            </a:r>
            <a:r>
              <a:rPr lang="en-US" altLang="en-US" sz="1800" dirty="0">
                <a:solidFill>
                  <a:srgbClr val="898989"/>
                </a:solidFill>
              </a:rPr>
              <a:t>. Shawna </a:t>
            </a:r>
            <a:r>
              <a:rPr lang="en-US" altLang="en-US" sz="1800" dirty="0" smtClean="0">
                <a:solidFill>
                  <a:srgbClr val="898989"/>
                </a:solidFill>
              </a:rPr>
              <a:t>Morrison, </a:t>
            </a:r>
            <a:r>
              <a:rPr lang="en-US" altLang="en-US" sz="1800" dirty="0">
                <a:solidFill>
                  <a:srgbClr val="898989"/>
                </a:solidFill>
              </a:rPr>
              <a:t>Dr. </a:t>
            </a:r>
            <a:r>
              <a:rPr lang="en-US" altLang="en-US" sz="1800">
                <a:solidFill>
                  <a:srgbClr val="898989"/>
                </a:solidFill>
              </a:rPr>
              <a:t>June </a:t>
            </a:r>
            <a:r>
              <a:rPr lang="en-US" altLang="en-US" sz="1800" smtClean="0">
                <a:solidFill>
                  <a:srgbClr val="898989"/>
                </a:solidFill>
              </a:rPr>
              <a:t>Carroll and </a:t>
            </a:r>
            <a:r>
              <a:rPr lang="en-US" altLang="en-US" sz="1800" dirty="0">
                <a:solidFill>
                  <a:srgbClr val="898989"/>
                </a:solidFill>
              </a:rPr>
              <a:t>Dr. Judith </a:t>
            </a:r>
            <a:r>
              <a:rPr lang="en-US" altLang="en-US" sz="1800" dirty="0" err="1">
                <a:solidFill>
                  <a:srgbClr val="898989"/>
                </a:solidFill>
              </a:rPr>
              <a:t>Allanson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pitchFamily="34" charset="0"/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Last updated </a:t>
            </a:r>
            <a:r>
              <a:rPr lang="en-US" altLang="en-US" sz="1800" dirty="0" smtClean="0">
                <a:solidFill>
                  <a:srgbClr val="898989"/>
                </a:solidFill>
              </a:rPr>
              <a:t>June 2017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pitchFamily="34" charset="0"/>
              <a:buNone/>
            </a:pPr>
            <a:endParaRPr lang="en-US" altLang="en-US" sz="2400" i="1" dirty="0">
              <a:solidFill>
                <a:srgbClr val="898989"/>
              </a:solidFill>
              <a:ea typeface="MS PGothic" pitchFamily="34" charset="-128"/>
            </a:endParaRPr>
          </a:p>
          <a:p>
            <a:pPr lvl="1" algn="ctr">
              <a:buFont typeface="Arial" pitchFamily="34" charset="0"/>
              <a:buNone/>
            </a:pPr>
            <a:endParaRPr lang="en-US" altLang="en-US" sz="2400" i="1" dirty="0">
              <a:solidFill>
                <a:srgbClr val="89898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CA" sz="4000" dirty="0" smtClean="0"/>
              <a:t>Is autism spectrum disorder genetic?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dirty="0" smtClean="0">
                <a:solidFill>
                  <a:schemeClr val="tx1"/>
                </a:solidFill>
              </a:rPr>
              <a:t>Genetically </a:t>
            </a:r>
            <a:r>
              <a:rPr lang="en-AU" dirty="0">
                <a:solidFill>
                  <a:schemeClr val="tx1"/>
                </a:solidFill>
              </a:rPr>
              <a:t>influenced </a:t>
            </a:r>
            <a:r>
              <a:rPr lang="en-AU" dirty="0" smtClean="0">
                <a:solidFill>
                  <a:schemeClr val="tx1"/>
                </a:solidFill>
              </a:rPr>
              <a:t>disorder, caused by factors including: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4087319"/>
            <a:ext cx="9000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alibri" pitchFamily="-1" charset="0"/>
                <a:cs typeface="Arial" charset="0"/>
              </a:rPr>
              <a:t>~</a:t>
            </a:r>
            <a:r>
              <a:rPr lang="en-AU" sz="2400" dirty="0" smtClean="0">
                <a:latin typeface="Calibri" pitchFamily="-1" charset="0"/>
                <a:cs typeface="Arial" charset="0"/>
              </a:rPr>
              <a:t>15-40</a:t>
            </a:r>
            <a:r>
              <a:rPr lang="en-AU" sz="2400" dirty="0">
                <a:latin typeface="Calibri" pitchFamily="-1" charset="0"/>
                <a:cs typeface="Arial" charset="0"/>
              </a:rPr>
              <a:t>% of individuals with ASD will have an identifiable genetic cause</a:t>
            </a:r>
            <a:endParaRPr lang="en-CA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419708"/>
            <a:ext cx="453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r>
              <a:rPr lang="en-AU" sz="1800" i="1" dirty="0" smtClean="0">
                <a:solidFill>
                  <a:schemeClr val="tx1"/>
                </a:solidFill>
              </a:rPr>
              <a:t>factors </a:t>
            </a:r>
            <a:r>
              <a:rPr lang="en-AU" sz="1800" i="1" dirty="0">
                <a:solidFill>
                  <a:schemeClr val="tx1"/>
                </a:solidFill>
              </a:rPr>
              <a:t>that affect gene expression and </a:t>
            </a:r>
            <a:r>
              <a:rPr lang="en-AU" sz="1800" i="1" dirty="0" smtClean="0">
                <a:solidFill>
                  <a:schemeClr val="tx1"/>
                </a:solidFill>
              </a:rPr>
              <a:t>activity</a:t>
            </a:r>
            <a:endParaRPr lang="en-CA" sz="18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536" y="2060848"/>
            <a:ext cx="7920880" cy="1008112"/>
            <a:chOff x="396536" y="2060848"/>
            <a:chExt cx="7920880" cy="1008112"/>
          </a:xfrm>
        </p:grpSpPr>
        <p:sp>
          <p:nvSpPr>
            <p:cNvPr id="12" name="Oval 11"/>
            <p:cNvSpPr/>
            <p:nvPr/>
          </p:nvSpPr>
          <p:spPr>
            <a:xfrm>
              <a:off x="396536" y="2060848"/>
              <a:ext cx="3024336" cy="1008112"/>
            </a:xfrm>
            <a:prstGeom prst="ellipse">
              <a:avLst/>
            </a:prstGeom>
            <a:solidFill>
              <a:srgbClr val="0099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Genetic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060832" y="2060848"/>
              <a:ext cx="2808312" cy="1008112"/>
            </a:xfrm>
            <a:prstGeom prst="ellipse">
              <a:avLst/>
            </a:prstGeom>
            <a:solidFill>
              <a:srgbClr val="FF3300">
                <a:alpha val="50196"/>
              </a:srgb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Epigenetic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65088" y="2060848"/>
              <a:ext cx="2952328" cy="1008112"/>
            </a:xfrm>
            <a:prstGeom prst="ellipse">
              <a:avLst/>
            </a:prstGeom>
            <a:solidFill>
              <a:srgbClr val="66FF33">
                <a:alpha val="38824"/>
              </a:srgbClr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Non-genetic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24000" y="2884294"/>
            <a:ext cx="2520000" cy="369332"/>
          </a:xfrm>
          <a:prstGeom prst="rect">
            <a:avLst/>
          </a:prstGeom>
          <a:solidFill>
            <a:srgbClr val="C6D9F1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1800" i="1"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r>
              <a:rPr lang="en-AU" dirty="0"/>
              <a:t>environmental exposures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352598" y="5046704"/>
            <a:ext cx="24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60%, no known genetic etiology</a:t>
            </a:r>
            <a:endParaRPr lang="en-CA" dirty="0"/>
          </a:p>
        </p:txBody>
      </p:sp>
      <p:cxnSp>
        <p:nvCxnSpPr>
          <p:cNvPr id="6" name="Elbow Connector 5"/>
          <p:cNvCxnSpPr>
            <a:stCxn id="13" idx="4"/>
            <a:endCxn id="7" idx="1"/>
          </p:cNvCxnSpPr>
          <p:nvPr/>
        </p:nvCxnSpPr>
        <p:spPr>
          <a:xfrm rot="5400000">
            <a:off x="3350687" y="2490073"/>
            <a:ext cx="535414" cy="1693188"/>
          </a:xfrm>
          <a:prstGeom prst="bentConnector4">
            <a:avLst>
              <a:gd name="adj1" fmla="val 32755"/>
              <a:gd name="adj2" fmla="val 11350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0"/>
            <a:endCxn id="8" idx="0"/>
          </p:cNvCxnSpPr>
          <p:nvPr/>
        </p:nvCxnSpPr>
        <p:spPr>
          <a:xfrm rot="16200000" flipH="1">
            <a:off x="6950903" y="1951197"/>
            <a:ext cx="823446" cy="1042748"/>
          </a:xfrm>
          <a:prstGeom prst="bentConnector3">
            <a:avLst>
              <a:gd name="adj1" fmla="val -27761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42258028"/>
              </p:ext>
            </p:extLst>
          </p:nvPr>
        </p:nvGraphicFramePr>
        <p:xfrm>
          <a:off x="2771800" y="4425141"/>
          <a:ext cx="3743416" cy="268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9370" y="5181621"/>
            <a:ext cx="24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15-40%, known genetic etiology</a:t>
            </a:r>
            <a:endParaRPr lang="en-CA" dirty="0"/>
          </a:p>
        </p:txBody>
      </p:sp>
      <p:sp>
        <p:nvSpPr>
          <p:cNvPr id="4" name="Left Bracket 3"/>
          <p:cNvSpPr/>
          <p:nvPr/>
        </p:nvSpPr>
        <p:spPr>
          <a:xfrm rot="673508">
            <a:off x="2969942" y="4665628"/>
            <a:ext cx="308538" cy="1728192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9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8" grpId="0"/>
      <p:bldGraphic spid="3" grpId="0">
        <p:bldAsOne/>
      </p:bldGraphic>
      <p:bldP spid="2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56356" y="2312809"/>
            <a:ext cx="6144344" cy="3240360"/>
            <a:chOff x="419708" y="1405205"/>
            <a:chExt cx="6144344" cy="3240360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1704589243"/>
                </p:ext>
              </p:extLst>
            </p:nvPr>
          </p:nvGraphicFramePr>
          <p:xfrm>
            <a:off x="419708" y="1405205"/>
            <a:ext cx="6144344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010909" y="1729308"/>
              <a:ext cx="6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25%</a:t>
              </a:r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47029" y="2377380"/>
              <a:ext cx="61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75%</a:t>
              </a:r>
              <a:endParaRPr lang="en-CA" dirty="0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20072" y="1220005"/>
            <a:ext cx="43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64088" y="692696"/>
            <a:ext cx="3744416" cy="161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5220072" y="1220005"/>
            <a:ext cx="43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8441"/>
            <a:ext cx="2464372" cy="9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876256" y="2305384"/>
            <a:ext cx="0" cy="17130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20072" y="741451"/>
            <a:ext cx="3888432" cy="3623653"/>
            <a:chOff x="5220072" y="1389523"/>
            <a:chExt cx="3888432" cy="362365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389523"/>
              <a:ext cx="3744416" cy="322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5220072" y="1916832"/>
              <a:ext cx="432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5220072" y="2973699"/>
              <a:ext cx="3672408" cy="2039477"/>
              <a:chOff x="5220072" y="2973699"/>
              <a:chExt cx="3672408" cy="20394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220072" y="3356992"/>
                <a:ext cx="3672408" cy="1656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588224" y="2973699"/>
                <a:ext cx="7920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109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2053"/>
          <p:cNvSpPr>
            <a:spLocks noGrp="1"/>
          </p:cNvSpPr>
          <p:nvPr>
            <p:ph type="title"/>
          </p:nvPr>
        </p:nvSpPr>
        <p:spPr>
          <a:xfrm>
            <a:off x="457200" y="224728"/>
            <a:ext cx="8229600" cy="756000"/>
          </a:xfrm>
        </p:spPr>
        <p:txBody>
          <a:bodyPr/>
          <a:lstStyle/>
          <a:p>
            <a:r>
              <a:rPr lang="en-CA" sz="3600" dirty="0" smtClean="0"/>
              <a:t>What is chromosomal microarray?</a:t>
            </a:r>
            <a:endParaRPr lang="en-CA" sz="3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51520" y="1196752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altLang="en-US" dirty="0" smtClean="0">
                <a:solidFill>
                  <a:schemeClr val="tx1"/>
                </a:solidFill>
              </a:rPr>
              <a:t>Genomic technology to assess for small </a:t>
            </a:r>
            <a:r>
              <a:rPr lang="en-AU" altLang="en-US" dirty="0">
                <a:solidFill>
                  <a:schemeClr val="tx1"/>
                </a:solidFill>
              </a:rPr>
              <a:t>extra (</a:t>
            </a:r>
            <a:r>
              <a:rPr lang="en-AU" altLang="en-US" i="1" dirty="0">
                <a:solidFill>
                  <a:schemeClr val="tx1"/>
                </a:solidFill>
              </a:rPr>
              <a:t>micro-duplication</a:t>
            </a:r>
            <a:r>
              <a:rPr lang="en-AU" altLang="en-US" dirty="0">
                <a:solidFill>
                  <a:schemeClr val="tx1"/>
                </a:solidFill>
              </a:rPr>
              <a:t>) or missing (</a:t>
            </a:r>
            <a:r>
              <a:rPr lang="en-AU" altLang="en-US" i="1" dirty="0">
                <a:solidFill>
                  <a:schemeClr val="tx1"/>
                </a:solidFill>
              </a:rPr>
              <a:t>micro-deletion</a:t>
            </a:r>
            <a:r>
              <a:rPr lang="en-AU" altLang="en-US" dirty="0">
                <a:solidFill>
                  <a:schemeClr val="tx1"/>
                </a:solidFill>
              </a:rPr>
              <a:t>) pieces of genetic information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0919" y="2060848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altLang="en-US" dirty="0">
                <a:solidFill>
                  <a:schemeClr val="tx1"/>
                </a:solidFill>
              </a:rPr>
              <a:t>These gains and losses are called copy number variants (CNVs)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51520" y="2564904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altLang="en-US" dirty="0" smtClean="0">
                <a:solidFill>
                  <a:schemeClr val="tx1"/>
                </a:solidFill>
              </a:rPr>
              <a:t>Higher resolution genetic test than karyotype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069" y="3239208"/>
            <a:ext cx="6005091" cy="3121204"/>
            <a:chOff x="889741" y="1624951"/>
            <a:chExt cx="7788824" cy="4505239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1722" y="1901950"/>
              <a:ext cx="5444086" cy="4228240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4563764" y="1624951"/>
              <a:ext cx="1221640" cy="399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Karyotype</a:t>
              </a:r>
              <a:endParaRPr lang="en-US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89741" y="3734410"/>
              <a:ext cx="1374345" cy="399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Microarray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87412" y="5068269"/>
              <a:ext cx="1291153" cy="399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Sequencing</a:t>
              </a:r>
              <a:endParaRPr lang="en-US" sz="1200" dirty="0"/>
            </a:p>
          </p:txBody>
        </p:sp>
        <p:sp>
          <p:nvSpPr>
            <p:cNvPr id="122" name="Bent Arrow 121"/>
            <p:cNvSpPr/>
            <p:nvPr/>
          </p:nvSpPr>
          <p:spPr>
            <a:xfrm rot="10800000">
              <a:off x="4029297" y="2086616"/>
              <a:ext cx="1068935" cy="369332"/>
            </a:xfrm>
            <a:prstGeom prst="bentArrow">
              <a:avLst/>
            </a:prstGeom>
            <a:solidFill>
              <a:srgbClr val="BE02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3" name="Bent Arrow 122"/>
            <p:cNvSpPr/>
            <p:nvPr/>
          </p:nvSpPr>
          <p:spPr>
            <a:xfrm>
              <a:off x="1376029" y="3317166"/>
              <a:ext cx="1068935" cy="369332"/>
            </a:xfrm>
            <a:prstGeom prst="bentArrow">
              <a:avLst/>
            </a:prstGeom>
            <a:solidFill>
              <a:srgbClr val="BE02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4" name="Bent Arrow 123"/>
            <p:cNvSpPr/>
            <p:nvPr/>
          </p:nvSpPr>
          <p:spPr>
            <a:xfrm rot="10800000">
              <a:off x="7167985" y="5506895"/>
              <a:ext cx="1068935" cy="369332"/>
            </a:xfrm>
            <a:prstGeom prst="bentArrow">
              <a:avLst/>
            </a:prstGeom>
            <a:solidFill>
              <a:srgbClr val="BE02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79064" y="3919076"/>
              <a:ext cx="2121400" cy="6663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Deletion/duplication analyses</a:t>
              </a:r>
              <a:endParaRPr lang="en-US" sz="1200" dirty="0"/>
            </a:p>
          </p:txBody>
        </p:sp>
        <p:sp>
          <p:nvSpPr>
            <p:cNvPr id="126" name="Bent Arrow 125"/>
            <p:cNvSpPr/>
            <p:nvPr/>
          </p:nvSpPr>
          <p:spPr>
            <a:xfrm rot="10800000">
              <a:off x="6758919" y="3547058"/>
              <a:ext cx="992582" cy="3373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1176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>
                <a:rot lat="3000000" lon="108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920" y="3068960"/>
            <a:ext cx="511785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itchFamily="-1" charset="0"/>
                <a:cs typeface="Arial" charset="0"/>
              </a:rPr>
              <a:t>Yield </a:t>
            </a:r>
            <a:r>
              <a:rPr lang="en-US" sz="2400" dirty="0" smtClean="0">
                <a:solidFill>
                  <a:schemeClr val="tx1"/>
                </a:solidFill>
                <a:latin typeface="Calibri" pitchFamily="-1" charset="0"/>
                <a:cs typeface="Arial" charset="0"/>
              </a:rPr>
              <a:t> for individuals with ASD is~</a:t>
            </a:r>
            <a:r>
              <a:rPr lang="en-US" sz="2400" dirty="0" smtClean="0">
                <a:latin typeface="Calibri" pitchFamily="-1" charset="0"/>
                <a:cs typeface="Arial" charset="0"/>
              </a:rPr>
              <a:t>7-14</a:t>
            </a:r>
            <a:r>
              <a:rPr lang="en-US" sz="2400" dirty="0" smtClean="0">
                <a:solidFill>
                  <a:schemeClr val="tx1"/>
                </a:solidFill>
                <a:latin typeface="Calibri" pitchFamily="-1" charset="0"/>
                <a:cs typeface="Arial" charset="0"/>
              </a:rPr>
              <a:t>%</a:t>
            </a:r>
          </a:p>
          <a:p>
            <a:pPr algn="ctr"/>
            <a:r>
              <a:rPr lang="en-US" sz="1200" dirty="0" smtClean="0"/>
              <a:t>Finucane 2016 </a:t>
            </a:r>
            <a:r>
              <a:rPr lang="sv-SE" sz="1200" i="1" dirty="0" smtClean="0"/>
              <a:t>Curr </a:t>
            </a:r>
            <a:r>
              <a:rPr lang="sv-SE" sz="1200" i="1" dirty="0"/>
              <a:t>Genet Med </a:t>
            </a:r>
            <a:r>
              <a:rPr lang="sv-SE" sz="1200" i="1" dirty="0" smtClean="0"/>
              <a:t>Rep</a:t>
            </a:r>
            <a:endParaRPr lang="en-US" sz="1200" i="1" dirty="0">
              <a:solidFill>
                <a:schemeClr val="tx1"/>
              </a:solidFill>
              <a:latin typeface="Calibri" pitchFamily="-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sz="4000" dirty="0" smtClean="0"/>
              <a:t>Chromosomal microarray results</a:t>
            </a:r>
            <a:endParaRPr lang="en-CA" sz="40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496" y="64770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CNV – Copy Number Variant</a:t>
            </a:r>
            <a:endParaRPr lang="en-CA" altLang="en-US" sz="1400" i="1"/>
          </a:p>
        </p:txBody>
      </p:sp>
      <p:grpSp>
        <p:nvGrpSpPr>
          <p:cNvPr id="8" name="Group 7"/>
          <p:cNvGrpSpPr/>
          <p:nvPr/>
        </p:nvGrpSpPr>
        <p:grpSpPr>
          <a:xfrm>
            <a:off x="107504" y="1052736"/>
            <a:ext cx="8928992" cy="1656184"/>
            <a:chOff x="107504" y="1052736"/>
            <a:chExt cx="8928992" cy="1656184"/>
          </a:xfrm>
        </p:grpSpPr>
        <p:grpSp>
          <p:nvGrpSpPr>
            <p:cNvPr id="6" name="Group 5"/>
            <p:cNvGrpSpPr/>
            <p:nvPr/>
          </p:nvGrpSpPr>
          <p:grpSpPr>
            <a:xfrm>
              <a:off x="107504" y="1052736"/>
              <a:ext cx="8928992" cy="1656184"/>
              <a:chOff x="107504" y="1052736"/>
              <a:chExt cx="8928992" cy="165618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7504" y="1283162"/>
                <a:ext cx="1368000" cy="69127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Negative</a:t>
                </a:r>
                <a:endParaRPr lang="en-CA" dirty="0"/>
              </a:p>
            </p:txBody>
          </p:sp>
          <p:cxnSp>
            <p:nvCxnSpPr>
              <p:cNvPr id="22" name="Straight Arrow Connector 21"/>
              <p:cNvCxnSpPr>
                <a:stCxn id="4" idx="3"/>
                <a:endCxn id="10" idx="1"/>
              </p:cNvCxnSpPr>
              <p:nvPr/>
            </p:nvCxnSpPr>
            <p:spPr>
              <a:xfrm flipV="1">
                <a:off x="1475504" y="1628800"/>
                <a:ext cx="252472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707904" y="1556792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Rounded Rectangle 31"/>
              <p:cNvSpPr/>
              <p:nvPr/>
            </p:nvSpPr>
            <p:spPr>
              <a:xfrm>
                <a:off x="4499992" y="1052736"/>
                <a:ext cx="4536504" cy="165618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A" altLang="en-US" sz="1700" dirty="0" smtClean="0"/>
                  <a:t>Cannot </a:t>
                </a:r>
                <a:r>
                  <a:rPr lang="en-CA" altLang="en-US" sz="1700" dirty="0"/>
                  <a:t>completely rule out a CNV in all areas of the genome </a:t>
                </a:r>
              </a:p>
              <a:p>
                <a:r>
                  <a:rPr lang="en-CA" altLang="en-US" sz="1700" dirty="0"/>
                  <a:t>Cannot exclude a syndrome caused by a mutation within a single gene</a:t>
                </a:r>
              </a:p>
              <a:p>
                <a:r>
                  <a:rPr lang="en-CA" altLang="en-US" sz="1700" dirty="0"/>
                  <a:t>Cannot detect balanced chromosome differences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727976" y="1283200"/>
              <a:ext cx="1979928" cy="691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No significant CNVs detected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sz="4000" dirty="0" smtClean="0"/>
              <a:t>Chromosomal microarray results</a:t>
            </a:r>
            <a:endParaRPr lang="en-CA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1283162"/>
            <a:ext cx="1368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7976" y="1283200"/>
            <a:ext cx="1979928" cy="69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No significant CNVs detected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20088" y="1772816"/>
            <a:ext cx="2444400" cy="6984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Screening/surveillance/treatment</a:t>
            </a:r>
            <a:endParaRPr lang="en-CA" dirty="0"/>
          </a:p>
        </p:txBody>
      </p:sp>
      <p:cxnSp>
        <p:nvCxnSpPr>
          <p:cNvPr id="22" name="Straight Arrow Connector 21"/>
          <p:cNvCxnSpPr>
            <a:stCxn id="4" idx="3"/>
            <a:endCxn id="7" idx="1"/>
          </p:cNvCxnSpPr>
          <p:nvPr/>
        </p:nvCxnSpPr>
        <p:spPr>
          <a:xfrm flipV="1">
            <a:off x="1475504" y="1628800"/>
            <a:ext cx="2524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520088" y="2651313"/>
            <a:ext cx="24444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Recurrence risk counselling</a:t>
            </a:r>
            <a:endParaRPr lang="en-CA" dirty="0"/>
          </a:p>
        </p:txBody>
      </p:sp>
      <p:sp>
        <p:nvSpPr>
          <p:cNvPr id="21" name="Rounded Rectangle 20"/>
          <p:cNvSpPr/>
          <p:nvPr/>
        </p:nvSpPr>
        <p:spPr>
          <a:xfrm>
            <a:off x="6520088" y="4559585"/>
            <a:ext cx="24444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Support organization</a:t>
            </a:r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6520088" y="3305663"/>
            <a:ext cx="24444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Familial testing</a:t>
            </a:r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6520088" y="3947457"/>
            <a:ext cx="24444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Clinical trial</a:t>
            </a: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2132856"/>
            <a:ext cx="6192688" cy="691277"/>
            <a:chOff x="107504" y="2384824"/>
            <a:chExt cx="6192688" cy="691277"/>
          </a:xfrm>
        </p:grpSpPr>
        <p:sp>
          <p:nvSpPr>
            <p:cNvPr id="5" name="Rounded Rectangle 4"/>
            <p:cNvSpPr/>
            <p:nvPr/>
          </p:nvSpPr>
          <p:spPr>
            <a:xfrm>
              <a:off x="107504" y="2384824"/>
              <a:ext cx="136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Positive</a:t>
              </a:r>
              <a:endParaRPr lang="en-CA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27976" y="2384824"/>
              <a:ext cx="262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Pathogenic or likely pathogenic CNV detected</a:t>
              </a:r>
              <a:endParaRPr lang="en-CA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44008" y="2496462"/>
              <a:ext cx="138830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Diagnostic</a:t>
              </a:r>
              <a:endParaRPr lang="en-CA" dirty="0"/>
            </a:p>
          </p:txBody>
        </p:sp>
        <p:cxnSp>
          <p:nvCxnSpPr>
            <p:cNvPr id="36" name="Straight Arrow Connector 35"/>
            <p:cNvCxnSpPr>
              <a:stCxn id="5" idx="3"/>
              <a:endCxn id="9" idx="1"/>
            </p:cNvCxnSpPr>
            <p:nvPr/>
          </p:nvCxnSpPr>
          <p:spPr>
            <a:xfrm>
              <a:off x="1475504" y="2730463"/>
              <a:ext cx="2524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3"/>
              <a:endCxn id="12" idx="1"/>
            </p:cNvCxnSpPr>
            <p:nvPr/>
          </p:nvCxnSpPr>
          <p:spPr>
            <a:xfrm flipV="1">
              <a:off x="4355976" y="2730462"/>
              <a:ext cx="28803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68022" y="2744001"/>
              <a:ext cx="23217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1601740" y="4403333"/>
            <a:ext cx="3256909" cy="10348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16p11.2 CNVs</a:t>
            </a:r>
          </a:p>
          <a:p>
            <a:pPr algn="ctr"/>
            <a:r>
              <a:rPr lang="en-CA" dirty="0" smtClean="0"/>
              <a:t>Deletion or duplication</a:t>
            </a:r>
          </a:p>
          <a:p>
            <a:pPr algn="ctr"/>
            <a:r>
              <a:rPr lang="en-CA" dirty="0" smtClean="0"/>
              <a:t>~1% of individuals with ASD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0124" y="4480312"/>
            <a:ext cx="351536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043608" y="4490865"/>
            <a:ext cx="3503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5496" y="64770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CNV – Copy Number Variant</a:t>
            </a:r>
            <a:endParaRPr lang="en-CA" altLang="en-US" sz="1400" i="1"/>
          </a:p>
        </p:txBody>
      </p:sp>
      <p:sp>
        <p:nvSpPr>
          <p:cNvPr id="32" name="Rounded Rectangle 31"/>
          <p:cNvSpPr/>
          <p:nvPr/>
        </p:nvSpPr>
        <p:spPr>
          <a:xfrm>
            <a:off x="6933044" y="5301208"/>
            <a:ext cx="1618488" cy="99669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Offer referral to Genetics</a:t>
            </a:r>
          </a:p>
        </p:txBody>
      </p:sp>
    </p:spTree>
    <p:extLst>
      <p:ext uri="{BB962C8B-B14F-4D97-AF65-F5344CB8AC3E}">
        <p14:creationId xmlns:p14="http://schemas.microsoft.com/office/powerpoint/2010/main" val="32995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 animBg="1"/>
      <p:bldP spid="24" grpId="0" animBg="1"/>
      <p:bldP spid="29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sz="4000" dirty="0" smtClean="0"/>
              <a:t>Chromosomal microarray results</a:t>
            </a:r>
            <a:endParaRPr lang="en-CA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1313" y="2996952"/>
            <a:ext cx="4244663" cy="1080120"/>
            <a:chOff x="111313" y="2996952"/>
            <a:chExt cx="4244663" cy="1080120"/>
          </a:xfrm>
        </p:grpSpPr>
        <p:sp>
          <p:nvSpPr>
            <p:cNvPr id="6" name="Rounded Rectangle 5"/>
            <p:cNvSpPr/>
            <p:nvPr/>
          </p:nvSpPr>
          <p:spPr>
            <a:xfrm>
              <a:off x="111313" y="2996952"/>
              <a:ext cx="1404000" cy="10801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Variant of Uncertain Significance (VUS)</a:t>
              </a:r>
              <a:endParaRPr lang="en-CA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27977" y="3039773"/>
              <a:ext cx="2627999" cy="9944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A CNV that has not yet been classified as benign or pathogenic</a:t>
              </a:r>
              <a:endParaRPr lang="en-CA" dirty="0"/>
            </a:p>
          </p:txBody>
        </p:sp>
        <p:cxnSp>
          <p:nvCxnSpPr>
            <p:cNvPr id="45" name="Straight Arrow Connector 44"/>
            <p:cNvCxnSpPr>
              <a:stCxn id="6" idx="3"/>
              <a:endCxn id="15" idx="1"/>
            </p:cNvCxnSpPr>
            <p:nvPr/>
          </p:nvCxnSpPr>
          <p:spPr>
            <a:xfrm>
              <a:off x="1515313" y="3537012"/>
              <a:ext cx="21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107504" y="1283162"/>
            <a:ext cx="1368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27977" y="1283200"/>
            <a:ext cx="1979927" cy="69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No significant CNVs detected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7" idx="3"/>
            <a:endCxn id="28" idx="1"/>
          </p:cNvCxnSpPr>
          <p:nvPr/>
        </p:nvCxnSpPr>
        <p:spPr>
          <a:xfrm flipV="1">
            <a:off x="1475504" y="1628800"/>
            <a:ext cx="25247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7504" y="2132856"/>
            <a:ext cx="4248472" cy="691277"/>
            <a:chOff x="107504" y="2384824"/>
            <a:chExt cx="4248472" cy="691277"/>
          </a:xfrm>
        </p:grpSpPr>
        <p:sp>
          <p:nvSpPr>
            <p:cNvPr id="41" name="Rounded Rectangle 40"/>
            <p:cNvSpPr/>
            <p:nvPr/>
          </p:nvSpPr>
          <p:spPr>
            <a:xfrm>
              <a:off x="107504" y="2384824"/>
              <a:ext cx="136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Positive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727976" y="2384824"/>
              <a:ext cx="262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Pathogenic or likely pathogenic CNV detected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1" idx="3"/>
              <a:endCxn id="42" idx="1"/>
            </p:cNvCxnSpPr>
            <p:nvPr/>
          </p:nvCxnSpPr>
          <p:spPr>
            <a:xfrm>
              <a:off x="1475504" y="2730463"/>
              <a:ext cx="2524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5496" y="64770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CNV – Copy Number Variant</a:t>
            </a:r>
            <a:endParaRPr lang="en-CA" altLang="en-US" sz="1400" i="1"/>
          </a:p>
        </p:txBody>
      </p:sp>
      <p:sp>
        <p:nvSpPr>
          <p:cNvPr id="50" name="Rounded Rectangle 49"/>
          <p:cNvSpPr/>
          <p:nvPr/>
        </p:nvSpPr>
        <p:spPr>
          <a:xfrm>
            <a:off x="4625453" y="3039773"/>
            <a:ext cx="1619887" cy="9944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Test the parents (</a:t>
            </a:r>
            <a:r>
              <a:rPr lang="en-CA" i="1" dirty="0" smtClean="0"/>
              <a:t>trio</a:t>
            </a:r>
            <a:r>
              <a:rPr lang="en-CA" dirty="0" smtClean="0"/>
              <a:t>)</a:t>
            </a:r>
            <a:endParaRPr lang="en-CA" dirty="0"/>
          </a:p>
        </p:txBody>
      </p:sp>
      <p:cxnSp>
        <p:nvCxnSpPr>
          <p:cNvPr id="52" name="Straight Arrow Connector 51"/>
          <p:cNvCxnSpPr>
            <a:stCxn id="15" idx="3"/>
            <a:endCxn id="50" idx="1"/>
          </p:cNvCxnSpPr>
          <p:nvPr/>
        </p:nvCxnSpPr>
        <p:spPr>
          <a:xfrm>
            <a:off x="4355976" y="3537012"/>
            <a:ext cx="2694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3707904" y="4293096"/>
            <a:ext cx="1618488" cy="99669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Offer referral to Genetics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499992" y="3537012"/>
            <a:ext cx="0" cy="75608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sz="4000" dirty="0" smtClean="0"/>
              <a:t>Chromosomal microarray results</a:t>
            </a:r>
            <a:endParaRPr lang="en-CA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1313" y="2996952"/>
            <a:ext cx="4244663" cy="1080120"/>
            <a:chOff x="111313" y="2996952"/>
            <a:chExt cx="4244663" cy="1080120"/>
          </a:xfrm>
        </p:grpSpPr>
        <p:sp>
          <p:nvSpPr>
            <p:cNvPr id="6" name="Rounded Rectangle 5"/>
            <p:cNvSpPr/>
            <p:nvPr/>
          </p:nvSpPr>
          <p:spPr>
            <a:xfrm>
              <a:off x="111313" y="2996952"/>
              <a:ext cx="1404000" cy="10801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Variant of Uncertain Significance (VUS)</a:t>
              </a:r>
              <a:endParaRPr lang="en-CA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27977" y="3039773"/>
              <a:ext cx="2627999" cy="9944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A CNV that has not yet been classified as benign or pathogenic</a:t>
              </a:r>
              <a:endParaRPr lang="en-CA" dirty="0"/>
            </a:p>
          </p:txBody>
        </p:sp>
        <p:cxnSp>
          <p:nvCxnSpPr>
            <p:cNvPr id="45" name="Straight Arrow Connector 44"/>
            <p:cNvCxnSpPr>
              <a:stCxn id="6" idx="3"/>
              <a:endCxn id="15" idx="1"/>
            </p:cNvCxnSpPr>
            <p:nvPr/>
          </p:nvCxnSpPr>
          <p:spPr>
            <a:xfrm>
              <a:off x="1515313" y="3537012"/>
              <a:ext cx="21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107504" y="1283162"/>
            <a:ext cx="1368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27977" y="1283200"/>
            <a:ext cx="1979927" cy="69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No significant CNVs detected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7" idx="3"/>
            <a:endCxn id="28" idx="1"/>
          </p:cNvCxnSpPr>
          <p:nvPr/>
        </p:nvCxnSpPr>
        <p:spPr>
          <a:xfrm flipV="1">
            <a:off x="1475504" y="1628800"/>
            <a:ext cx="25247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7504" y="2132856"/>
            <a:ext cx="4248472" cy="691277"/>
            <a:chOff x="107504" y="2384824"/>
            <a:chExt cx="4248472" cy="691277"/>
          </a:xfrm>
        </p:grpSpPr>
        <p:sp>
          <p:nvSpPr>
            <p:cNvPr id="41" name="Rounded Rectangle 40"/>
            <p:cNvSpPr/>
            <p:nvPr/>
          </p:nvSpPr>
          <p:spPr>
            <a:xfrm>
              <a:off x="107504" y="2384824"/>
              <a:ext cx="136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Positive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727976" y="2384824"/>
              <a:ext cx="262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Pathogenic or likely pathogenic CNV detected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1" idx="3"/>
              <a:endCxn id="42" idx="1"/>
            </p:cNvCxnSpPr>
            <p:nvPr/>
          </p:nvCxnSpPr>
          <p:spPr>
            <a:xfrm>
              <a:off x="1475504" y="2730463"/>
              <a:ext cx="2524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5496" y="64770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CNV – Copy Number Variant</a:t>
            </a:r>
            <a:endParaRPr lang="en-CA" altLang="en-US" sz="1400" i="1"/>
          </a:p>
        </p:txBody>
      </p:sp>
      <p:grpSp>
        <p:nvGrpSpPr>
          <p:cNvPr id="46" name="Group 45"/>
          <p:cNvGrpSpPr/>
          <p:nvPr/>
        </p:nvGrpSpPr>
        <p:grpSpPr>
          <a:xfrm>
            <a:off x="1544120" y="4293096"/>
            <a:ext cx="6195081" cy="2183904"/>
            <a:chOff x="1544120" y="4293096"/>
            <a:chExt cx="6195081" cy="2183904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1544120" y="4653135"/>
              <a:ext cx="4900088" cy="182386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7338" lvl="3" indent="-171450">
                <a:buFont typeface="Arial" charset="0"/>
                <a:buChar char="•"/>
                <a:defRPr/>
              </a:pPr>
              <a:r>
                <a:rPr lang="en-CA" sz="1600" dirty="0">
                  <a:solidFill>
                    <a:schemeClr val="tx1"/>
                  </a:solidFill>
                  <a:cs typeface="Arial" charset="0"/>
                </a:rPr>
                <a:t>Finding in the child </a:t>
              </a:r>
              <a:r>
                <a:rPr lang="en-CA" sz="1600" b="1" dirty="0">
                  <a:solidFill>
                    <a:schemeClr val="tx1"/>
                  </a:solidFill>
                  <a:cs typeface="Arial" charset="0"/>
                </a:rPr>
                <a:t>is pathogenic</a:t>
              </a:r>
              <a:r>
                <a:rPr lang="en-CA" sz="1600" dirty="0">
                  <a:solidFill>
                    <a:schemeClr val="tx1"/>
                  </a:solidFill>
                  <a:cs typeface="Arial" charset="0"/>
                </a:rPr>
                <a:t>, but parent displays reduced penetrance (</a:t>
              </a:r>
              <a:r>
                <a:rPr lang="en-CA" sz="1600" i="1" dirty="0">
                  <a:solidFill>
                    <a:schemeClr val="tx1"/>
                  </a:solidFill>
                  <a:cs typeface="Arial" charset="0"/>
                </a:rPr>
                <a:t>not everyone with the CNV will have symptoms</a:t>
              </a:r>
              <a:r>
                <a:rPr lang="en-CA" sz="1600" dirty="0">
                  <a:solidFill>
                    <a:schemeClr val="tx1"/>
                  </a:solidFill>
                  <a:cs typeface="Arial" charset="0"/>
                </a:rPr>
                <a:t>), variable expressivity (</a:t>
              </a:r>
              <a:r>
                <a:rPr lang="en-CA" sz="1600" i="1" dirty="0">
                  <a:solidFill>
                    <a:schemeClr val="tx1"/>
                  </a:solidFill>
                  <a:cs typeface="Arial" charset="0"/>
                </a:rPr>
                <a:t>individuals with this CNV have varied presentation)</a:t>
              </a:r>
              <a:r>
                <a:rPr lang="en-CA" sz="1600" dirty="0">
                  <a:solidFill>
                    <a:schemeClr val="tx1"/>
                  </a:solidFill>
                  <a:cs typeface="Arial" charset="0"/>
                </a:rPr>
                <a:t> </a:t>
              </a:r>
            </a:p>
            <a:p>
              <a:pPr marL="287338" lvl="3" indent="-171450">
                <a:buFont typeface="Arial" charset="0"/>
                <a:buChar char="•"/>
                <a:defRPr/>
              </a:pPr>
              <a:r>
                <a:rPr lang="en-CA" sz="1600" dirty="0">
                  <a:solidFill>
                    <a:schemeClr val="tx1"/>
                  </a:solidFill>
                  <a:cs typeface="Arial" charset="0"/>
                </a:rPr>
                <a:t>A second predisposing factor is needed to cause problems</a:t>
              </a:r>
              <a:endParaRPr lang="en-US" sz="2000" dirty="0">
                <a:solidFill>
                  <a:schemeClr val="tx1"/>
                </a:solidFill>
                <a:cs typeface="Arial" charset="0"/>
              </a:endParaRPr>
            </a:p>
          </p:txBody>
        </p:sp>
        <p:cxnSp>
          <p:nvCxnSpPr>
            <p:cNvPr id="62" name="Straight Arrow Connector 61"/>
            <p:cNvCxnSpPr>
              <a:stCxn id="54" idx="2"/>
              <a:endCxn id="57" idx="0"/>
            </p:cNvCxnSpPr>
            <p:nvPr/>
          </p:nvCxnSpPr>
          <p:spPr bwMode="auto">
            <a:xfrm flipH="1">
              <a:off x="3994164" y="4293096"/>
              <a:ext cx="3745037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228184" y="1524343"/>
            <a:ext cx="2448272" cy="2012669"/>
            <a:chOff x="6228184" y="1524343"/>
            <a:chExt cx="2448272" cy="2012669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720408" y="2780928"/>
              <a:ext cx="1956048" cy="64807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Both parents have </a:t>
              </a:r>
              <a:r>
                <a:rPr lang="en-US" sz="1600" b="1" dirty="0">
                  <a:solidFill>
                    <a:schemeClr val="tx1"/>
                  </a:solidFill>
                </a:rPr>
                <a:t>normal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array </a:t>
              </a:r>
              <a:r>
                <a:rPr lang="en-US" sz="1600" dirty="0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6775648" y="1524343"/>
              <a:ext cx="1828800" cy="90011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7800" lvl="3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Finding in child is new, </a:t>
              </a:r>
              <a:r>
                <a:rPr lang="en-CA" sz="1400" i="1" dirty="0">
                  <a:solidFill>
                    <a:schemeClr val="tx1"/>
                  </a:solidFill>
                </a:rPr>
                <a:t>de novo</a:t>
              </a:r>
              <a:endParaRPr lang="en-CA" sz="1400" dirty="0">
                <a:solidFill>
                  <a:schemeClr val="tx1"/>
                </a:solidFill>
              </a:endParaRPr>
            </a:p>
            <a:p>
              <a:pPr marL="177800" lvl="3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Likely pathogenic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3" idx="0"/>
              <a:endCxn id="55" idx="2"/>
            </p:cNvCxnSpPr>
            <p:nvPr/>
          </p:nvCxnSpPr>
          <p:spPr>
            <a:xfrm flipH="1" flipV="1">
              <a:off x="7690048" y="2424456"/>
              <a:ext cx="8384" cy="3564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3" idx="1"/>
            </p:cNvCxnSpPr>
            <p:nvPr/>
          </p:nvCxnSpPr>
          <p:spPr>
            <a:xfrm flipV="1">
              <a:off x="6228184" y="3104964"/>
              <a:ext cx="49222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228184" y="3537012"/>
            <a:ext cx="2594591" cy="2268252"/>
            <a:chOff x="6228184" y="3537012"/>
            <a:chExt cx="2594591" cy="2268252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6657929" y="3667298"/>
              <a:ext cx="2162543" cy="62579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One parent has same </a:t>
              </a:r>
              <a:r>
                <a:rPr lang="en-US" sz="1600" dirty="0" smtClean="0">
                  <a:solidFill>
                    <a:schemeClr val="tx1"/>
                  </a:solidFill>
                </a:rPr>
                <a:t>array </a:t>
              </a:r>
              <a:r>
                <a:rPr lang="en-US" sz="1600" dirty="0">
                  <a:solidFill>
                    <a:schemeClr val="tx1"/>
                  </a:solidFill>
                </a:rPr>
                <a:t>result as child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6660232" y="5085184"/>
              <a:ext cx="2162543" cy="72008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7800" lvl="3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Finding in the child is normal familial variant</a:t>
              </a:r>
            </a:p>
            <a:p>
              <a:pPr marL="177800" lvl="3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Not pathogenic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54" idx="2"/>
              <a:endCxn id="56" idx="0"/>
            </p:cNvCxnSpPr>
            <p:nvPr/>
          </p:nvCxnSpPr>
          <p:spPr bwMode="auto">
            <a:xfrm>
              <a:off x="7739201" y="4293096"/>
              <a:ext cx="2303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54" idx="1"/>
            </p:cNvCxnSpPr>
            <p:nvPr/>
          </p:nvCxnSpPr>
          <p:spPr>
            <a:xfrm>
              <a:off x="6228184" y="3537012"/>
              <a:ext cx="429745" cy="4431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4625453" y="3039773"/>
            <a:ext cx="1619887" cy="9944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Test the parents (</a:t>
            </a:r>
            <a:r>
              <a:rPr lang="en-CA" i="1" dirty="0" smtClean="0"/>
              <a:t>trio</a:t>
            </a:r>
            <a:r>
              <a:rPr lang="en-CA" dirty="0" smtClean="0"/>
              <a:t>)</a:t>
            </a:r>
            <a:endParaRPr lang="en-CA" dirty="0"/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4355976" y="3537012"/>
            <a:ext cx="2694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sz="4000" dirty="0" smtClean="0"/>
              <a:t>Chromosomal microarray results</a:t>
            </a:r>
            <a:endParaRPr lang="en-CA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1313" y="2996952"/>
            <a:ext cx="4244663" cy="1080120"/>
            <a:chOff x="111313" y="2996952"/>
            <a:chExt cx="4244663" cy="1080120"/>
          </a:xfrm>
        </p:grpSpPr>
        <p:sp>
          <p:nvSpPr>
            <p:cNvPr id="6" name="Rounded Rectangle 5"/>
            <p:cNvSpPr/>
            <p:nvPr/>
          </p:nvSpPr>
          <p:spPr>
            <a:xfrm>
              <a:off x="111313" y="2996952"/>
              <a:ext cx="1404000" cy="10801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Variant of Uncertain Significance (VUS)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27977" y="3039773"/>
              <a:ext cx="2627999" cy="9944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A CNV that has not yet been classified as benign or pathogenic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6" idx="3"/>
              <a:endCxn id="15" idx="1"/>
            </p:cNvCxnSpPr>
            <p:nvPr/>
          </p:nvCxnSpPr>
          <p:spPr>
            <a:xfrm>
              <a:off x="1515313" y="3537012"/>
              <a:ext cx="21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107504" y="1283162"/>
            <a:ext cx="1368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27977" y="1283200"/>
            <a:ext cx="1979927" cy="69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No significant CNVs detected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7" idx="3"/>
            <a:endCxn id="28" idx="1"/>
          </p:cNvCxnSpPr>
          <p:nvPr/>
        </p:nvCxnSpPr>
        <p:spPr>
          <a:xfrm flipV="1">
            <a:off x="1475504" y="1628800"/>
            <a:ext cx="25247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7504" y="2132856"/>
            <a:ext cx="4248472" cy="691277"/>
            <a:chOff x="107504" y="2384824"/>
            <a:chExt cx="4248472" cy="691277"/>
          </a:xfrm>
        </p:grpSpPr>
        <p:sp>
          <p:nvSpPr>
            <p:cNvPr id="41" name="Rounded Rectangle 40"/>
            <p:cNvSpPr/>
            <p:nvPr/>
          </p:nvSpPr>
          <p:spPr>
            <a:xfrm>
              <a:off x="107504" y="2384824"/>
              <a:ext cx="136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Positive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727976" y="2384824"/>
              <a:ext cx="2628000" cy="6912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bg1">
                      <a:lumMod val="50000"/>
                    </a:schemeClr>
                  </a:solidFill>
                </a:rPr>
                <a:t>Pathogenic or likely pathogenic CNV detected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1" idx="3"/>
              <a:endCxn id="42" idx="1"/>
            </p:cNvCxnSpPr>
            <p:nvPr/>
          </p:nvCxnSpPr>
          <p:spPr>
            <a:xfrm>
              <a:off x="1475504" y="2730463"/>
              <a:ext cx="2524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5496" y="64770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CNV – Copy Number Variant</a:t>
            </a:r>
            <a:endParaRPr lang="en-CA" altLang="en-US" sz="1400" i="1"/>
          </a:p>
        </p:txBody>
      </p:sp>
      <p:grpSp>
        <p:nvGrpSpPr>
          <p:cNvPr id="31" name="Group 30"/>
          <p:cNvGrpSpPr/>
          <p:nvPr/>
        </p:nvGrpSpPr>
        <p:grpSpPr>
          <a:xfrm>
            <a:off x="107504" y="4221088"/>
            <a:ext cx="4244663" cy="1080120"/>
            <a:chOff x="111313" y="2996952"/>
            <a:chExt cx="4244663" cy="1080120"/>
          </a:xfrm>
        </p:grpSpPr>
        <p:sp>
          <p:nvSpPr>
            <p:cNvPr id="32" name="Rounded Rectangle 31"/>
            <p:cNvSpPr/>
            <p:nvPr/>
          </p:nvSpPr>
          <p:spPr>
            <a:xfrm>
              <a:off x="111313" y="2996952"/>
              <a:ext cx="1404000" cy="1080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Incidental finding</a:t>
              </a:r>
              <a:endParaRPr lang="en-CA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27977" y="3039773"/>
              <a:ext cx="2627999" cy="99447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CA" dirty="0"/>
                <a:t>A genetic variant that is unrelated to the primary indication for testing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2" idx="3"/>
              <a:endCxn id="33" idx="1"/>
            </p:cNvCxnSpPr>
            <p:nvPr/>
          </p:nvCxnSpPr>
          <p:spPr>
            <a:xfrm>
              <a:off x="1515313" y="3537012"/>
              <a:ext cx="21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52167" y="4262800"/>
            <a:ext cx="2414385" cy="996696"/>
            <a:chOff x="4352167" y="4262800"/>
            <a:chExt cx="2414385" cy="996696"/>
          </a:xfrm>
        </p:grpSpPr>
        <p:sp>
          <p:nvSpPr>
            <p:cNvPr id="36" name="Rounded Rectangle 35"/>
            <p:cNvSpPr/>
            <p:nvPr/>
          </p:nvSpPr>
          <p:spPr>
            <a:xfrm>
              <a:off x="5148064" y="4262800"/>
              <a:ext cx="1618488" cy="99669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600" dirty="0" smtClean="0"/>
                <a:t>Offer referral to Genetics</a:t>
              </a:r>
            </a:p>
          </p:txBody>
        </p:sp>
        <p:cxnSp>
          <p:nvCxnSpPr>
            <p:cNvPr id="38" name="Straight Arrow Connector 37"/>
            <p:cNvCxnSpPr>
              <a:endCxn id="36" idx="1"/>
            </p:cNvCxnSpPr>
            <p:nvPr/>
          </p:nvCxnSpPr>
          <p:spPr>
            <a:xfrm>
              <a:off x="4352167" y="4761148"/>
              <a:ext cx="795897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2717940" y="5517231"/>
            <a:ext cx="2627999" cy="8640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Predisposition to adult onset disorder</a:t>
            </a:r>
          </a:p>
          <a:p>
            <a:pPr lvl="0" algn="ctr"/>
            <a:r>
              <a:rPr lang="en-CA" dirty="0" smtClean="0"/>
              <a:t>e.g. </a:t>
            </a:r>
            <a:r>
              <a:rPr lang="en-CA" i="1" dirty="0" smtClean="0"/>
              <a:t>Lynch syndrome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5517232"/>
            <a:ext cx="2627999" cy="8640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Carrier status</a:t>
            </a:r>
          </a:p>
          <a:p>
            <a:pPr lvl="0" algn="ctr"/>
            <a:r>
              <a:rPr lang="en-CA" dirty="0" smtClean="0"/>
              <a:t>e.g. </a:t>
            </a:r>
            <a:r>
              <a:rPr lang="en-CA" i="1" dirty="0" smtClean="0"/>
              <a:t>cystic fibrosis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Disclaimer</a:t>
            </a:r>
            <a:endParaRPr lang="en-CA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i="1" smtClean="0"/>
              <a:t>This presentation is for educational purposes only and should not be used as a substitute for clinical judgement.  GEC-KO aims to aid the practicing clinician by providing informed opinions regarding genetic services that have been developed in a rigorous and evidence-based manner. Physicians must use their own clinical judgement in addition to published articles and the information presented herein. GEC-KO assumes no responsibility or liability resulting from the use of information contained herein.  </a:t>
            </a:r>
            <a:endParaRPr lang="en-CA" altLang="en-US" sz="2400" smtClean="0"/>
          </a:p>
          <a:p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42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220072" y="836712"/>
            <a:ext cx="3888432" cy="3623653"/>
            <a:chOff x="5220072" y="1389523"/>
            <a:chExt cx="3888432" cy="362365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389523"/>
              <a:ext cx="3744416" cy="322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220072" y="1916832"/>
              <a:ext cx="432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220072" y="2973699"/>
              <a:ext cx="3672408" cy="2039477"/>
              <a:chOff x="5220072" y="2973699"/>
              <a:chExt cx="3672408" cy="203947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220072" y="3356992"/>
                <a:ext cx="3672408" cy="1656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88224" y="2973699"/>
                <a:ext cx="7920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109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75205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820300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ragile x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-27384"/>
            <a:ext cx="4896544" cy="850106"/>
          </a:xfrm>
        </p:spPr>
        <p:txBody>
          <a:bodyPr/>
          <a:lstStyle/>
          <a:p>
            <a:r>
              <a:rPr lang="en-CA" sz="3200" dirty="0" smtClean="0">
                <a:solidFill>
                  <a:schemeClr val="bg1"/>
                </a:solidFill>
              </a:rPr>
              <a:t>Fragile X syndrome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5408" y="692696"/>
            <a:ext cx="5313288" cy="432048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common inherited form of </a:t>
            </a:r>
            <a:r>
              <a:rPr lang="en-US" dirty="0" smtClean="0">
                <a:solidFill>
                  <a:schemeClr val="tx1"/>
                </a:solidFill>
              </a:rPr>
              <a:t>intellectual disability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196752"/>
            <a:ext cx="3908624" cy="411584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in 4,000 boys and 1 in 6,000 girls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2132856"/>
            <a:ext cx="3908624" cy="601092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</a:t>
            </a:r>
            <a:r>
              <a:rPr lang="en-US" dirty="0">
                <a:solidFill>
                  <a:schemeClr val="tx1"/>
                </a:solidFill>
              </a:rPr>
              <a:t>head, long face, prominent forehead and chin, protruding ears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2753488"/>
            <a:ext cx="3908624" cy="603504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Behavior differences e.g. hyperactivity</a:t>
            </a:r>
            <a:r>
              <a:rPr lang="en-US" dirty="0">
                <a:solidFill>
                  <a:schemeClr val="tx1"/>
                </a:solidFill>
              </a:rPr>
              <a:t>, hand flapping, </a:t>
            </a:r>
            <a:r>
              <a:rPr lang="en-US" dirty="0" smtClean="0">
                <a:solidFill>
                  <a:schemeClr val="tx1"/>
                </a:solidFill>
              </a:rPr>
              <a:t>tactile defensiveness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1700808"/>
            <a:ext cx="3908624" cy="360040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DD &amp; intellectual disability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3429000"/>
            <a:ext cx="3908624" cy="360040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25% will have ASD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5589368"/>
            <a:ext cx="3168352" cy="1152000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Of children with ASD, 1-5% will have a fragile X syndrome diagnosis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fragile x karyoty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6" b="18932"/>
          <a:stretch/>
        </p:blipFill>
        <p:spPr bwMode="auto">
          <a:xfrm>
            <a:off x="37828" y="4847108"/>
            <a:ext cx="1293812" cy="19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Fragile X syndrome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altLang="en-US" dirty="0" smtClean="0">
                <a:solidFill>
                  <a:schemeClr val="tx1"/>
                </a:solidFill>
              </a:rPr>
              <a:t>Caused by a triplet repeat expansion in the </a:t>
            </a:r>
            <a:r>
              <a:rPr lang="en-AU" altLang="en-US" i="1" dirty="0" smtClean="0">
                <a:solidFill>
                  <a:schemeClr val="tx1"/>
                </a:solidFill>
              </a:rPr>
              <a:t>FMR1</a:t>
            </a:r>
            <a:r>
              <a:rPr lang="en-AU" altLang="en-US" dirty="0" smtClean="0">
                <a:solidFill>
                  <a:schemeClr val="tx1"/>
                </a:solidFill>
              </a:rPr>
              <a:t> gene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30" y="2679303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algn="ctr" eaLnBrk="1" hangingPunct="1">
              <a:defRPr sz="2400"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r>
              <a:rPr lang="en-AU" altLang="en-US" dirty="0"/>
              <a:t>Associated with abnormal methylation (</a:t>
            </a:r>
            <a:r>
              <a:rPr lang="en-AU" altLang="en-US" i="1" dirty="0"/>
              <a:t>shutting </a:t>
            </a:r>
            <a:r>
              <a:rPr lang="en-AU" altLang="en-US" i="1" dirty="0" smtClean="0"/>
              <a:t>off the </a:t>
            </a:r>
            <a:r>
              <a:rPr lang="en-AU" altLang="en-US" i="1" dirty="0"/>
              <a:t>gene</a:t>
            </a:r>
            <a:r>
              <a:rPr lang="en-AU" altLang="en-US" dirty="0"/>
              <a:t>)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1772816"/>
            <a:ext cx="8712968" cy="288032"/>
            <a:chOff x="323528" y="1772816"/>
            <a:chExt cx="8712968" cy="288032"/>
          </a:xfrm>
        </p:grpSpPr>
        <p:sp>
          <p:nvSpPr>
            <p:cNvPr id="13" name="Rectangle 12"/>
            <p:cNvSpPr/>
            <p:nvPr/>
          </p:nvSpPr>
          <p:spPr>
            <a:xfrm>
              <a:off x="323528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15616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7704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9792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91880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3968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6056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8144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60232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52320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44408" y="1772816"/>
              <a:ext cx="7920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CGG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5630" y="2136685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altLang="en-US" dirty="0" smtClean="0">
                <a:solidFill>
                  <a:schemeClr val="tx1"/>
                </a:solidFill>
              </a:rPr>
              <a:t>200+ repeats is a full expansion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212976"/>
            <a:ext cx="871885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algn="ctr" eaLnBrk="1" hangingPunct="1">
              <a:defRPr sz="2400"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r>
              <a:rPr lang="en-AU" altLang="en-US" dirty="0"/>
              <a:t>Pre-mutation carriers (55-200 CGG repeats) are at risk for fragile </a:t>
            </a:r>
            <a:r>
              <a:rPr lang="en-AU" altLang="en-US" dirty="0" smtClean="0"/>
              <a:t>X- </a:t>
            </a:r>
            <a:r>
              <a:rPr lang="en-AU" altLang="en-US" dirty="0"/>
              <a:t>associated </a:t>
            </a:r>
            <a:r>
              <a:rPr lang="en-AU" altLang="en-US" dirty="0" smtClean="0"/>
              <a:t>tremor/ataxia syndrome </a:t>
            </a:r>
            <a:r>
              <a:rPr lang="en-AU" altLang="en-US" dirty="0"/>
              <a:t>(FXTAS) [men&gt;women] and women are at risk for premature ovarian failure (~20%)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5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71957"/>
            <a:ext cx="5976663" cy="35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748292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20072" y="836712"/>
            <a:ext cx="3888432" cy="3623653"/>
            <a:chOff x="5220072" y="1389523"/>
            <a:chExt cx="3888432" cy="3623653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389523"/>
              <a:ext cx="3744416" cy="322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5220072" y="1916832"/>
              <a:ext cx="432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220072" y="2973699"/>
              <a:ext cx="3672408" cy="2039477"/>
              <a:chOff x="5220072" y="2973699"/>
              <a:chExt cx="3672408" cy="203947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220072" y="3356992"/>
                <a:ext cx="3672408" cy="1656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88224" y="2973699"/>
                <a:ext cx="79208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109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75205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798638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951038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2952328" cy="2232248"/>
          </a:xfrm>
        </p:spPr>
        <p:txBody>
          <a:bodyPr/>
          <a:lstStyle/>
          <a:p>
            <a:r>
              <a:rPr lang="en-CA" sz="2800" dirty="0" smtClean="0"/>
              <a:t>How do I know if my patient’s autism spectrum disorder is genetic?</a:t>
            </a:r>
            <a:endParaRPr lang="en-CA" sz="2800" dirty="0"/>
          </a:p>
        </p:txBody>
      </p:sp>
      <p:pic>
        <p:nvPicPr>
          <p:cNvPr id="6146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38" y="2708920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38" y="2861320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71957"/>
            <a:ext cx="5976663" cy="35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588224" y="2996952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748292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624"/>
            <a:ext cx="3114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220072" y="836712"/>
            <a:ext cx="3888432" cy="2016224"/>
            <a:chOff x="5220072" y="1389523"/>
            <a:chExt cx="3888432" cy="201622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364088" y="1389523"/>
              <a:ext cx="3744416" cy="161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220072" y="1916832"/>
              <a:ext cx="432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588224" y="2973699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109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75205"/>
            <a:ext cx="2195314" cy="9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798638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orrison\AppData\Local\Microsoft\Windows\Temporary Internet Files\Content.IE5\4B0G1C5U\GreenChe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2" y="2951038"/>
            <a:ext cx="261938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58659"/>
            <a:ext cx="1351978" cy="89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8441"/>
            <a:ext cx="2464372" cy="9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6876256" y="2420888"/>
            <a:ext cx="0" cy="159755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/>
              <a:t>1</a:t>
            </a:r>
            <a:r>
              <a:rPr lang="en-CA" altLang="en-US" sz="2400" dirty="0"/>
              <a:t>.</a:t>
            </a:r>
            <a:r>
              <a:rPr lang="en-CA" altLang="en-US" sz="2400" dirty="0" smtClean="0"/>
              <a:t> A genetic etiology can be identified in up to 40% of individuals with ASD 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0" y="3261567"/>
            <a:ext cx="1971927" cy="297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48453"/>
          <a:stretch/>
        </p:blipFill>
        <p:spPr bwMode="auto">
          <a:xfrm>
            <a:off x="2771800" y="3425996"/>
            <a:ext cx="1858888" cy="26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472" y="2849933"/>
            <a:ext cx="165618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Isolated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02992" y="2877069"/>
            <a:ext cx="165618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 </a:t>
            </a:r>
            <a:r>
              <a:rPr lang="en-US" i="1" dirty="0" smtClean="0"/>
              <a:t>plus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292080" y="2965008"/>
            <a:ext cx="382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smtClean="0"/>
              <a:t>CMA </a:t>
            </a:r>
            <a:r>
              <a:rPr lang="en-US" sz="2000" dirty="0"/>
              <a:t>(10%)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smtClean="0"/>
              <a:t>Fragile X syndrome </a:t>
            </a:r>
            <a:r>
              <a:rPr lang="en-US" sz="2000" dirty="0"/>
              <a:t>(1–5%)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err="1" smtClean="0"/>
              <a:t>Rett</a:t>
            </a:r>
            <a:r>
              <a:rPr lang="en-US" sz="2000" dirty="0" smtClean="0"/>
              <a:t> syndrome </a:t>
            </a:r>
            <a:r>
              <a:rPr lang="en-US" sz="2000" i="1" dirty="0" smtClean="0"/>
              <a:t>(MeCP2) </a:t>
            </a:r>
            <a:r>
              <a:rPr lang="en-US" sz="2000" dirty="0"/>
              <a:t>(4% of females)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smtClean="0"/>
              <a:t>Cowden syndrome </a:t>
            </a:r>
            <a:r>
              <a:rPr lang="en-US" sz="2000" i="1" dirty="0" smtClean="0"/>
              <a:t>(PTEN) </a:t>
            </a:r>
            <a:r>
              <a:rPr lang="en-US" sz="2000" dirty="0" smtClean="0"/>
              <a:t>(5%)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smtClean="0"/>
              <a:t>Karyotype </a:t>
            </a:r>
            <a:r>
              <a:rPr lang="en-US" sz="2000" dirty="0"/>
              <a:t>(3%)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—"/>
            </a:pPr>
            <a:r>
              <a:rPr lang="en-US" sz="2000" dirty="0" smtClean="0"/>
              <a:t>Other </a:t>
            </a:r>
            <a:r>
              <a:rPr lang="en-US" sz="2000" dirty="0"/>
              <a:t>(10</a:t>
            </a:r>
            <a:r>
              <a:rPr lang="en-US" sz="2000" dirty="0" smtClean="0"/>
              <a:t>%)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08472" y="2421457"/>
            <a:ext cx="4050704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64088" y="2431725"/>
            <a:ext cx="3465264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/>
              <a:t>2. First tier genetic testing for ASD may be ordered by primary care providers, with appropriate pre- and post-test counselling</a:t>
            </a:r>
            <a:endParaRPr lang="en-CA" sz="2400" dirty="0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4365104"/>
            <a:ext cx="8084256" cy="1605608"/>
            <a:chOff x="539552" y="4631704"/>
            <a:chExt cx="8084256" cy="1605608"/>
          </a:xfrm>
        </p:grpSpPr>
        <p:sp>
          <p:nvSpPr>
            <p:cNvPr id="2" name="Rounded Rectangle 1"/>
            <p:cNvSpPr/>
            <p:nvPr/>
          </p:nvSpPr>
          <p:spPr>
            <a:xfrm>
              <a:off x="539552" y="4631704"/>
              <a:ext cx="3600400" cy="15336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>
                  <a:solidFill>
                    <a:schemeClr val="tx1"/>
                  </a:solidFill>
                </a:rPr>
                <a:t>Microarray is a  </a:t>
              </a:r>
              <a:r>
                <a:rPr lang="en-CA" sz="2800" b="1" dirty="0" smtClean="0">
                  <a:solidFill>
                    <a:schemeClr val="tx1"/>
                  </a:solidFill>
                </a:rPr>
                <a:t>cytogenetic </a:t>
              </a:r>
              <a:r>
                <a:rPr lang="en-CA" sz="2800" dirty="0" smtClean="0">
                  <a:solidFill>
                    <a:schemeClr val="tx1"/>
                  </a:solidFill>
                </a:rPr>
                <a:t>test</a:t>
              </a:r>
              <a:endParaRPr lang="en-CA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00091" y="4702188"/>
              <a:ext cx="4023717" cy="153512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>
                  <a:solidFill>
                    <a:schemeClr val="tx1"/>
                  </a:solidFill>
                </a:rPr>
                <a:t>Fragile X syndrome </a:t>
              </a:r>
              <a:r>
                <a:rPr lang="en-CA" sz="2800" b="1" dirty="0" smtClean="0">
                  <a:solidFill>
                    <a:schemeClr val="tx1"/>
                  </a:solidFill>
                </a:rPr>
                <a:t>molecular genetic</a:t>
              </a:r>
              <a:r>
                <a:rPr lang="en-CA" sz="2800" dirty="0" smtClean="0">
                  <a:solidFill>
                    <a:schemeClr val="tx1"/>
                  </a:solidFill>
                </a:rPr>
                <a:t> test</a:t>
              </a:r>
              <a:endParaRPr lang="en-CA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22" y="3212976"/>
            <a:ext cx="8718858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dk1"/>
                </a:solidFill>
              </a:rPr>
              <a:t>Be </a:t>
            </a:r>
            <a:r>
              <a:rPr lang="en-CA" sz="2400" dirty="0">
                <a:solidFill>
                  <a:schemeClr val="dk1"/>
                </a:solidFill>
              </a:rPr>
              <a:t>sure to use  the appropriate requisition and provide as much </a:t>
            </a:r>
            <a:r>
              <a:rPr lang="en-CA" sz="2400" dirty="0" smtClean="0">
                <a:solidFill>
                  <a:schemeClr val="dk1"/>
                </a:solidFill>
              </a:rPr>
              <a:t>information </a:t>
            </a:r>
            <a:r>
              <a:rPr lang="en-CA" sz="2400" dirty="0">
                <a:solidFill>
                  <a:schemeClr val="dk1"/>
                </a:solidFill>
              </a:rPr>
              <a:t>as </a:t>
            </a:r>
            <a:r>
              <a:rPr lang="en-CA" sz="2400" dirty="0" smtClean="0">
                <a:solidFill>
                  <a:schemeClr val="dk1"/>
                </a:solidFill>
              </a:rPr>
              <a:t>possible, or the test may be canceled</a:t>
            </a:r>
            <a:endParaRPr lang="en-CA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/>
              <a:t>2. First tier genetic testing for ASD may be ordered by primary care providers, with appropriate pre- and post-test counselling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622" y="4077072"/>
            <a:ext cx="4542394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dk1"/>
                </a:solidFill>
              </a:rPr>
              <a:t>Check with your local genetics clinic about </a:t>
            </a:r>
            <a:r>
              <a:rPr lang="en-CA" sz="2400" dirty="0" smtClean="0">
                <a:solidFill>
                  <a:schemeClr val="dk1"/>
                </a:solidFill>
              </a:rPr>
              <a:t>how testing </a:t>
            </a:r>
            <a:r>
              <a:rPr lang="en-CA" sz="2400" dirty="0" smtClean="0">
                <a:solidFill>
                  <a:schemeClr val="dk1"/>
                </a:solidFill>
              </a:rPr>
              <a:t>may be organized</a:t>
            </a:r>
            <a:endParaRPr lang="en-CA" sz="2400" dirty="0">
              <a:solidFill>
                <a:schemeClr val="dk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0000" y="6237312"/>
            <a:ext cx="8838504" cy="576253"/>
            <a:chOff x="270000" y="6071621"/>
            <a:chExt cx="8838504" cy="576253"/>
          </a:xfrm>
        </p:grpSpPr>
        <p:sp>
          <p:nvSpPr>
            <p:cNvPr id="12" name="Rectangle 11"/>
            <p:cNvSpPr/>
            <p:nvPr/>
          </p:nvSpPr>
          <p:spPr>
            <a:xfrm>
              <a:off x="8388424" y="6071621"/>
              <a:ext cx="720080" cy="54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000" y="6309320"/>
              <a:ext cx="4662040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3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Geneticseducation.ca &gt; Genetics Centres &gt; Canada</a:t>
              </a:r>
              <a:endParaRPr lang="en-CA" sz="1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85601" cy="326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369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15616" y="4486696"/>
            <a:ext cx="2771800" cy="356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Cowden syndrome, </a:t>
            </a:r>
            <a:r>
              <a:rPr lang="en-US" i="1" dirty="0" smtClean="0"/>
              <a:t>PTEN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4139952" y="4437112"/>
            <a:ext cx="4752528" cy="1005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High </a:t>
            </a:r>
            <a:r>
              <a:rPr lang="en-AU" dirty="0"/>
              <a:t>risk for benign and malignant </a:t>
            </a:r>
            <a:r>
              <a:rPr lang="en-AU" dirty="0" err="1"/>
              <a:t>tumors</a:t>
            </a:r>
            <a:r>
              <a:rPr lang="en-AU" dirty="0"/>
              <a:t> of the thyroid, breast, and endometrium </a:t>
            </a:r>
            <a:r>
              <a:rPr lang="en-AU" dirty="0" smtClean="0"/>
              <a:t>and intestinal polyposis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008" y="4005064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guidelines</a:t>
            </a:r>
            <a:endParaRPr lang="en-US" dirty="0"/>
          </a:p>
        </p:txBody>
      </p:sp>
      <p:sp>
        <p:nvSpPr>
          <p:cNvPr id="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236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care</a:t>
            </a:r>
            <a:endParaRPr lang="en-US" dirty="0"/>
          </a:p>
        </p:txBody>
      </p:sp>
      <p:cxnSp>
        <p:nvCxnSpPr>
          <p:cNvPr id="4" name="Straight Arrow Connector 3"/>
          <p:cNvCxnSpPr>
            <a:stCxn id="8" idx="3"/>
            <a:endCxn id="20" idx="1"/>
          </p:cNvCxnSpPr>
          <p:nvPr/>
        </p:nvCxnSpPr>
        <p:spPr>
          <a:xfrm>
            <a:off x="2916169" y="3751250"/>
            <a:ext cx="3961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008" y="400863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Management 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00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236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care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>
            <a:off x="2843808" y="3751250"/>
            <a:ext cx="468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008" y="4440684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Familial testing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46044" y="4437112"/>
            <a:ext cx="1872000" cy="860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At-risk family members may need screening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46044" y="5445224"/>
            <a:ext cx="1872000" cy="86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Prenatal diagnosis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32040" y="4437112"/>
            <a:ext cx="2058004" cy="860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Cowden syndrome is autosomal dominant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92280" y="4437112"/>
            <a:ext cx="1908000" cy="860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 risk to parents and sibs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Following this session the learner will be able to:</a:t>
            </a:r>
          </a:p>
          <a:p>
            <a:pPr lvl="1"/>
            <a:r>
              <a:rPr lang="en-US" altLang="en-US" sz="2400" dirty="0" smtClean="0"/>
              <a:t>Refer to their local genetics centre and/or order genetic testing appropriately for autism spectrum disorders</a:t>
            </a:r>
          </a:p>
          <a:p>
            <a:pPr lvl="1"/>
            <a:r>
              <a:rPr lang="en-US" altLang="en-US" sz="2400" dirty="0" smtClean="0"/>
              <a:t>Find high quality genomics educational resources appropriate for primary care 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15" y="3669610"/>
            <a:ext cx="4607637" cy="307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4149080"/>
            <a:ext cx="3528392" cy="2016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Rett</a:t>
            </a:r>
            <a:r>
              <a:rPr lang="en-US" dirty="0" smtClean="0"/>
              <a:t> syndrome (</a:t>
            </a:r>
            <a:r>
              <a:rPr lang="en-US" i="1" dirty="0" smtClean="0"/>
              <a:t>MeCP2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rogressive </a:t>
            </a:r>
            <a:r>
              <a:rPr lang="en-US" dirty="0"/>
              <a:t>neurodevelopmental </a:t>
            </a:r>
            <a:r>
              <a:rPr lang="en-US" dirty="0" smtClean="0"/>
              <a:t>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Normal development until 6-18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Developmental stagnation and then regression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008" y="400863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Management guidelines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00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236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care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>
            <a:off x="2843808" y="3751250"/>
            <a:ext cx="4685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008" y="4440684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Familial testing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4869160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87824" y="3576588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3809"/>
            <a:ext cx="5976664" cy="242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Diagnosis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genetic couns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42" y="3866343"/>
            <a:ext cx="4133210" cy="29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933056"/>
            <a:ext cx="4572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CA" sz="2000" dirty="0" smtClean="0"/>
              <a:t>Genetic counselling can provide: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psychosocial </a:t>
            </a:r>
            <a:r>
              <a:rPr lang="en-CA" sz="2000" dirty="0"/>
              <a:t>support both immediate and in the long </a:t>
            </a:r>
            <a:r>
              <a:rPr lang="en-CA" sz="2000" dirty="0" smtClean="0"/>
              <a:t>term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guidance </a:t>
            </a:r>
            <a:r>
              <a:rPr lang="en-CA" sz="2000" dirty="0"/>
              <a:t>and help to prepare for the </a:t>
            </a:r>
            <a:r>
              <a:rPr lang="en-CA" sz="2000" dirty="0" smtClean="0"/>
              <a:t>future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facilitate </a:t>
            </a:r>
            <a:r>
              <a:rPr lang="en-CA" sz="2000" dirty="0"/>
              <a:t>family </a:t>
            </a:r>
            <a:r>
              <a:rPr lang="en-CA" sz="2000" dirty="0" smtClean="0"/>
              <a:t>communication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aid </a:t>
            </a:r>
            <a:r>
              <a:rPr lang="en-CA" sz="2000" dirty="0"/>
              <a:t>in decision </a:t>
            </a:r>
            <a:r>
              <a:rPr lang="en-CA" sz="2000" dirty="0" smtClean="0"/>
              <a:t>making</a:t>
            </a:r>
          </a:p>
          <a:p>
            <a:r>
              <a:rPr lang="en-CA" sz="2000" i="1" dirty="0" smtClean="0"/>
              <a:t>Even when a diagnosis cannot be made</a:t>
            </a:r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2987824" y="3576588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3573016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Diagnosis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6496" y="3576588"/>
            <a:ext cx="3067992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risk counselling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440536"/>
            <a:ext cx="2736304" cy="356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75856" y="4440536"/>
            <a:ext cx="2651760" cy="356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10-19% (empirical risk)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84032" y="4440536"/>
            <a:ext cx="3159968" cy="356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~32% when 2 children affected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7544" y="4869160"/>
            <a:ext cx="2736304" cy="356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novo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4008488"/>
            <a:ext cx="2736304" cy="3566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Genetic Etiology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5856" y="4008488"/>
            <a:ext cx="2736304" cy="3566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Recurrence risk estimate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5856" y="4869160"/>
            <a:ext cx="2651760" cy="356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&lt;1%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5301208"/>
            <a:ext cx="7704856" cy="1243816"/>
            <a:chOff x="467544" y="5301208"/>
            <a:chExt cx="7704856" cy="1243816"/>
          </a:xfrm>
        </p:grpSpPr>
        <p:sp>
          <p:nvSpPr>
            <p:cNvPr id="20" name="Rectangle 19"/>
            <p:cNvSpPr/>
            <p:nvPr/>
          </p:nvSpPr>
          <p:spPr>
            <a:xfrm>
              <a:off x="467544" y="5301208"/>
              <a:ext cx="2736304" cy="3566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Autosomal recessive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544" y="6165304"/>
              <a:ext cx="2736304" cy="3566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X-linked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5856" y="6185024"/>
              <a:ext cx="4896544" cy="36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50% different presentation in males and females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7544" y="5733256"/>
              <a:ext cx="2736304" cy="3566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Autosomal dominant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75856" y="5304632"/>
              <a:ext cx="2651760" cy="3566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25%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75856" y="5736680"/>
              <a:ext cx="2651760" cy="3566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50%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87824" y="3576588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30393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/>
            </a:lvl1pPr>
          </a:lstStyle>
          <a:p>
            <a:r>
              <a:rPr lang="en-CA" altLang="en-US" dirty="0" smtClean="0"/>
              <a:t>3. Genetic test results can benefit patients and their families</a:t>
            </a:r>
            <a:endParaRPr lang="en-US" dirty="0"/>
          </a:p>
        </p:txBody>
      </p:sp>
      <p:sp>
        <p:nvSpPr>
          <p:cNvPr id="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 smtClean="0"/>
              <a:t>Three facts about genetic testing in autism spectrum disorder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622" y="126876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 A genetic etiology can be identified in up to 40% of individuals with ASD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3576588"/>
            <a:ext cx="2771800" cy="356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Diagnosis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165955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/>
            <a:r>
              <a:rPr lang="en-CA" altLang="en-US" sz="2400" dirty="0" smtClean="0">
                <a:solidFill>
                  <a:schemeClr val="bg1">
                    <a:lumMod val="50000"/>
                  </a:schemeClr>
                </a:solidFill>
              </a:rPr>
              <a:t>2. First tier genetic testing for ASD may be ordered by primary care providers, with appropriate pre- and post-test counselling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</a:t>
            </a:r>
            <a:r>
              <a:rPr lang="en-US" sz="3600" dirty="0" smtClean="0"/>
              <a:t>1</a:t>
            </a:r>
            <a:endParaRPr lang="en-US" sz="3600" i="1" dirty="0"/>
          </a:p>
        </p:txBody>
      </p:sp>
      <p:sp>
        <p:nvSpPr>
          <p:cNvPr id="29" name="TextBox 122"/>
          <p:cNvSpPr txBox="1">
            <a:spLocks noChangeArrowheads="1"/>
          </p:cNvSpPr>
          <p:nvPr/>
        </p:nvSpPr>
        <p:spPr bwMode="auto">
          <a:xfrm>
            <a:off x="5332040" y="4372596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ASD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Floppy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Balance &amp; coordination difficulties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Difficulty establishing sleep pattern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Hypersensitive to noise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Language delay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408240" y="2386633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493840" y="3423271"/>
            <a:ext cx="1106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5409828" y="3975721"/>
            <a:ext cx="37941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65240" y="2348533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027240" y="2527921"/>
            <a:ext cx="0" cy="89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0"/>
          </p:cNvCxnSpPr>
          <p:nvPr/>
        </p:nvCxnSpPr>
        <p:spPr bwMode="auto">
          <a:xfrm flipH="1">
            <a:off x="5600328" y="3423271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4493840" y="3423271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2"/>
          <p:cNvSpPr txBox="1">
            <a:spLocks noChangeArrowheads="1"/>
          </p:cNvSpPr>
          <p:nvPr/>
        </p:nvSpPr>
        <p:spPr bwMode="auto">
          <a:xfrm>
            <a:off x="4737151" y="3736008"/>
            <a:ext cx="561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16</a:t>
            </a:r>
            <a:endParaRPr lang="en-US" altLang="en-US" sz="11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149478" y="4331321"/>
            <a:ext cx="1714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22"/>
          <p:cNvSpPr txBox="1">
            <a:spLocks noChangeArrowheads="1"/>
          </p:cNvSpPr>
          <p:nvPr/>
        </p:nvSpPr>
        <p:spPr bwMode="auto">
          <a:xfrm>
            <a:off x="5608591" y="3731246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5</a:t>
            </a:r>
            <a:endParaRPr lang="en-US" altLang="en-US" sz="1100" dirty="0"/>
          </a:p>
        </p:txBody>
      </p:sp>
      <p:sp>
        <p:nvSpPr>
          <p:cNvPr id="40" name="Oval 39"/>
          <p:cNvSpPr/>
          <p:nvPr/>
        </p:nvSpPr>
        <p:spPr bwMode="auto">
          <a:xfrm>
            <a:off x="4265240" y="397572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33" idx="6"/>
            <a:endCxn id="30" idx="1"/>
          </p:cNvCxnSpPr>
          <p:nvPr/>
        </p:nvCxnSpPr>
        <p:spPr bwMode="auto">
          <a:xfrm>
            <a:off x="4722440" y="2539033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2"/>
          <p:cNvSpPr txBox="1">
            <a:spLocks noChangeArrowheads="1"/>
          </p:cNvSpPr>
          <p:nvPr/>
        </p:nvSpPr>
        <p:spPr bwMode="auto">
          <a:xfrm>
            <a:off x="4189525" y="4407521"/>
            <a:ext cx="6857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Social anxiety</a:t>
            </a:r>
            <a:endParaRPr lang="en-US" altLang="en-US" sz="1100" dirty="0"/>
          </a:p>
        </p:txBody>
      </p:sp>
      <p:sp>
        <p:nvSpPr>
          <p:cNvPr id="43" name="TextBox 122"/>
          <p:cNvSpPr txBox="1">
            <a:spLocks noChangeArrowheads="1"/>
          </p:cNvSpPr>
          <p:nvPr/>
        </p:nvSpPr>
        <p:spPr bwMode="auto">
          <a:xfrm>
            <a:off x="5322873" y="2823196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44" name="TextBox 122"/>
          <p:cNvSpPr txBox="1">
            <a:spLocks noChangeArrowheads="1"/>
          </p:cNvSpPr>
          <p:nvPr/>
        </p:nvSpPr>
        <p:spPr bwMode="auto">
          <a:xfrm>
            <a:off x="4189525" y="2772396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90" name="TextBox 122"/>
          <p:cNvSpPr txBox="1">
            <a:spLocks noChangeArrowheads="1"/>
          </p:cNvSpPr>
          <p:nvPr/>
        </p:nvSpPr>
        <p:spPr bwMode="auto">
          <a:xfrm>
            <a:off x="4486354" y="220486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0" y="1323097"/>
            <a:ext cx="3672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 smtClean="0"/>
              <a:t>ASD diagnosis confirmed</a:t>
            </a:r>
            <a:endParaRPr lang="en-CA" alt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35496" y="2994770"/>
            <a:ext cx="367240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CA" altLang="en-US" sz="2400" dirty="0" smtClean="0"/>
              <a:t>What are your next steps?</a:t>
            </a:r>
          </a:p>
          <a:p>
            <a:endParaRPr lang="en-CA" altLang="en-US" sz="2400" dirty="0" smtClean="0"/>
          </a:p>
          <a:p>
            <a:pPr marL="457200" indent="-457200">
              <a:buAutoNum type="alphaUcParenR"/>
            </a:pPr>
            <a:r>
              <a:rPr lang="en-CA" altLang="en-US" sz="2400" dirty="0" smtClean="0"/>
              <a:t>Refer to Genetics and/or a developmental pediatrician</a:t>
            </a:r>
          </a:p>
          <a:p>
            <a:pPr marL="457200" indent="-457200">
              <a:buAutoNum type="alphaUcParenR"/>
            </a:pPr>
            <a:r>
              <a:rPr lang="en-CA" altLang="en-US" sz="2400" dirty="0" smtClean="0"/>
              <a:t>Take a more detailed family history</a:t>
            </a:r>
          </a:p>
          <a:p>
            <a:pPr marL="457200" indent="-457200">
              <a:buAutoNum type="alphaUcParenR"/>
            </a:pPr>
            <a:r>
              <a:rPr lang="en-CA" altLang="en-US" sz="2400" dirty="0" smtClean="0"/>
              <a:t>Order first line testing</a:t>
            </a:r>
          </a:p>
          <a:p>
            <a:pPr marL="457200" indent="-457200">
              <a:buAutoNum type="alphaUcParenR"/>
            </a:pPr>
            <a:r>
              <a:rPr lang="en-CA" altLang="en-US" sz="2400" dirty="0" smtClean="0"/>
              <a:t>None of the above</a:t>
            </a:r>
          </a:p>
          <a:p>
            <a:pPr marL="457200" indent="-457200">
              <a:buAutoNum type="alphaUcParenR"/>
            </a:pPr>
            <a:r>
              <a:rPr lang="en-CA" altLang="en-US" sz="2400" dirty="0" smtClean="0"/>
              <a:t>All of the above</a:t>
            </a:r>
            <a:endParaRPr lang="en-CA" altLang="en-US" sz="2400" dirty="0"/>
          </a:p>
        </p:txBody>
      </p:sp>
      <p:sp>
        <p:nvSpPr>
          <p:cNvPr id="22" name="TextBox 122"/>
          <p:cNvSpPr txBox="1">
            <a:spLocks noChangeArrowheads="1"/>
          </p:cNvSpPr>
          <p:nvPr/>
        </p:nvSpPr>
        <p:spPr bwMode="auto">
          <a:xfrm>
            <a:off x="5629685" y="220486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643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</a:t>
            </a:r>
            <a:r>
              <a:rPr lang="en-US" sz="3600" dirty="0" smtClean="0"/>
              <a:t>1</a:t>
            </a:r>
            <a:endParaRPr lang="en-US" sz="3600" i="1" dirty="0"/>
          </a:p>
        </p:txBody>
      </p:sp>
      <p:sp>
        <p:nvSpPr>
          <p:cNvPr id="29" name="TextBox 122"/>
          <p:cNvSpPr txBox="1">
            <a:spLocks noChangeArrowheads="1"/>
          </p:cNvSpPr>
          <p:nvPr/>
        </p:nvSpPr>
        <p:spPr bwMode="auto">
          <a:xfrm>
            <a:off x="5332040" y="4372596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ASD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Floppy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Balance &amp; coordination difficulties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Difficulty establishing sleep pattern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Hypersensitive to noise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Language delay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408240" y="2386633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493840" y="3423271"/>
            <a:ext cx="1106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5409828" y="3975721"/>
            <a:ext cx="37941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65240" y="2348533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027240" y="2527921"/>
            <a:ext cx="0" cy="89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0"/>
          </p:cNvCxnSpPr>
          <p:nvPr/>
        </p:nvCxnSpPr>
        <p:spPr bwMode="auto">
          <a:xfrm flipH="1">
            <a:off x="5600328" y="3423271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4493840" y="3423271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2"/>
          <p:cNvSpPr txBox="1">
            <a:spLocks noChangeArrowheads="1"/>
          </p:cNvSpPr>
          <p:nvPr/>
        </p:nvSpPr>
        <p:spPr bwMode="auto">
          <a:xfrm>
            <a:off x="4737151" y="3736008"/>
            <a:ext cx="561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16</a:t>
            </a:r>
            <a:endParaRPr lang="en-US" altLang="en-US" sz="11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149478" y="4331321"/>
            <a:ext cx="1714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22"/>
          <p:cNvSpPr txBox="1">
            <a:spLocks noChangeArrowheads="1"/>
          </p:cNvSpPr>
          <p:nvPr/>
        </p:nvSpPr>
        <p:spPr bwMode="auto">
          <a:xfrm>
            <a:off x="5608591" y="3731246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5</a:t>
            </a:r>
            <a:endParaRPr lang="en-US" altLang="en-US" sz="1100" dirty="0"/>
          </a:p>
        </p:txBody>
      </p:sp>
      <p:sp>
        <p:nvSpPr>
          <p:cNvPr id="40" name="Oval 39"/>
          <p:cNvSpPr/>
          <p:nvPr/>
        </p:nvSpPr>
        <p:spPr bwMode="auto">
          <a:xfrm>
            <a:off x="4265240" y="397572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33" idx="6"/>
            <a:endCxn id="30" idx="1"/>
          </p:cNvCxnSpPr>
          <p:nvPr/>
        </p:nvCxnSpPr>
        <p:spPr bwMode="auto">
          <a:xfrm>
            <a:off x="4722440" y="2539033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2"/>
          <p:cNvSpPr txBox="1">
            <a:spLocks noChangeArrowheads="1"/>
          </p:cNvSpPr>
          <p:nvPr/>
        </p:nvSpPr>
        <p:spPr bwMode="auto">
          <a:xfrm>
            <a:off x="4189525" y="4407521"/>
            <a:ext cx="6857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Social anxiety</a:t>
            </a:r>
            <a:endParaRPr lang="en-US" altLang="en-US" sz="1100" dirty="0"/>
          </a:p>
        </p:txBody>
      </p:sp>
      <p:sp>
        <p:nvSpPr>
          <p:cNvPr id="43" name="TextBox 122"/>
          <p:cNvSpPr txBox="1">
            <a:spLocks noChangeArrowheads="1"/>
          </p:cNvSpPr>
          <p:nvPr/>
        </p:nvSpPr>
        <p:spPr bwMode="auto">
          <a:xfrm>
            <a:off x="5322873" y="2823196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44" name="TextBox 122"/>
          <p:cNvSpPr txBox="1">
            <a:spLocks noChangeArrowheads="1"/>
          </p:cNvSpPr>
          <p:nvPr/>
        </p:nvSpPr>
        <p:spPr bwMode="auto">
          <a:xfrm>
            <a:off x="4189525" y="2772396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90" name="TextBox 122"/>
          <p:cNvSpPr txBox="1">
            <a:spLocks noChangeArrowheads="1"/>
          </p:cNvSpPr>
          <p:nvPr/>
        </p:nvSpPr>
        <p:spPr bwMode="auto">
          <a:xfrm>
            <a:off x="4486354" y="220486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34</a:t>
            </a:r>
          </a:p>
        </p:txBody>
      </p:sp>
      <p:sp>
        <p:nvSpPr>
          <p:cNvPr id="22" name="TextBox 122"/>
          <p:cNvSpPr txBox="1">
            <a:spLocks noChangeArrowheads="1"/>
          </p:cNvSpPr>
          <p:nvPr/>
        </p:nvSpPr>
        <p:spPr bwMode="auto">
          <a:xfrm>
            <a:off x="5629685" y="220486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971" y="980728"/>
            <a:ext cx="5682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First tier genetic </a:t>
            </a:r>
            <a:r>
              <a:rPr lang="en-US" altLang="en-US" sz="2800" dirty="0" smtClean="0">
                <a:solidFill>
                  <a:srgbClr val="002060"/>
                </a:solidFill>
              </a:rPr>
              <a:t>testing: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2060"/>
                </a:solidFill>
              </a:rPr>
              <a:t>CMA = Negative</a:t>
            </a:r>
          </a:p>
          <a:p>
            <a:pPr lvl="1" eaLnBrk="1" hangingPunct="1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2060"/>
                </a:solidFill>
              </a:rPr>
              <a:t>Fragile X testing  = </a:t>
            </a:r>
            <a:r>
              <a:rPr lang="en-US" altLang="en-US" b="1" dirty="0">
                <a:solidFill>
                  <a:srgbClr val="002060"/>
                </a:solidFill>
              </a:rPr>
              <a:t>Positive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84832"/>
            <a:ext cx="3456384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03920" y="1916832"/>
            <a:ext cx="44713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0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</a:t>
            </a:r>
            <a:r>
              <a:rPr lang="en-US" sz="3600" dirty="0" smtClean="0"/>
              <a:t>1</a:t>
            </a:r>
            <a:endParaRPr lang="en-US" sz="3600" i="1" dirty="0"/>
          </a:p>
        </p:txBody>
      </p:sp>
      <p:sp>
        <p:nvSpPr>
          <p:cNvPr id="16" name="TextBox 122"/>
          <p:cNvSpPr txBox="1">
            <a:spLocks noChangeArrowheads="1"/>
          </p:cNvSpPr>
          <p:nvPr/>
        </p:nvSpPr>
        <p:spPr bwMode="auto">
          <a:xfrm>
            <a:off x="5404048" y="4420964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ASD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Floppy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Balance &amp; coordination difficulties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Difficulty establishing sleep pattern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Hypersensitive to noise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Language delay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480248" y="2435001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565848" y="3471639"/>
            <a:ext cx="1106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5481836" y="4024089"/>
            <a:ext cx="37941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37248" y="239690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099248" y="2576289"/>
            <a:ext cx="0" cy="89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9" idx="0"/>
          </p:cNvCxnSpPr>
          <p:nvPr/>
        </p:nvCxnSpPr>
        <p:spPr bwMode="auto">
          <a:xfrm flipH="1">
            <a:off x="5672336" y="3471639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565848" y="3471639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2"/>
          <p:cNvSpPr txBox="1">
            <a:spLocks noChangeArrowheads="1"/>
          </p:cNvSpPr>
          <p:nvPr/>
        </p:nvSpPr>
        <p:spPr bwMode="auto">
          <a:xfrm>
            <a:off x="4809159" y="3784376"/>
            <a:ext cx="561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16</a:t>
            </a:r>
            <a:endParaRPr lang="en-US" altLang="en-US" sz="11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221486" y="4379689"/>
            <a:ext cx="1714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2"/>
          <p:cNvSpPr txBox="1">
            <a:spLocks noChangeArrowheads="1"/>
          </p:cNvSpPr>
          <p:nvPr/>
        </p:nvSpPr>
        <p:spPr bwMode="auto">
          <a:xfrm>
            <a:off x="5680599" y="37796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5</a:t>
            </a:r>
            <a:endParaRPr lang="en-US" altLang="en-US" sz="1100" dirty="0"/>
          </a:p>
        </p:txBody>
      </p:sp>
      <p:sp>
        <p:nvSpPr>
          <p:cNvPr id="27" name="Oval 26"/>
          <p:cNvSpPr/>
          <p:nvPr/>
        </p:nvSpPr>
        <p:spPr bwMode="auto">
          <a:xfrm>
            <a:off x="4337248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stCxn id="20" idx="6"/>
            <a:endCxn id="17" idx="1"/>
          </p:cNvCxnSpPr>
          <p:nvPr/>
        </p:nvCxnSpPr>
        <p:spPr bwMode="auto">
          <a:xfrm>
            <a:off x="4794448" y="25874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2"/>
          <p:cNvSpPr txBox="1">
            <a:spLocks noChangeArrowheads="1"/>
          </p:cNvSpPr>
          <p:nvPr/>
        </p:nvSpPr>
        <p:spPr bwMode="auto">
          <a:xfrm>
            <a:off x="4261533" y="4365104"/>
            <a:ext cx="6857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Social anxiety</a:t>
            </a:r>
            <a:endParaRPr lang="en-US" altLang="en-US" sz="1100" dirty="0"/>
          </a:p>
        </p:txBody>
      </p:sp>
      <p:sp>
        <p:nvSpPr>
          <p:cNvPr id="30" name="TextBox 122"/>
          <p:cNvSpPr txBox="1">
            <a:spLocks noChangeArrowheads="1"/>
          </p:cNvSpPr>
          <p:nvPr/>
        </p:nvSpPr>
        <p:spPr bwMode="auto">
          <a:xfrm>
            <a:off x="5394881" y="28715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31" name="TextBox 122"/>
          <p:cNvSpPr txBox="1">
            <a:spLocks noChangeArrowheads="1"/>
          </p:cNvSpPr>
          <p:nvPr/>
        </p:nvSpPr>
        <p:spPr bwMode="auto">
          <a:xfrm>
            <a:off x="4261533" y="28207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967111" y="2457226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191073" y="241753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59748" y="239690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98936" y="1387251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51448" y="133486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979936" y="1525364"/>
            <a:ext cx="6715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5535811" y="1372964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588323" y="133486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5916811" y="1525364"/>
            <a:ext cx="6715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2157611" y="2120676"/>
            <a:ext cx="24463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670748" y="2160364"/>
            <a:ext cx="11461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7" idx="0"/>
          </p:cNvCxnSpPr>
          <p:nvPr/>
        </p:nvCxnSpPr>
        <p:spPr bwMode="auto">
          <a:xfrm flipH="1">
            <a:off x="5670748" y="2134964"/>
            <a:ext cx="1588" cy="3000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 bwMode="auto">
          <a:xfrm>
            <a:off x="6788348" y="2160364"/>
            <a:ext cx="0" cy="2365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2157611" y="2120676"/>
            <a:ext cx="0" cy="339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H="1">
            <a:off x="3421261" y="2120676"/>
            <a:ext cx="1587" cy="3000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H="1">
            <a:off x="4602361" y="2120676"/>
            <a:ext cx="1587" cy="3000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424436" y="1520601"/>
            <a:ext cx="0" cy="6000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6254948" y="1520601"/>
            <a:ext cx="1588" cy="639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2"/>
          <p:cNvSpPr txBox="1">
            <a:spLocks noChangeArrowheads="1"/>
          </p:cNvSpPr>
          <p:nvPr/>
        </p:nvSpPr>
        <p:spPr bwMode="auto">
          <a:xfrm>
            <a:off x="6767915" y="28207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1" name="TextBox 122"/>
          <p:cNvSpPr txBox="1">
            <a:spLocks noChangeArrowheads="1"/>
          </p:cNvSpPr>
          <p:nvPr/>
        </p:nvSpPr>
        <p:spPr bwMode="auto">
          <a:xfrm>
            <a:off x="3387710" y="2854097"/>
            <a:ext cx="9452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100" dirty="0" smtClean="0"/>
              <a:t>Menopause </a:t>
            </a:r>
            <a:r>
              <a:rPr lang="en-US" altLang="en-US" sz="1100" dirty="0"/>
              <a:t>at age 38</a:t>
            </a:r>
          </a:p>
        </p:txBody>
      </p:sp>
      <p:sp>
        <p:nvSpPr>
          <p:cNvPr id="52" name="TextBox 122"/>
          <p:cNvSpPr txBox="1">
            <a:spLocks noChangeArrowheads="1"/>
          </p:cNvSpPr>
          <p:nvPr/>
        </p:nvSpPr>
        <p:spPr bwMode="auto">
          <a:xfrm>
            <a:off x="2067852" y="2758851"/>
            <a:ext cx="8904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3" name="TextBox 122"/>
          <p:cNvSpPr txBox="1">
            <a:spLocks noChangeArrowheads="1"/>
          </p:cNvSpPr>
          <p:nvPr/>
        </p:nvSpPr>
        <p:spPr bwMode="auto">
          <a:xfrm>
            <a:off x="2267744" y="1690464"/>
            <a:ext cx="11952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Parkinson disease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4" name="TextBox 122"/>
          <p:cNvSpPr txBox="1">
            <a:spLocks noChangeArrowheads="1"/>
          </p:cNvSpPr>
          <p:nvPr/>
        </p:nvSpPr>
        <p:spPr bwMode="auto">
          <a:xfrm>
            <a:off x="3575809" y="17031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5" name="TextBox 122"/>
          <p:cNvSpPr txBox="1">
            <a:spLocks noChangeArrowheads="1"/>
          </p:cNvSpPr>
          <p:nvPr/>
        </p:nvSpPr>
        <p:spPr bwMode="auto">
          <a:xfrm>
            <a:off x="5331388" y="1715864"/>
            <a:ext cx="8349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6" name="TextBox 122"/>
          <p:cNvSpPr txBox="1">
            <a:spLocks noChangeArrowheads="1"/>
          </p:cNvSpPr>
          <p:nvPr/>
        </p:nvSpPr>
        <p:spPr bwMode="auto">
          <a:xfrm>
            <a:off x="6474261" y="1730151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3229173" y="4024089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8" name="Straight Connector 57"/>
          <p:cNvCxnSpPr>
            <a:stCxn id="33" idx="4"/>
            <a:endCxn id="57" idx="0"/>
          </p:cNvCxnSpPr>
          <p:nvPr/>
        </p:nvCxnSpPr>
        <p:spPr bwMode="auto">
          <a:xfrm>
            <a:off x="3419673" y="2798539"/>
            <a:ext cx="0" cy="1225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22"/>
          <p:cNvSpPr txBox="1">
            <a:spLocks noChangeArrowheads="1"/>
          </p:cNvSpPr>
          <p:nvPr/>
        </p:nvSpPr>
        <p:spPr bwMode="auto">
          <a:xfrm>
            <a:off x="3094850" y="4365104"/>
            <a:ext cx="12428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Developmental </a:t>
            </a:r>
            <a:r>
              <a:rPr lang="en-US" altLang="en-US" sz="1100" dirty="0"/>
              <a:t>delay</a:t>
            </a:r>
          </a:p>
        </p:txBody>
      </p:sp>
      <p:sp>
        <p:nvSpPr>
          <p:cNvPr id="60" name="TextBox 122"/>
          <p:cNvSpPr txBox="1">
            <a:spLocks noChangeArrowheads="1"/>
          </p:cNvSpPr>
          <p:nvPr/>
        </p:nvSpPr>
        <p:spPr bwMode="auto">
          <a:xfrm>
            <a:off x="3503585" y="3792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14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1489273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348111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157611" y="3411314"/>
            <a:ext cx="419100" cy="649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0"/>
          </p:cNvCxnSpPr>
          <p:nvPr/>
        </p:nvCxnSpPr>
        <p:spPr bwMode="auto">
          <a:xfrm flipH="1">
            <a:off x="1717873" y="3411314"/>
            <a:ext cx="439738" cy="612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2" idx="2"/>
          </p:cNvCxnSpPr>
          <p:nvPr/>
        </p:nvCxnSpPr>
        <p:spPr bwMode="auto">
          <a:xfrm>
            <a:off x="2157611" y="2762026"/>
            <a:ext cx="0" cy="64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22"/>
          <p:cNvSpPr txBox="1">
            <a:spLocks noChangeArrowheads="1"/>
          </p:cNvSpPr>
          <p:nvPr/>
        </p:nvSpPr>
        <p:spPr bwMode="auto">
          <a:xfrm>
            <a:off x="1663085" y="38685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10</a:t>
            </a:r>
          </a:p>
        </p:txBody>
      </p:sp>
      <p:sp>
        <p:nvSpPr>
          <p:cNvPr id="67" name="TextBox 122"/>
          <p:cNvSpPr txBox="1">
            <a:spLocks noChangeArrowheads="1"/>
          </p:cNvSpPr>
          <p:nvPr/>
        </p:nvSpPr>
        <p:spPr bwMode="auto">
          <a:xfrm>
            <a:off x="2501191" y="3825651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10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788348" y="2760439"/>
            <a:ext cx="0" cy="649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6691511" y="3409726"/>
            <a:ext cx="274637" cy="28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22"/>
          <p:cNvSpPr txBox="1">
            <a:spLocks noChangeArrowheads="1"/>
          </p:cNvSpPr>
          <p:nvPr/>
        </p:nvSpPr>
        <p:spPr bwMode="auto">
          <a:xfrm>
            <a:off x="3415489" y="22532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42</a:t>
            </a:r>
          </a:p>
        </p:txBody>
      </p:sp>
      <p:sp>
        <p:nvSpPr>
          <p:cNvPr id="71" name="TextBox 122"/>
          <p:cNvSpPr txBox="1">
            <a:spLocks noChangeArrowheads="1"/>
          </p:cNvSpPr>
          <p:nvPr/>
        </p:nvSpPr>
        <p:spPr bwMode="auto">
          <a:xfrm>
            <a:off x="2167853" y="2268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44</a:t>
            </a:r>
          </a:p>
        </p:txBody>
      </p:sp>
      <p:sp>
        <p:nvSpPr>
          <p:cNvPr id="72" name="TextBox 122"/>
          <p:cNvSpPr txBox="1">
            <a:spLocks noChangeArrowheads="1"/>
          </p:cNvSpPr>
          <p:nvPr/>
        </p:nvSpPr>
        <p:spPr bwMode="auto">
          <a:xfrm>
            <a:off x="4558362" y="22532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34</a:t>
            </a:r>
          </a:p>
        </p:txBody>
      </p:sp>
      <p:sp>
        <p:nvSpPr>
          <p:cNvPr id="73" name="TextBox 122"/>
          <p:cNvSpPr txBox="1">
            <a:spLocks noChangeArrowheads="1"/>
          </p:cNvSpPr>
          <p:nvPr/>
        </p:nvSpPr>
        <p:spPr bwMode="auto">
          <a:xfrm>
            <a:off x="5688536" y="22786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36</a:t>
            </a:r>
          </a:p>
        </p:txBody>
      </p:sp>
      <p:sp>
        <p:nvSpPr>
          <p:cNvPr id="74" name="TextBox 122"/>
          <p:cNvSpPr txBox="1">
            <a:spLocks noChangeArrowheads="1"/>
          </p:cNvSpPr>
          <p:nvPr/>
        </p:nvSpPr>
        <p:spPr bwMode="auto">
          <a:xfrm>
            <a:off x="6829820" y="22659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26</a:t>
            </a:r>
          </a:p>
        </p:txBody>
      </p:sp>
      <p:sp>
        <p:nvSpPr>
          <p:cNvPr id="75" name="TextBox 122"/>
          <p:cNvSpPr txBox="1">
            <a:spLocks noChangeArrowheads="1"/>
          </p:cNvSpPr>
          <p:nvPr/>
        </p:nvSpPr>
        <p:spPr bwMode="auto">
          <a:xfrm>
            <a:off x="6953632" y="1203895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55</a:t>
            </a: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5701234" y="1125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56</a:t>
            </a:r>
          </a:p>
        </p:txBody>
      </p:sp>
      <p:sp>
        <p:nvSpPr>
          <p:cNvPr id="77" name="TextBox 122"/>
          <p:cNvSpPr txBox="1">
            <a:spLocks noChangeArrowheads="1"/>
          </p:cNvSpPr>
          <p:nvPr/>
        </p:nvSpPr>
        <p:spPr bwMode="auto">
          <a:xfrm>
            <a:off x="2811512" y="1109439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70</a:t>
            </a:r>
            <a:endParaRPr lang="en-US" altLang="en-US" sz="1100" dirty="0"/>
          </a:p>
        </p:txBody>
      </p:sp>
      <p:sp>
        <p:nvSpPr>
          <p:cNvPr id="78" name="TextBox 122"/>
          <p:cNvSpPr txBox="1">
            <a:spLocks noChangeArrowheads="1"/>
          </p:cNvSpPr>
          <p:nvPr/>
        </p:nvSpPr>
        <p:spPr bwMode="auto">
          <a:xfrm>
            <a:off x="4025021" y="1149126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64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4746" y="3789040"/>
            <a:ext cx="1118987" cy="1006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/>
          <p:cNvSpPr/>
          <p:nvPr/>
        </p:nvSpPr>
        <p:spPr>
          <a:xfrm>
            <a:off x="3059832" y="2276872"/>
            <a:ext cx="1201701" cy="10081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2167854" y="1129597"/>
            <a:ext cx="1239442" cy="9312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74559" y="4941168"/>
            <a:ext cx="53615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Parkinson disease or </a:t>
            </a:r>
            <a:r>
              <a:rPr lang="en-AU" altLang="en-US" sz="2000" dirty="0" smtClean="0"/>
              <a:t>fragile </a:t>
            </a:r>
            <a:r>
              <a:rPr lang="en-AU" altLang="en-US" sz="2000" dirty="0"/>
              <a:t>X- associated tremor/ataxia </a:t>
            </a:r>
            <a:r>
              <a:rPr lang="en-AU" altLang="en-US" sz="2000" dirty="0" smtClean="0"/>
              <a:t>syndrome (FXTAS)?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AU" altLang="en-US" sz="2000" dirty="0" smtClean="0"/>
              <a:t>Premature ovarian insufficiency/early menopause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AU" altLang="en-US" sz="2000" dirty="0" smtClean="0"/>
              <a:t>Develop</a:t>
            </a:r>
            <a:r>
              <a:rPr lang="en-US" altLang="en-US" sz="2000" dirty="0" smtClean="0"/>
              <a:t>mental delay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X-Linked pattern of inheritance</a:t>
            </a:r>
            <a:endParaRPr lang="en-US" altLang="en-US" sz="2400" dirty="0"/>
          </a:p>
        </p:txBody>
      </p:sp>
      <p:sp>
        <p:nvSpPr>
          <p:cNvPr id="82" name="Oval 81"/>
          <p:cNvSpPr/>
          <p:nvPr/>
        </p:nvSpPr>
        <p:spPr bwMode="auto">
          <a:xfrm>
            <a:off x="4552568" y="256490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9" grpId="0" uiExpand="1" animBg="1"/>
      <p:bldP spid="80" grpId="0" uiExpand="1" animBg="1"/>
      <p:bldP spid="81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</a:t>
            </a:r>
            <a:r>
              <a:rPr lang="en-US" sz="3600" dirty="0" smtClean="0"/>
              <a:t>1</a:t>
            </a:r>
            <a:endParaRPr lang="en-US" sz="3600" i="1" dirty="0"/>
          </a:p>
        </p:txBody>
      </p:sp>
      <p:sp>
        <p:nvSpPr>
          <p:cNvPr id="16" name="TextBox 122"/>
          <p:cNvSpPr txBox="1">
            <a:spLocks noChangeArrowheads="1"/>
          </p:cNvSpPr>
          <p:nvPr/>
        </p:nvSpPr>
        <p:spPr bwMode="auto">
          <a:xfrm>
            <a:off x="5404048" y="4420964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ASD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Floppy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Balance &amp; coordination difficulties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Difficulty establishing sleep pattern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Hypersensitive to noise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Language delay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480248" y="2435001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565848" y="3471639"/>
            <a:ext cx="1106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5481836" y="4024089"/>
            <a:ext cx="379412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37248" y="239690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099248" y="2576289"/>
            <a:ext cx="0" cy="89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9" idx="0"/>
          </p:cNvCxnSpPr>
          <p:nvPr/>
        </p:nvCxnSpPr>
        <p:spPr bwMode="auto">
          <a:xfrm flipH="1">
            <a:off x="5672336" y="3471639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4565848" y="3471639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2"/>
          <p:cNvSpPr txBox="1">
            <a:spLocks noChangeArrowheads="1"/>
          </p:cNvSpPr>
          <p:nvPr/>
        </p:nvSpPr>
        <p:spPr bwMode="auto">
          <a:xfrm>
            <a:off x="4809159" y="3784376"/>
            <a:ext cx="561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16</a:t>
            </a:r>
            <a:endParaRPr lang="en-US" altLang="en-US" sz="11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221486" y="4379689"/>
            <a:ext cx="1714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2"/>
          <p:cNvSpPr txBox="1">
            <a:spLocks noChangeArrowheads="1"/>
          </p:cNvSpPr>
          <p:nvPr/>
        </p:nvSpPr>
        <p:spPr bwMode="auto">
          <a:xfrm>
            <a:off x="5680599" y="37796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5</a:t>
            </a:r>
            <a:endParaRPr lang="en-US" altLang="en-US" sz="1100" dirty="0"/>
          </a:p>
        </p:txBody>
      </p:sp>
      <p:sp>
        <p:nvSpPr>
          <p:cNvPr id="27" name="Oval 26"/>
          <p:cNvSpPr/>
          <p:nvPr/>
        </p:nvSpPr>
        <p:spPr bwMode="auto">
          <a:xfrm>
            <a:off x="4337248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stCxn id="20" idx="6"/>
            <a:endCxn id="17" idx="1"/>
          </p:cNvCxnSpPr>
          <p:nvPr/>
        </p:nvCxnSpPr>
        <p:spPr bwMode="auto">
          <a:xfrm>
            <a:off x="4794448" y="25874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2"/>
          <p:cNvSpPr txBox="1">
            <a:spLocks noChangeArrowheads="1"/>
          </p:cNvSpPr>
          <p:nvPr/>
        </p:nvSpPr>
        <p:spPr bwMode="auto">
          <a:xfrm>
            <a:off x="4261533" y="4455889"/>
            <a:ext cx="6857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Social anxiety</a:t>
            </a:r>
            <a:endParaRPr lang="en-US" altLang="en-US" sz="1100" dirty="0"/>
          </a:p>
        </p:txBody>
      </p:sp>
      <p:sp>
        <p:nvSpPr>
          <p:cNvPr id="30" name="TextBox 122"/>
          <p:cNvSpPr txBox="1">
            <a:spLocks noChangeArrowheads="1"/>
          </p:cNvSpPr>
          <p:nvPr/>
        </p:nvSpPr>
        <p:spPr bwMode="auto">
          <a:xfrm>
            <a:off x="5394881" y="28715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31" name="TextBox 122"/>
          <p:cNvSpPr txBox="1">
            <a:spLocks noChangeArrowheads="1"/>
          </p:cNvSpPr>
          <p:nvPr/>
        </p:nvSpPr>
        <p:spPr bwMode="auto">
          <a:xfrm>
            <a:off x="4261533" y="28207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967111" y="2457226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191073" y="241753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559748" y="2396901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98936" y="1387251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51448" y="133486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979936" y="1525364"/>
            <a:ext cx="6715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5535811" y="1372964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588323" y="133486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5916811" y="1525364"/>
            <a:ext cx="6715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2157611" y="2120676"/>
            <a:ext cx="24463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670748" y="2160364"/>
            <a:ext cx="11461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7" idx="0"/>
          </p:cNvCxnSpPr>
          <p:nvPr/>
        </p:nvCxnSpPr>
        <p:spPr bwMode="auto">
          <a:xfrm flipH="1">
            <a:off x="5670748" y="2134964"/>
            <a:ext cx="1588" cy="3000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 bwMode="auto">
          <a:xfrm>
            <a:off x="6788348" y="2160364"/>
            <a:ext cx="0" cy="2365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2157611" y="2120676"/>
            <a:ext cx="0" cy="339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H="1">
            <a:off x="3421261" y="2120676"/>
            <a:ext cx="1587" cy="3000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H="1">
            <a:off x="4602361" y="2120676"/>
            <a:ext cx="1587" cy="3000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3424436" y="1520601"/>
            <a:ext cx="0" cy="6000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6254948" y="1520601"/>
            <a:ext cx="1588" cy="639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2"/>
          <p:cNvSpPr txBox="1">
            <a:spLocks noChangeArrowheads="1"/>
          </p:cNvSpPr>
          <p:nvPr/>
        </p:nvSpPr>
        <p:spPr bwMode="auto">
          <a:xfrm>
            <a:off x="6767915" y="28207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1" name="TextBox 122"/>
          <p:cNvSpPr txBox="1">
            <a:spLocks noChangeArrowheads="1"/>
          </p:cNvSpPr>
          <p:nvPr/>
        </p:nvSpPr>
        <p:spPr bwMode="auto">
          <a:xfrm>
            <a:off x="3387710" y="2854097"/>
            <a:ext cx="9452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100" dirty="0" smtClean="0"/>
              <a:t>Menopause </a:t>
            </a:r>
            <a:r>
              <a:rPr lang="en-US" altLang="en-US" sz="1100" dirty="0"/>
              <a:t>at age 38</a:t>
            </a:r>
          </a:p>
        </p:txBody>
      </p:sp>
      <p:sp>
        <p:nvSpPr>
          <p:cNvPr id="52" name="TextBox 122"/>
          <p:cNvSpPr txBox="1">
            <a:spLocks noChangeArrowheads="1"/>
          </p:cNvSpPr>
          <p:nvPr/>
        </p:nvSpPr>
        <p:spPr bwMode="auto">
          <a:xfrm>
            <a:off x="2067852" y="2758851"/>
            <a:ext cx="8904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3" name="TextBox 122"/>
          <p:cNvSpPr txBox="1">
            <a:spLocks noChangeArrowheads="1"/>
          </p:cNvSpPr>
          <p:nvPr/>
        </p:nvSpPr>
        <p:spPr bwMode="auto">
          <a:xfrm>
            <a:off x="2267744" y="1690464"/>
            <a:ext cx="11952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Parkinson disease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4" name="TextBox 122"/>
          <p:cNvSpPr txBox="1">
            <a:spLocks noChangeArrowheads="1"/>
          </p:cNvSpPr>
          <p:nvPr/>
        </p:nvSpPr>
        <p:spPr bwMode="auto">
          <a:xfrm>
            <a:off x="3575809" y="1703164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5" name="TextBox 122"/>
          <p:cNvSpPr txBox="1">
            <a:spLocks noChangeArrowheads="1"/>
          </p:cNvSpPr>
          <p:nvPr/>
        </p:nvSpPr>
        <p:spPr bwMode="auto">
          <a:xfrm>
            <a:off x="5331388" y="1715864"/>
            <a:ext cx="8349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6" name="TextBox 122"/>
          <p:cNvSpPr txBox="1">
            <a:spLocks noChangeArrowheads="1"/>
          </p:cNvSpPr>
          <p:nvPr/>
        </p:nvSpPr>
        <p:spPr bwMode="auto">
          <a:xfrm>
            <a:off x="6474261" y="1730151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3229173" y="4024089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8" name="Straight Connector 57"/>
          <p:cNvCxnSpPr>
            <a:stCxn id="33" idx="4"/>
            <a:endCxn id="57" idx="0"/>
          </p:cNvCxnSpPr>
          <p:nvPr/>
        </p:nvCxnSpPr>
        <p:spPr bwMode="auto">
          <a:xfrm>
            <a:off x="3419673" y="2798539"/>
            <a:ext cx="0" cy="1225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22"/>
          <p:cNvSpPr txBox="1">
            <a:spLocks noChangeArrowheads="1"/>
          </p:cNvSpPr>
          <p:nvPr/>
        </p:nvSpPr>
        <p:spPr bwMode="auto">
          <a:xfrm>
            <a:off x="3094850" y="4365104"/>
            <a:ext cx="12428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Developmental </a:t>
            </a:r>
            <a:r>
              <a:rPr lang="en-US" altLang="en-US" sz="1100" dirty="0"/>
              <a:t>delay</a:t>
            </a:r>
          </a:p>
        </p:txBody>
      </p:sp>
      <p:sp>
        <p:nvSpPr>
          <p:cNvPr id="60" name="TextBox 122"/>
          <p:cNvSpPr txBox="1">
            <a:spLocks noChangeArrowheads="1"/>
          </p:cNvSpPr>
          <p:nvPr/>
        </p:nvSpPr>
        <p:spPr bwMode="auto">
          <a:xfrm>
            <a:off x="3503585" y="3792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14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1489273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348111" y="4024089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157611" y="3411314"/>
            <a:ext cx="419100" cy="649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0"/>
          </p:cNvCxnSpPr>
          <p:nvPr/>
        </p:nvCxnSpPr>
        <p:spPr bwMode="auto">
          <a:xfrm flipH="1">
            <a:off x="1717873" y="3411314"/>
            <a:ext cx="439738" cy="612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2" idx="2"/>
          </p:cNvCxnSpPr>
          <p:nvPr/>
        </p:nvCxnSpPr>
        <p:spPr bwMode="auto">
          <a:xfrm>
            <a:off x="2157611" y="2762026"/>
            <a:ext cx="0" cy="64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22"/>
          <p:cNvSpPr txBox="1">
            <a:spLocks noChangeArrowheads="1"/>
          </p:cNvSpPr>
          <p:nvPr/>
        </p:nvSpPr>
        <p:spPr bwMode="auto">
          <a:xfrm>
            <a:off x="1663085" y="38685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10</a:t>
            </a:r>
          </a:p>
        </p:txBody>
      </p:sp>
      <p:sp>
        <p:nvSpPr>
          <p:cNvPr id="67" name="TextBox 122"/>
          <p:cNvSpPr txBox="1">
            <a:spLocks noChangeArrowheads="1"/>
          </p:cNvSpPr>
          <p:nvPr/>
        </p:nvSpPr>
        <p:spPr bwMode="auto">
          <a:xfrm>
            <a:off x="2501191" y="3825651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10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788348" y="2760439"/>
            <a:ext cx="0" cy="649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6691511" y="3409726"/>
            <a:ext cx="274637" cy="28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22"/>
          <p:cNvSpPr txBox="1">
            <a:spLocks noChangeArrowheads="1"/>
          </p:cNvSpPr>
          <p:nvPr/>
        </p:nvSpPr>
        <p:spPr bwMode="auto">
          <a:xfrm>
            <a:off x="3415489" y="22532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42</a:t>
            </a:r>
          </a:p>
        </p:txBody>
      </p:sp>
      <p:sp>
        <p:nvSpPr>
          <p:cNvPr id="71" name="TextBox 122"/>
          <p:cNvSpPr txBox="1">
            <a:spLocks noChangeArrowheads="1"/>
          </p:cNvSpPr>
          <p:nvPr/>
        </p:nvSpPr>
        <p:spPr bwMode="auto">
          <a:xfrm>
            <a:off x="2167853" y="2268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44</a:t>
            </a:r>
          </a:p>
        </p:txBody>
      </p:sp>
      <p:sp>
        <p:nvSpPr>
          <p:cNvPr id="72" name="TextBox 122"/>
          <p:cNvSpPr txBox="1">
            <a:spLocks noChangeArrowheads="1"/>
          </p:cNvSpPr>
          <p:nvPr/>
        </p:nvSpPr>
        <p:spPr bwMode="auto">
          <a:xfrm>
            <a:off x="4558362" y="22532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34</a:t>
            </a:r>
          </a:p>
        </p:txBody>
      </p:sp>
      <p:sp>
        <p:nvSpPr>
          <p:cNvPr id="73" name="TextBox 122"/>
          <p:cNvSpPr txBox="1">
            <a:spLocks noChangeArrowheads="1"/>
          </p:cNvSpPr>
          <p:nvPr/>
        </p:nvSpPr>
        <p:spPr bwMode="auto">
          <a:xfrm>
            <a:off x="5688536" y="22786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36</a:t>
            </a:r>
          </a:p>
        </p:txBody>
      </p:sp>
      <p:sp>
        <p:nvSpPr>
          <p:cNvPr id="74" name="TextBox 122"/>
          <p:cNvSpPr txBox="1">
            <a:spLocks noChangeArrowheads="1"/>
          </p:cNvSpPr>
          <p:nvPr/>
        </p:nvSpPr>
        <p:spPr bwMode="auto">
          <a:xfrm>
            <a:off x="6829820" y="2265932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26</a:t>
            </a:r>
          </a:p>
        </p:txBody>
      </p:sp>
      <p:sp>
        <p:nvSpPr>
          <p:cNvPr id="75" name="TextBox 122"/>
          <p:cNvSpPr txBox="1">
            <a:spLocks noChangeArrowheads="1"/>
          </p:cNvSpPr>
          <p:nvPr/>
        </p:nvSpPr>
        <p:spPr bwMode="auto">
          <a:xfrm>
            <a:off x="6953632" y="1203895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55</a:t>
            </a: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5701234" y="1125314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56</a:t>
            </a:r>
          </a:p>
        </p:txBody>
      </p:sp>
      <p:sp>
        <p:nvSpPr>
          <p:cNvPr id="77" name="TextBox 122"/>
          <p:cNvSpPr txBox="1">
            <a:spLocks noChangeArrowheads="1"/>
          </p:cNvSpPr>
          <p:nvPr/>
        </p:nvSpPr>
        <p:spPr bwMode="auto">
          <a:xfrm>
            <a:off x="2811512" y="1109439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70</a:t>
            </a:r>
            <a:endParaRPr lang="en-US" altLang="en-US" sz="1100" dirty="0"/>
          </a:p>
        </p:txBody>
      </p:sp>
      <p:sp>
        <p:nvSpPr>
          <p:cNvPr id="78" name="TextBox 122"/>
          <p:cNvSpPr txBox="1">
            <a:spLocks noChangeArrowheads="1"/>
          </p:cNvSpPr>
          <p:nvPr/>
        </p:nvSpPr>
        <p:spPr bwMode="auto">
          <a:xfrm>
            <a:off x="4025021" y="1149126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64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4514" y="3789040"/>
            <a:ext cx="1118987" cy="126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-30149" y="5283205"/>
            <a:ext cx="536153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50% risk for pre- or full mutation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16yo may be </a:t>
            </a:r>
            <a:r>
              <a:rPr lang="en-US" altLang="en-US" sz="2800" smtClean="0"/>
              <a:t>sexually active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4552568" y="256490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</a:t>
            </a:r>
            <a:r>
              <a:rPr lang="en-US" sz="3600" dirty="0" smtClean="0"/>
              <a:t>1</a:t>
            </a:r>
            <a:endParaRPr lang="en-US" sz="3600" i="1" dirty="0"/>
          </a:p>
        </p:txBody>
      </p:sp>
      <p:sp>
        <p:nvSpPr>
          <p:cNvPr id="13" name="TextBox 122"/>
          <p:cNvSpPr txBox="1">
            <a:spLocks noChangeArrowheads="1"/>
          </p:cNvSpPr>
          <p:nvPr/>
        </p:nvSpPr>
        <p:spPr bwMode="auto">
          <a:xfrm>
            <a:off x="1331640" y="5643825"/>
            <a:ext cx="32004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Floppy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Balance &amp; coordination difficulties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Difficulty establishing sleep pattern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Hypersensitive to noise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 smtClean="0"/>
              <a:t>Language delay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91816" y="3593346"/>
            <a:ext cx="381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77416" y="4629984"/>
            <a:ext cx="1106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1593404" y="5182434"/>
            <a:ext cx="37941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8816" y="3555246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0816" y="3734634"/>
            <a:ext cx="0" cy="89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0"/>
          </p:cNvCxnSpPr>
          <p:nvPr/>
        </p:nvCxnSpPr>
        <p:spPr bwMode="auto">
          <a:xfrm flipH="1">
            <a:off x="1783904" y="4629984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677416" y="4629984"/>
            <a:ext cx="0" cy="552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2"/>
          <p:cNvSpPr txBox="1">
            <a:spLocks noChangeArrowheads="1"/>
          </p:cNvSpPr>
          <p:nvPr/>
        </p:nvSpPr>
        <p:spPr bwMode="auto">
          <a:xfrm>
            <a:off x="790005" y="4942721"/>
            <a:ext cx="41232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16</a:t>
            </a:r>
            <a:endParaRPr lang="en-US" altLang="en-US" sz="11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333054" y="5538034"/>
            <a:ext cx="1714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2"/>
          <p:cNvSpPr txBox="1">
            <a:spLocks noChangeArrowheads="1"/>
          </p:cNvSpPr>
          <p:nvPr/>
        </p:nvSpPr>
        <p:spPr bwMode="auto">
          <a:xfrm>
            <a:off x="1792167" y="4937959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5</a:t>
            </a:r>
            <a:endParaRPr lang="en-US" altLang="en-US" sz="1100" dirty="0"/>
          </a:p>
        </p:txBody>
      </p:sp>
      <p:sp>
        <p:nvSpPr>
          <p:cNvPr id="24" name="Oval 23"/>
          <p:cNvSpPr/>
          <p:nvPr/>
        </p:nvSpPr>
        <p:spPr bwMode="auto">
          <a:xfrm>
            <a:off x="448816" y="5182434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17" idx="6"/>
            <a:endCxn id="14" idx="1"/>
          </p:cNvCxnSpPr>
          <p:nvPr/>
        </p:nvCxnSpPr>
        <p:spPr bwMode="auto">
          <a:xfrm>
            <a:off x="906016" y="374574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2"/>
          <p:cNvSpPr txBox="1">
            <a:spLocks noChangeArrowheads="1"/>
          </p:cNvSpPr>
          <p:nvPr/>
        </p:nvSpPr>
        <p:spPr bwMode="auto">
          <a:xfrm>
            <a:off x="373101" y="5614234"/>
            <a:ext cx="685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Mild social anxiety</a:t>
            </a:r>
            <a:endParaRPr lang="en-US" altLang="en-US" sz="1100" dirty="0"/>
          </a:p>
        </p:txBody>
      </p:sp>
      <p:sp>
        <p:nvSpPr>
          <p:cNvPr id="27" name="TextBox 122"/>
          <p:cNvSpPr txBox="1">
            <a:spLocks noChangeArrowheads="1"/>
          </p:cNvSpPr>
          <p:nvPr/>
        </p:nvSpPr>
        <p:spPr bwMode="auto">
          <a:xfrm>
            <a:off x="1506449" y="4029909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28" name="TextBox 122"/>
          <p:cNvSpPr txBox="1">
            <a:spLocks noChangeArrowheads="1"/>
          </p:cNvSpPr>
          <p:nvPr/>
        </p:nvSpPr>
        <p:spPr bwMode="auto">
          <a:xfrm>
            <a:off x="373101" y="3979109"/>
            <a:ext cx="6857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A&amp;W</a:t>
            </a:r>
            <a:endParaRPr lang="en-US" altLang="en-US" sz="1100" dirty="0"/>
          </a:p>
        </p:txBody>
      </p:sp>
      <p:sp>
        <p:nvSpPr>
          <p:cNvPr id="69" name="TextBox 122"/>
          <p:cNvSpPr txBox="1">
            <a:spLocks noChangeArrowheads="1"/>
          </p:cNvSpPr>
          <p:nvPr/>
        </p:nvSpPr>
        <p:spPr bwMode="auto">
          <a:xfrm>
            <a:off x="669930" y="3411577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34</a:t>
            </a:r>
          </a:p>
        </p:txBody>
      </p:sp>
      <p:sp>
        <p:nvSpPr>
          <p:cNvPr id="70" name="TextBox 122"/>
          <p:cNvSpPr txBox="1">
            <a:spLocks noChangeArrowheads="1"/>
          </p:cNvSpPr>
          <p:nvPr/>
        </p:nvSpPr>
        <p:spPr bwMode="auto">
          <a:xfrm>
            <a:off x="1800104" y="3436977"/>
            <a:ext cx="561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36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9512" y="1052736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Mother brings in son as child care provider suggests he be assessed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1556792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She describes her </a:t>
            </a:r>
            <a:r>
              <a:rPr lang="en-CA" dirty="0">
                <a:solidFill>
                  <a:schemeClr val="tx1"/>
                </a:solidFill>
              </a:rPr>
              <a:t>s</a:t>
            </a:r>
            <a:r>
              <a:rPr lang="en-CA" dirty="0" smtClean="0">
                <a:solidFill>
                  <a:schemeClr val="tx1"/>
                </a:solidFill>
              </a:rPr>
              <a:t>on as ‘spirited’ and a little slow, but catching up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4"/>
          <a:stretch/>
        </p:blipFill>
        <p:spPr bwMode="auto">
          <a:xfrm>
            <a:off x="3622173" y="2824460"/>
            <a:ext cx="5342315" cy="298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73622" y="2060848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algn="ctr" eaLnBrk="1" hangingPunct="1">
              <a:defRPr sz="2400"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r>
              <a:rPr lang="en-CA" dirty="0"/>
              <a:t>She brings M-CHAT-R </a:t>
            </a:r>
            <a:r>
              <a:rPr lang="en-CA" dirty="0" smtClean="0"/>
              <a:t>for review</a:t>
            </a:r>
            <a:endParaRPr lang="en-CA" dirty="0"/>
          </a:p>
        </p:txBody>
      </p:sp>
      <p:sp>
        <p:nvSpPr>
          <p:cNvPr id="79" name="TextBox 78"/>
          <p:cNvSpPr txBox="1"/>
          <p:nvPr/>
        </p:nvSpPr>
        <p:spPr>
          <a:xfrm>
            <a:off x="2051720" y="5261451"/>
            <a:ext cx="72008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1600" dirty="0" smtClean="0"/>
              <a:t>?ASD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36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What is autism spectrum disorder?</a:t>
            </a:r>
            <a:endParaRPr lang="en-CA" dirty="0"/>
          </a:p>
        </p:txBody>
      </p:sp>
      <p:pic>
        <p:nvPicPr>
          <p:cNvPr id="3076" name="Picture 4" descr="Image result for umbr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681">
            <a:off x="1487876" y="2795976"/>
            <a:ext cx="3865315" cy="29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ASD is a </a:t>
            </a:r>
            <a:r>
              <a:rPr lang="en-CA" dirty="0" smtClean="0">
                <a:solidFill>
                  <a:schemeClr val="tx1"/>
                </a:solidFill>
              </a:rPr>
              <a:t>complex group of neurodevelopmental disorders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905363"/>
            <a:ext cx="327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childhood </a:t>
            </a:r>
            <a:r>
              <a:rPr lang="en-CA" dirty="0"/>
              <a:t>disintegrative </a:t>
            </a:r>
            <a:r>
              <a:rPr lang="en-CA" dirty="0" smtClean="0"/>
              <a:t>disorder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118385" y="4288015"/>
            <a:ext cx="1794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autistic </a:t>
            </a:r>
            <a:r>
              <a:rPr lang="en-CA" dirty="0" smtClean="0"/>
              <a:t>disorder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985629" y="5113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pervasive </a:t>
            </a:r>
            <a:r>
              <a:rPr lang="en-CA" dirty="0"/>
              <a:t>developmental disorder-not otherwise specified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4766" y="4472681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Asperger syndrome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844824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Evidence suggests dysfunction at the level of the synapse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74" y="2316935"/>
            <a:ext cx="2005396" cy="15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What is autism spectrum disorder?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ASD is a </a:t>
            </a:r>
            <a:r>
              <a:rPr lang="en-CA" dirty="0" smtClean="0">
                <a:solidFill>
                  <a:schemeClr val="tx1"/>
                </a:solidFill>
              </a:rPr>
              <a:t>complex group of neurodevelopmental disorders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44824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Evidence suggests dysfunction at the level of the synapse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348880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Core features are: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7690" y="3092100"/>
            <a:ext cx="4428566" cy="3442147"/>
            <a:chOff x="2447690" y="3092100"/>
            <a:chExt cx="4428566" cy="3442147"/>
          </a:xfrm>
        </p:grpSpPr>
        <p:sp>
          <p:nvSpPr>
            <p:cNvPr id="18" name="Teardrop 17"/>
            <p:cNvSpPr/>
            <p:nvPr/>
          </p:nvSpPr>
          <p:spPr>
            <a:xfrm rot="444310">
              <a:off x="2447690" y="4780640"/>
              <a:ext cx="2092035" cy="1753607"/>
            </a:xfrm>
            <a:prstGeom prst="teardrop">
              <a:avLst/>
            </a:prstGeom>
            <a:solidFill>
              <a:srgbClr val="00B0F0">
                <a:alpha val="62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14561153">
              <a:off x="4758219" y="4359115"/>
              <a:ext cx="1885809" cy="2053965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  <a:alpha val="6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44008" y="3092100"/>
              <a:ext cx="4032248" cy="3182380"/>
              <a:chOff x="2844008" y="3092100"/>
              <a:chExt cx="4032248" cy="3182380"/>
            </a:xfrm>
          </p:grpSpPr>
          <p:sp>
            <p:nvSpPr>
              <p:cNvPr id="16" name="Teardrop 15"/>
              <p:cNvSpPr/>
              <p:nvPr/>
            </p:nvSpPr>
            <p:spPr>
              <a:xfrm rot="7990590">
                <a:off x="3466103" y="3107165"/>
                <a:ext cx="2018184" cy="1988053"/>
              </a:xfrm>
              <a:prstGeom prst="teardrop">
                <a:avLst/>
              </a:prstGeom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72088" y="3729806"/>
                <a:ext cx="169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Communication impairments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44008" y="5157192"/>
                <a:ext cx="1800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Social and behavioral challenges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16627" y="4797152"/>
                <a:ext cx="17596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Repetitive behaviors and/or restricted interests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96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What is autism spectrum disorder?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>
                <a:solidFill>
                  <a:schemeClr val="tx1"/>
                </a:solidFill>
              </a:rPr>
              <a:t>ASD is a </a:t>
            </a:r>
            <a:r>
              <a:rPr lang="en-CA" dirty="0" smtClean="0">
                <a:solidFill>
                  <a:schemeClr val="tx1"/>
                </a:solidFill>
              </a:rPr>
              <a:t>complex group of neurodevelopmental disorders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44824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Evidence suggests dysfunction at the level of the synapse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348880"/>
            <a:ext cx="871885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Core features are: </a:t>
            </a:r>
            <a:r>
              <a:rPr lang="en-AU" dirty="0">
                <a:solidFill>
                  <a:schemeClr val="tx1"/>
                </a:solidFill>
              </a:rPr>
              <a:t>communication and social </a:t>
            </a:r>
            <a:r>
              <a:rPr lang="en-AU" dirty="0" smtClean="0">
                <a:solidFill>
                  <a:schemeClr val="tx1"/>
                </a:solidFill>
              </a:rPr>
              <a:t>interaction deficits, </a:t>
            </a:r>
            <a:r>
              <a:rPr lang="en-AU" dirty="0">
                <a:solidFill>
                  <a:schemeClr val="tx1"/>
                </a:solidFill>
              </a:rPr>
              <a:t>repetitive behaviours and/or restricted interests.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255367"/>
            <a:ext cx="87188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1 in 68 children are affected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789040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AU" dirty="0" smtClean="0">
                <a:solidFill>
                  <a:schemeClr val="tx1"/>
                </a:solidFill>
              </a:rPr>
              <a:t>Males </a:t>
            </a:r>
            <a:r>
              <a:rPr lang="en-AU" dirty="0">
                <a:solidFill>
                  <a:schemeClr val="tx1"/>
                </a:solidFill>
              </a:rPr>
              <a:t>affected at a ratio of about 4:1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4653136"/>
            <a:ext cx="648072" cy="6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131840" y="4653136"/>
            <a:ext cx="648072" cy="6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3923928" y="4653136"/>
            <a:ext cx="648072" cy="6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716016" y="4653136"/>
            <a:ext cx="648072" cy="6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796208" y="4653136"/>
            <a:ext cx="648000" cy="64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3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23" grpId="0" animBg="1"/>
      <p:bldP spid="24" grpId="0" animBg="1"/>
      <p:bldP spid="2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/>
          <a:stretch/>
        </p:blipFill>
        <p:spPr bwMode="auto">
          <a:xfrm>
            <a:off x="1403648" y="1700808"/>
            <a:ext cx="7058025" cy="460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143000"/>
          </a:xfrm>
        </p:spPr>
        <p:txBody>
          <a:bodyPr/>
          <a:lstStyle/>
          <a:p>
            <a:r>
              <a:rPr lang="en-CA" sz="3800" dirty="0" smtClean="0"/>
              <a:t>How is autism spectrum disorder diagnosed?</a:t>
            </a:r>
            <a:endParaRPr lang="en-CA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39143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Diagnostic and </a:t>
            </a:r>
            <a:r>
              <a:rPr lang="en-CA" dirty="0">
                <a:solidFill>
                  <a:schemeClr val="tx1"/>
                </a:solidFill>
              </a:rPr>
              <a:t>Statistical Manual of Mental </a:t>
            </a:r>
            <a:r>
              <a:rPr lang="en-CA" dirty="0" smtClean="0">
                <a:solidFill>
                  <a:schemeClr val="tx1"/>
                </a:solidFill>
              </a:rPr>
              <a:t>Disorders [DSM</a:t>
            </a:r>
            <a:r>
              <a:rPr lang="en-CA" dirty="0">
                <a:solidFill>
                  <a:schemeClr val="tx1"/>
                </a:solidFill>
              </a:rPr>
              <a:t>] </a:t>
            </a:r>
            <a:r>
              <a:rPr lang="en-CA" dirty="0" smtClean="0">
                <a:solidFill>
                  <a:schemeClr val="tx1"/>
                </a:solidFill>
              </a:rPr>
              <a:t>criteria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4" y="4574563"/>
            <a:ext cx="1320725" cy="170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96" y="6417384"/>
            <a:ext cx="70460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www.autismspeaks.ca/about-autism/diagnosis/dsm-5-diagnostic-criteria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4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143000"/>
          </a:xfrm>
        </p:spPr>
        <p:txBody>
          <a:bodyPr/>
          <a:lstStyle/>
          <a:p>
            <a:r>
              <a:rPr lang="en-CA" sz="3800" dirty="0" smtClean="0"/>
              <a:t>How is autism spectrum disorder diagnosed?</a:t>
            </a:r>
            <a:endParaRPr lang="en-CA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67135"/>
            <a:ext cx="871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eaLnBrk="1" hangingPunct="1">
              <a:defRPr sz="2400">
                <a:solidFill>
                  <a:schemeClr val="bg1">
                    <a:lumMod val="50000"/>
                  </a:schemeClr>
                </a:solidFill>
                <a:latin typeface="Calibri" pitchFamily="-1" charset="0"/>
                <a:cs typeface="Arial" charset="0"/>
              </a:defRPr>
            </a:lvl1pPr>
            <a:lvl2pPr>
              <a:defRPr>
                <a:latin typeface="Calibri" pitchFamily="-1" charset="0"/>
                <a:cs typeface="Arial" charset="0"/>
              </a:defRPr>
            </a:lvl2pPr>
            <a:lvl3pPr>
              <a:defRPr>
                <a:latin typeface="Calibri" pitchFamily="-1" charset="0"/>
                <a:cs typeface="Arial" charset="0"/>
              </a:defRPr>
            </a:lvl3pPr>
            <a:lvl4pPr>
              <a:defRPr>
                <a:latin typeface="Calibri" pitchFamily="-1" charset="0"/>
                <a:cs typeface="Arial" charset="0"/>
              </a:defRPr>
            </a:lvl4pPr>
            <a:lvl5pPr>
              <a:defRPr>
                <a:latin typeface="Calibri" pitchFamily="-1" charset="0"/>
                <a:cs typeface="Arial" charset="0"/>
              </a:defRPr>
            </a:lvl5pPr>
            <a:lvl6pPr>
              <a:defRPr>
                <a:latin typeface="Calibri" pitchFamily="-1" charset="0"/>
                <a:cs typeface="Arial" charset="0"/>
              </a:defRPr>
            </a:lvl6pPr>
            <a:lvl7pPr>
              <a:defRPr>
                <a:latin typeface="Calibri" pitchFamily="-1" charset="0"/>
                <a:cs typeface="Arial" charset="0"/>
              </a:defRPr>
            </a:lvl7pPr>
            <a:lvl8pPr>
              <a:defRPr>
                <a:latin typeface="Calibri" pitchFamily="-1" charset="0"/>
                <a:cs typeface="Arial" charset="0"/>
              </a:defRPr>
            </a:lvl8pPr>
            <a:lvl9pPr>
              <a:defRPr>
                <a:latin typeface="Calibri" pitchFamily="-1" charset="0"/>
                <a:cs typeface="Arial" charset="0"/>
              </a:defRPr>
            </a:lvl9pPr>
          </a:lstStyle>
          <a:p>
            <a:pPr algn="ctr"/>
            <a:r>
              <a:rPr lang="en-CA" dirty="0" smtClean="0">
                <a:solidFill>
                  <a:schemeClr val="tx1"/>
                </a:solidFill>
              </a:rPr>
              <a:t>Other diagnostic tools: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496" y="2524834"/>
            <a:ext cx="417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altLang="en-US" sz="2000" dirty="0" smtClean="0"/>
              <a:t>Autism </a:t>
            </a:r>
            <a:r>
              <a:rPr lang="en-CA" altLang="en-US" sz="2000" dirty="0"/>
              <a:t>Diagnostic Interview [ADI]</a:t>
            </a:r>
            <a:endParaRPr lang="en-US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5"/>
          <a:stretch/>
        </p:blipFill>
        <p:spPr bwMode="auto">
          <a:xfrm>
            <a:off x="5395973" y="2996952"/>
            <a:ext cx="3533775" cy="329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16024" y="1918551"/>
            <a:ext cx="579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000" dirty="0"/>
              <a:t>Autism Diagnostic Observation </a:t>
            </a:r>
            <a:r>
              <a:rPr lang="en-CA" altLang="en-US" sz="2000" dirty="0" smtClean="0"/>
              <a:t>Schedule-2 </a:t>
            </a:r>
            <a:r>
              <a:rPr lang="en-CA" altLang="en-US" sz="2000" dirty="0"/>
              <a:t>[ADOS</a:t>
            </a:r>
            <a:r>
              <a:rPr lang="en-CA" altLang="en-US" sz="2000" dirty="0" smtClean="0"/>
              <a:t>]</a:t>
            </a:r>
            <a:endParaRPr lang="en-CA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"/>
          <a:stretch/>
        </p:blipFill>
        <p:spPr bwMode="auto">
          <a:xfrm>
            <a:off x="381644" y="2318363"/>
            <a:ext cx="3476625" cy="425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FMF  - Untangling the helix - Nov 2015 - FINAL-2JC_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FMF  - Untangling the helix - Nov 2015 - FINAL-2JC_94</Template>
  <TotalTime>21276</TotalTime>
  <Words>2696</Words>
  <Application>Microsoft Office PowerPoint</Application>
  <PresentationFormat>On-screen Show (4:3)</PresentationFormat>
  <Paragraphs>435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2015 FMF  - Untangling the helix - Nov 2015 - FINAL-2JC_94</vt:lpstr>
      <vt:lpstr>Autism spectrum disorder and genetics</vt:lpstr>
      <vt:lpstr>Disclaimer</vt:lpstr>
      <vt:lpstr>Objectives</vt:lpstr>
      <vt:lpstr>Case 1</vt:lpstr>
      <vt:lpstr>What is autism spectrum disorder?</vt:lpstr>
      <vt:lpstr>What is autism spectrum disorder?</vt:lpstr>
      <vt:lpstr>What is autism spectrum disorder?</vt:lpstr>
      <vt:lpstr>How is autism spectrum disorder diagnosed?</vt:lpstr>
      <vt:lpstr>How is autism spectrum disorder diagnosed?</vt:lpstr>
      <vt:lpstr>Is autism spectrum disorder genetic?</vt:lpstr>
      <vt:lpstr>How do I know if my patient’s autism spectrum disorder is genetic?</vt:lpstr>
      <vt:lpstr>How do I know if my patient’s autism spectrum disorder is genetic?</vt:lpstr>
      <vt:lpstr>How do I know if my patient’s autism spectrum disorder is genetic?</vt:lpstr>
      <vt:lpstr>What is chromosomal microarray?</vt:lpstr>
      <vt:lpstr>Chromosomal microarray results</vt:lpstr>
      <vt:lpstr>Chromosomal microarray results</vt:lpstr>
      <vt:lpstr>Chromosomal microarray results</vt:lpstr>
      <vt:lpstr>Chromosomal microarray results</vt:lpstr>
      <vt:lpstr>Chromosomal microarray results</vt:lpstr>
      <vt:lpstr>How do I know if my patient’s autism spectrum disorder is genetic?</vt:lpstr>
      <vt:lpstr>Fragile X syndrome</vt:lpstr>
      <vt:lpstr>Fragile X syndrome</vt:lpstr>
      <vt:lpstr>How do I know if my patient’s autism spectrum disorder is genetic?</vt:lpstr>
      <vt:lpstr>How do I know if my patient’s autism spectrum disorder is genetic?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Three facts about genetic testing in autism spectrum disorder</vt:lpstr>
      <vt:lpstr>Case 1</vt:lpstr>
      <vt:lpstr>Case 1</vt:lpstr>
      <vt:lpstr>Case 1</vt:lpstr>
      <vt:lpstr>Case 1</vt:lpstr>
    </vt:vector>
  </TitlesOfParts>
  <Company>CHEO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Untangling the helix 2015:  Genomics for primary care providers</dc:title>
  <dc:creator>Shawna</dc:creator>
  <cp:lastModifiedBy>Morrison, Shawna (Genetics)</cp:lastModifiedBy>
  <cp:revision>361</cp:revision>
  <cp:lastPrinted>2012-11-29T17:24:10Z</cp:lastPrinted>
  <dcterms:created xsi:type="dcterms:W3CDTF">2015-11-06T17:02:31Z</dcterms:created>
  <dcterms:modified xsi:type="dcterms:W3CDTF">2017-06-14T21:14:36Z</dcterms:modified>
</cp:coreProperties>
</file>