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1007" r:id="rId2"/>
    <p:sldId id="1043" r:id="rId3"/>
    <p:sldId id="1044" r:id="rId4"/>
    <p:sldId id="1042" r:id="rId5"/>
    <p:sldId id="1008" r:id="rId6"/>
    <p:sldId id="1009" r:id="rId7"/>
    <p:sldId id="1010" r:id="rId8"/>
    <p:sldId id="1011" r:id="rId9"/>
    <p:sldId id="1012" r:id="rId10"/>
    <p:sldId id="1013" r:id="rId11"/>
    <p:sldId id="1014" r:id="rId12"/>
    <p:sldId id="1015" r:id="rId13"/>
    <p:sldId id="1016" r:id="rId14"/>
    <p:sldId id="1017" r:id="rId15"/>
    <p:sldId id="1018" r:id="rId16"/>
    <p:sldId id="1019" r:id="rId17"/>
    <p:sldId id="1020" r:id="rId18"/>
    <p:sldId id="1021" r:id="rId19"/>
    <p:sldId id="1022" r:id="rId20"/>
    <p:sldId id="1023" r:id="rId21"/>
    <p:sldId id="1024" r:id="rId22"/>
    <p:sldId id="1025" r:id="rId23"/>
    <p:sldId id="1026" r:id="rId24"/>
    <p:sldId id="1027" r:id="rId25"/>
    <p:sldId id="1028" r:id="rId26"/>
    <p:sldId id="1029" r:id="rId27"/>
    <p:sldId id="1030" r:id="rId28"/>
    <p:sldId id="1031" r:id="rId29"/>
    <p:sldId id="1032" r:id="rId30"/>
    <p:sldId id="1033" r:id="rId31"/>
    <p:sldId id="1034" r:id="rId32"/>
    <p:sldId id="1035" r:id="rId33"/>
    <p:sldId id="1036" r:id="rId34"/>
    <p:sldId id="1037" r:id="rId35"/>
    <p:sldId id="1038" r:id="rId36"/>
    <p:sldId id="1039" r:id="rId37"/>
    <p:sldId id="1040" r:id="rId38"/>
    <p:sldId id="1041" r:id="rId39"/>
    <p:sldId id="1045" r:id="rId40"/>
  </p:sldIdLst>
  <p:sldSz cx="9144000" cy="6858000" type="screen4x3"/>
  <p:notesSz cx="6858000" cy="92964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50021"/>
    <a:srgbClr val="33CC33"/>
    <a:srgbClr val="0025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2349" autoAdjust="0"/>
  </p:normalViewPr>
  <p:slideViewPr>
    <p:cSldViewPr>
      <p:cViewPr varScale="1">
        <p:scale>
          <a:sx n="64" d="100"/>
          <a:sy n="64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" charset="0"/>
                <a:cs typeface="Arial" charset="0"/>
              </a:defRPr>
            </a:lvl1pPr>
          </a:lstStyle>
          <a:p>
            <a:pPr>
              <a:defRPr/>
            </a:pPr>
            <a:fld id="{BF3E175E-B455-4BD5-99D6-BAB1EDBA821E}" type="datetime1">
              <a:rPr lang="en-CA" altLang="en-US"/>
              <a:pPr>
                <a:defRPr/>
              </a:pPr>
              <a:t>2016-05-06</a:t>
            </a:fld>
            <a:endParaRPr lang="en-CA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" charset="0"/>
                <a:cs typeface="Arial" charset="0"/>
              </a:defRPr>
            </a:lvl1pPr>
          </a:lstStyle>
          <a:p>
            <a:pPr>
              <a:defRPr/>
            </a:pPr>
            <a:fld id="{AC2F8098-65B2-46AC-AF68-36DF0D0D64D8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2266160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9pPr>
          </a:lstStyle>
          <a:p>
            <a:pPr eaLnBrk="1" hangingPunct="1"/>
            <a:fld id="{014EDE70-87F3-437B-BDC5-D96FD0D51DF2}" type="slidenum">
              <a:rPr lang="en-CA" altLang="en-US" sz="1200"/>
              <a:pPr eaLnBrk="1" hangingPunct="1"/>
              <a:t>1</a:t>
            </a:fld>
            <a:endParaRPr lang="en-CA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AU" altLang="en-US" sz="2200" dirty="0" smtClean="0"/>
              <a:t>These are case-control studies which examine single nucleotide polymorphisms [SNPs]</a:t>
            </a:r>
          </a:p>
          <a:p>
            <a:pPr lvl="1"/>
            <a:r>
              <a:rPr lang="en-AU" sz="2200" dirty="0" smtClean="0"/>
              <a:t>SNPs (pronounced ‘snips’) are the most common type of genetic variation</a:t>
            </a:r>
          </a:p>
          <a:p>
            <a:pPr lvl="1"/>
            <a:r>
              <a:rPr lang="en-AU" sz="2200" dirty="0" smtClean="0"/>
              <a:t>Each SNP represents a difference in a single DNA building block, a nucleotide</a:t>
            </a:r>
          </a:p>
          <a:p>
            <a:pPr lvl="1"/>
            <a:r>
              <a:rPr lang="en-AU" altLang="en-US" sz="2200" dirty="0" smtClean="0"/>
              <a:t>GWAS compare large groups of individuals (unaffected controls versus individuals with symptoms of a specific disease) in an attempt to distinguish between non-harmful changes in the DNA code and pathogenic, disease-causing/predisposing changes  </a:t>
            </a:r>
            <a:endParaRPr lang="en-CA" altLang="en-US" sz="2200" dirty="0" smtClean="0"/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9pPr>
          </a:lstStyle>
          <a:p>
            <a:pPr eaLnBrk="1" hangingPunct="1"/>
            <a:fld id="{EF89552B-AC79-4AEC-B1AE-69E800A69236}" type="slidenum">
              <a:rPr lang="en-CA" altLang="en-US" sz="1200"/>
              <a:pPr eaLnBrk="1" hangingPunct="1"/>
              <a:t>16</a:t>
            </a:fld>
            <a:endParaRPr lang="en-CA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AU" altLang="en-US" sz="2200" dirty="0" smtClean="0"/>
              <a:t>These are case-control studies which examine single nucleotide polymorphisms [SNPs]</a:t>
            </a:r>
          </a:p>
          <a:p>
            <a:pPr lvl="1"/>
            <a:r>
              <a:rPr lang="en-AU" sz="2200" dirty="0" smtClean="0"/>
              <a:t>SNPs (pronounced ‘snips’) are the most common type of genetic variation</a:t>
            </a:r>
          </a:p>
          <a:p>
            <a:pPr lvl="1"/>
            <a:r>
              <a:rPr lang="en-AU" sz="2200" dirty="0" smtClean="0"/>
              <a:t>Each SNP represents a difference in a single DNA building block, a nucleotide</a:t>
            </a:r>
          </a:p>
          <a:p>
            <a:pPr lvl="1"/>
            <a:r>
              <a:rPr lang="en-AU" altLang="en-US" sz="2200" dirty="0" smtClean="0"/>
              <a:t>GWAS compare large groups of individuals (unaffected controls versus individuals with symptoms of a specific disease) in an attempt to distinguish between non-harmful changes in the DNA code and pathogenic, disease-causing/predisposing changes  </a:t>
            </a:r>
            <a:endParaRPr lang="en-CA" altLang="en-US" sz="2200" dirty="0" smtClean="0"/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9pPr>
          </a:lstStyle>
          <a:p>
            <a:pPr eaLnBrk="1" hangingPunct="1"/>
            <a:fld id="{EF89552B-AC79-4AEC-B1AE-69E800A69236}" type="slidenum">
              <a:rPr lang="en-CA" altLang="en-US" sz="1200"/>
              <a:pPr eaLnBrk="1" hangingPunct="1"/>
              <a:t>17</a:t>
            </a:fld>
            <a:endParaRPr lang="en-CA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Example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9pPr>
          </a:lstStyle>
          <a:p>
            <a:pPr eaLnBrk="1" hangingPunct="1"/>
            <a:fld id="{EF89552B-AC79-4AEC-B1AE-69E800A69236}" type="slidenum">
              <a:rPr lang="en-CA" altLang="en-US" sz="1200"/>
              <a:pPr eaLnBrk="1" hangingPunct="1"/>
              <a:t>18</a:t>
            </a:fld>
            <a:endParaRPr lang="en-CA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altLang="en-US" dirty="0" smtClean="0"/>
              <a:t>https://www.23andme.com/en-ca/health/ethnicity/ </a:t>
            </a:r>
          </a:p>
          <a:p>
            <a:endParaRPr lang="en-CA" sz="1200" b="0" i="0" u="none" strike="noStrike" kern="1200" baseline="0" dirty="0" smtClean="0">
              <a:solidFill>
                <a:schemeClr val="tx1"/>
              </a:solidFill>
              <a:latin typeface="+mn-lt"/>
              <a:ea typeface="ＭＳ Ｐゴシック" pitchFamily="-1" charset="-128"/>
              <a:cs typeface="+mn-cs"/>
            </a:endParaRP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Ashkenazi Jewish population, with 3% of individuals carrying one of the three founder mutations, namely BRCA1 c.68_69delAG [185delAG] (1%), BRCA1 c.5266dupC [5382insC] (0.13%), or BRCA2 c.5946delT (Couch, 2014)</a:t>
            </a:r>
            <a:endParaRPr lang="en-CA" altLang="en-US" dirty="0" smtClean="0"/>
          </a:p>
          <a:p>
            <a:pPr eaLnBrk="1" hangingPunct="1">
              <a:spcBef>
                <a:spcPct val="0"/>
              </a:spcBef>
            </a:pPr>
            <a:endParaRPr lang="en-CA" altLang="en-US" dirty="0" smtClean="0"/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More than 1800 distinct rare variants BRCA1and 2000 in BRCA2 (Couch, 2014)</a:t>
            </a:r>
          </a:p>
          <a:p>
            <a:endParaRPr lang="en-CA" alt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ＭＳ Ｐゴシック" pitchFamily="-1" charset="-128"/>
              <a:cs typeface="+mn-cs"/>
            </a:endParaRP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ACMG/ACOG CFTR mutation panel </a:t>
            </a:r>
            <a:r>
              <a:rPr lang="en-CA" sz="2000" dirty="0" smtClean="0"/>
              <a:t>would identify 49–98% of carriers, depending on ethnic background</a:t>
            </a:r>
            <a:endParaRPr lang="en-CA" altLang="en-US" sz="2000" dirty="0" smtClean="0"/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9pPr>
          </a:lstStyle>
          <a:p>
            <a:pPr eaLnBrk="1" hangingPunct="1"/>
            <a:fld id="{EF89552B-AC79-4AEC-B1AE-69E800A69236}" type="slidenum">
              <a:rPr lang="en-CA" altLang="en-US" sz="1200"/>
              <a:pPr eaLnBrk="1" hangingPunct="1"/>
              <a:t>19</a:t>
            </a:fld>
            <a:endParaRPr lang="en-CA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9pPr>
          </a:lstStyle>
          <a:p>
            <a:pPr eaLnBrk="1" hangingPunct="1"/>
            <a:fld id="{EF89552B-AC79-4AEC-B1AE-69E800A69236}" type="slidenum">
              <a:rPr lang="en-CA" altLang="en-US" sz="1200"/>
              <a:pPr eaLnBrk="1" hangingPunct="1"/>
              <a:t>20</a:t>
            </a:fld>
            <a:endParaRPr lang="en-CA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9pPr>
          </a:lstStyle>
          <a:p>
            <a:pPr eaLnBrk="1" hangingPunct="1"/>
            <a:fld id="{CFD7FCB3-A5BB-4738-AEB3-8C0A5E47BD24}" type="slidenum">
              <a:rPr lang="en-CA" altLang="en-US" sz="1200"/>
              <a:pPr eaLnBrk="1" hangingPunct="1"/>
              <a:t>21</a:t>
            </a:fld>
            <a:endParaRPr lang="en-CA" altLang="en-US" sz="12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155575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717925"/>
            <a:ext cx="5791200" cy="5422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14300" indent="-114300" eaLnBrk="1" hangingPunct="1">
              <a:spcBef>
                <a:spcPct val="0"/>
              </a:spcBef>
            </a:pPr>
            <a:endParaRPr lang="en-US" altLang="en-US" smtClean="0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9pPr>
          </a:lstStyle>
          <a:p>
            <a:pPr eaLnBrk="1" hangingPunct="1"/>
            <a:fld id="{CFD7FCB3-A5BB-4738-AEB3-8C0A5E47BD24}" type="slidenum">
              <a:rPr lang="en-CA" altLang="en-US" sz="1200"/>
              <a:pPr eaLnBrk="1" hangingPunct="1"/>
              <a:t>22</a:t>
            </a:fld>
            <a:endParaRPr lang="en-CA" altLang="en-US" sz="12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155575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717925"/>
            <a:ext cx="5791200" cy="5422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14300" indent="-114300" eaLnBrk="1" hangingPunct="1">
              <a:spcBef>
                <a:spcPct val="0"/>
              </a:spcBef>
            </a:pPr>
            <a:endParaRPr lang="en-US" altLang="en-US" smtClean="0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9pPr>
          </a:lstStyle>
          <a:p>
            <a:pPr eaLnBrk="1" hangingPunct="1"/>
            <a:fld id="{CFD7FCB3-A5BB-4738-AEB3-8C0A5E47BD24}" type="slidenum">
              <a:rPr lang="en-CA" altLang="en-US" sz="1200"/>
              <a:pPr eaLnBrk="1" hangingPunct="1"/>
              <a:t>23</a:t>
            </a:fld>
            <a:endParaRPr lang="en-CA" altLang="en-US" sz="12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155575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717925"/>
            <a:ext cx="5791200" cy="5422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DTC results may be consistent with motivating compliance with current recommended guidelines Scott Roberts 2013 </a:t>
            </a:r>
            <a:r>
              <a:rPr lang="en-CA" i="1" dirty="0" err="1" smtClean="0"/>
              <a:t>Curr</a:t>
            </a:r>
            <a:r>
              <a:rPr lang="en-CA" i="1" dirty="0" smtClean="0"/>
              <a:t> Genet Med Rep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9pPr>
          </a:lstStyle>
          <a:p>
            <a:pPr eaLnBrk="1" hangingPunct="1"/>
            <a:fld id="{CFD7FCB3-A5BB-4738-AEB3-8C0A5E47BD24}" type="slidenum">
              <a:rPr lang="en-CA" altLang="en-US" sz="1200"/>
              <a:pPr eaLnBrk="1" hangingPunct="1"/>
              <a:t>24</a:t>
            </a:fld>
            <a:endParaRPr lang="en-CA" altLang="en-US" sz="12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155575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717925"/>
            <a:ext cx="5791200" cy="5422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DTC results may be consistent with motivating compliance with current recommended guidelines Scott Roberts 2013 </a:t>
            </a:r>
            <a:r>
              <a:rPr lang="en-CA" i="1" dirty="0" err="1" smtClean="0"/>
              <a:t>Curr</a:t>
            </a:r>
            <a:r>
              <a:rPr lang="en-CA" i="1" dirty="0" smtClean="0"/>
              <a:t> Genet Med Rep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altLang="en-US" smtClean="0"/>
              <a:t>Because the e4 allele is neither necessary nor sufficient to cause AD, there have been numerous consensus statements and articles that have recommended against using </a:t>
            </a:r>
            <a:r>
              <a:rPr lang="en-CA" altLang="en-US" i="1" smtClean="0"/>
              <a:t>APOE </a:t>
            </a:r>
            <a:r>
              <a:rPr lang="en-CA" altLang="en-US" smtClean="0"/>
              <a:t>genotyping for predicting AD risk. </a:t>
            </a:r>
          </a:p>
          <a:p>
            <a:r>
              <a:rPr lang="en-CA" altLang="en-US" smtClean="0"/>
              <a:t>The primary reasons for this recommendation include low sensitivity and specificity of testing, lack of preventive options, and the difficult nature of effectively conveying probabilistic risk. </a:t>
            </a:r>
            <a:r>
              <a:rPr lang="en-CA" altLang="en-US" i="1" smtClean="0"/>
              <a:t>APOE  </a:t>
            </a:r>
            <a:r>
              <a:rPr lang="en-CA" altLang="en-US" smtClean="0"/>
              <a:t>is a susceptibility gene and is not a predictive test. Thus, individuals with no copies of the e4 allele still face a 2–4-fold increased lifetime risk of developing AD if they have a first-degree relative with AD</a:t>
            </a:r>
          </a:p>
          <a:p>
            <a:endParaRPr lang="en-CA" altLang="en-US" smtClean="0"/>
          </a:p>
          <a:p>
            <a:r>
              <a:rPr lang="en-CA" altLang="en-US" smtClean="0"/>
              <a:t>risk conferred by </a:t>
            </a:r>
            <a:r>
              <a:rPr lang="en-CA" altLang="en-US" i="1" smtClean="0"/>
              <a:t>APOE </a:t>
            </a:r>
            <a:r>
              <a:rPr lang="en-CA" altLang="en-US" smtClean="0"/>
              <a:t>differs between genders and possibly by ethnic group</a:t>
            </a:r>
          </a:p>
          <a:p>
            <a:endParaRPr lang="en-CA" altLang="en-US" smtClean="0"/>
          </a:p>
          <a:p>
            <a:r>
              <a:rPr lang="en-CA" altLang="en-US" smtClean="0"/>
              <a:t>The lifetime risk of AD in the general population is approximately 10–12% in a 75–80-year lifespan.</a:t>
            </a:r>
          </a:p>
          <a:p>
            <a:endParaRPr lang="en-CA" altLang="en-US" i="1" smtClean="0"/>
          </a:p>
          <a:p>
            <a:endParaRPr lang="en-CA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9pPr>
          </a:lstStyle>
          <a:p>
            <a:pPr eaLnBrk="1" hangingPunct="1"/>
            <a:fld id="{4043B51F-6FD1-4089-9A8F-19BD8B8A1699}" type="slidenum">
              <a:rPr lang="en-CA" altLang="en-US" sz="1200"/>
              <a:pPr eaLnBrk="1" hangingPunct="1"/>
              <a:t>33</a:t>
            </a:fld>
            <a:endParaRPr lang="en-CA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9pPr>
          </a:lstStyle>
          <a:p>
            <a:pPr eaLnBrk="1" hangingPunct="1"/>
            <a:fld id="{EF89552B-AC79-4AEC-B1AE-69E800A69236}" type="slidenum">
              <a:rPr lang="en-CA" altLang="en-US" sz="1200"/>
              <a:pPr eaLnBrk="1" hangingPunct="1"/>
              <a:t>8</a:t>
            </a:fld>
            <a:endParaRPr lang="en-CA" alt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altLang="en-US" smtClean="0"/>
              <a:t>Example of a pharmacogenomic report from an executive health clinic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9pPr>
          </a:lstStyle>
          <a:p>
            <a:pPr eaLnBrk="1" hangingPunct="1"/>
            <a:fld id="{2EC29CD5-6B7F-42C2-9CEC-24ADA69D1477}" type="slidenum">
              <a:rPr lang="en-CA" altLang="en-US" sz="1200"/>
              <a:pPr eaLnBrk="1" hangingPunct="1"/>
              <a:t>35</a:t>
            </a:fld>
            <a:endParaRPr lang="en-CA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The Clinical Pharmacogenetics Implementation Consortium (CPIC) was formed as a shared project between </a:t>
            </a:r>
            <a:r>
              <a:rPr lang="en-CA" dirty="0" err="1" smtClean="0"/>
              <a:t>PharmGKB</a:t>
            </a:r>
            <a:r>
              <a:rPr lang="en-CA" dirty="0" smtClean="0"/>
              <a:t> and the Pharmacogenomics Research Network. CPIC guidelines are peer-reviewed and published in a leading journal (in partnership with Clinical Pharmacology and Therapeutics) with simultaneous posting to </a:t>
            </a:r>
            <a:r>
              <a:rPr lang="en-CA" dirty="0" err="1" smtClean="0"/>
              <a:t>PharmGKB</a:t>
            </a:r>
            <a:r>
              <a:rPr lang="en-CA" smtClean="0"/>
              <a:t> with supplemental information/data and update</a:t>
            </a:r>
          </a:p>
          <a:p>
            <a:endParaRPr lang="en-CA" altLang="en-US" dirty="0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9pPr>
          </a:lstStyle>
          <a:p>
            <a:pPr eaLnBrk="1" hangingPunct="1"/>
            <a:fld id="{3230679A-4B02-483F-B7C9-5EE416D111DE}" type="slidenum">
              <a:rPr lang="en-CA" altLang="en-US" sz="1200"/>
              <a:pPr eaLnBrk="1" hangingPunct="1"/>
              <a:t>37</a:t>
            </a:fld>
            <a:endParaRPr lang="en-CA" alt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The Clinical Pharmacogenetics Implementation Consortium (CPIC) was formed as a shared project between </a:t>
            </a:r>
            <a:r>
              <a:rPr lang="en-CA" dirty="0" err="1" smtClean="0"/>
              <a:t>PharmGKB</a:t>
            </a:r>
            <a:r>
              <a:rPr lang="en-CA" dirty="0" smtClean="0"/>
              <a:t> and the Pharmacogenomics Research Network. CPIC guidelines are peer-reviewed and published in a leading journal (in partnership with Clinical Pharmacology and Therapeutics) with simultaneous posting to </a:t>
            </a:r>
            <a:r>
              <a:rPr lang="en-CA" dirty="0" err="1" smtClean="0"/>
              <a:t>PharmGKB</a:t>
            </a:r>
            <a:r>
              <a:rPr lang="en-CA" dirty="0" smtClean="0"/>
              <a:t> with supplemental information/data and update</a:t>
            </a:r>
          </a:p>
          <a:p>
            <a:endParaRPr lang="en-CA" altLang="en-US" dirty="0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9pPr>
          </a:lstStyle>
          <a:p>
            <a:pPr eaLnBrk="1" hangingPunct="1"/>
            <a:fld id="{3230679A-4B02-483F-B7C9-5EE416D111DE}" type="slidenum">
              <a:rPr lang="en-CA" altLang="en-US" sz="1200"/>
              <a:pPr eaLnBrk="1" hangingPunct="1"/>
              <a:t>38</a:t>
            </a:fld>
            <a:endParaRPr lang="en-CA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Costs vary depending on company</a:t>
            </a:r>
            <a:r>
              <a:rPr lang="en-CA" baseline="0" dirty="0" smtClean="0"/>
              <a:t> and testing panel</a:t>
            </a:r>
          </a:p>
          <a:p>
            <a:r>
              <a:rPr lang="en-CA" baseline="0" dirty="0" smtClean="0"/>
              <a:t>Some presented here are DTC companies and some are provider ordered, private pay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2F8098-65B2-46AC-AF68-36DF0D0D64D8}" type="slidenum">
              <a:rPr lang="en-CA" altLang="en-US" smtClean="0"/>
              <a:pPr>
                <a:defRPr/>
              </a:pPr>
              <a:t>9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490449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23andMe</a:t>
            </a:r>
            <a:r>
              <a:rPr lang="en-US" altLang="en-US" baseline="0" dirty="0" smtClean="0"/>
              <a:t> looks for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 a 25 base pair deletion MYBPC3 gene I – affects  about 4% of individuals of South Asian descent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pitchFamily="-1" charset="-128"/>
                <a:cs typeface="+mn-cs"/>
              </a:rPr>
              <a:t> – one of 23 genes on HCM panel at CHEO</a:t>
            </a:r>
            <a:endParaRPr lang="en-US" alt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9pPr>
          </a:lstStyle>
          <a:p>
            <a:pPr eaLnBrk="1" hangingPunct="1"/>
            <a:fld id="{EF89552B-AC79-4AEC-B1AE-69E800A69236}" type="slidenum">
              <a:rPr lang="en-CA" altLang="en-US" sz="1200"/>
              <a:pPr eaLnBrk="1" hangingPunct="1"/>
              <a:t>10</a:t>
            </a:fld>
            <a:endParaRPr lang="en-CA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9pPr>
          </a:lstStyle>
          <a:p>
            <a:pPr eaLnBrk="1" hangingPunct="1"/>
            <a:fld id="{EF89552B-AC79-4AEC-B1AE-69E800A69236}" type="slidenum">
              <a:rPr lang="en-CA" altLang="en-US" sz="1200"/>
              <a:pPr eaLnBrk="1" hangingPunct="1"/>
              <a:t>11</a:t>
            </a:fld>
            <a:endParaRPr lang="en-CA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9pPr>
          </a:lstStyle>
          <a:p>
            <a:pPr eaLnBrk="1" hangingPunct="1"/>
            <a:fld id="{EF89552B-AC79-4AEC-B1AE-69E800A69236}" type="slidenum">
              <a:rPr lang="en-CA" altLang="en-US" sz="1200"/>
              <a:pPr eaLnBrk="1" hangingPunct="1"/>
              <a:t>12</a:t>
            </a:fld>
            <a:endParaRPr lang="en-CA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9pPr>
          </a:lstStyle>
          <a:p>
            <a:pPr eaLnBrk="1" hangingPunct="1"/>
            <a:fld id="{EF89552B-AC79-4AEC-B1AE-69E800A69236}" type="slidenum">
              <a:rPr lang="en-CA" altLang="en-US" sz="1200"/>
              <a:pPr eaLnBrk="1" hangingPunct="1"/>
              <a:t>13</a:t>
            </a:fld>
            <a:endParaRPr lang="en-CA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9pPr>
          </a:lstStyle>
          <a:p>
            <a:pPr eaLnBrk="1" hangingPunct="1"/>
            <a:fld id="{EF89552B-AC79-4AEC-B1AE-69E800A69236}" type="slidenum">
              <a:rPr lang="en-CA" altLang="en-US" sz="1200"/>
              <a:pPr eaLnBrk="1" hangingPunct="1"/>
              <a:t>14</a:t>
            </a:fld>
            <a:endParaRPr lang="en-CA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AU" altLang="en-US" sz="2200" dirty="0" smtClean="0"/>
              <a:t>These are case-control studies which examine single nucleotide polymorphisms [SNPs]</a:t>
            </a:r>
          </a:p>
          <a:p>
            <a:pPr lvl="1"/>
            <a:r>
              <a:rPr lang="en-AU" sz="2200" dirty="0" smtClean="0"/>
              <a:t>SNPs (pronounced ‘snips’) are the most common type of genetic variation</a:t>
            </a:r>
          </a:p>
          <a:p>
            <a:pPr lvl="1"/>
            <a:r>
              <a:rPr lang="en-AU" sz="2200" dirty="0" smtClean="0"/>
              <a:t>Each SNP represents a difference in a single DNA building block, a nucleotide</a:t>
            </a:r>
          </a:p>
          <a:p>
            <a:pPr lvl="1"/>
            <a:r>
              <a:rPr lang="en-AU" altLang="en-US" sz="2200" dirty="0" smtClean="0"/>
              <a:t>GWAS compare large groups of individuals (unaffected controls versus individuals with symptoms of a specific disease) in an attempt to distinguish between non-harmful changes in the DNA code and pathogenic, disease-causing/predisposing changes  </a:t>
            </a:r>
            <a:endParaRPr lang="en-CA" altLang="en-US" sz="2200" dirty="0" smtClean="0"/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1" charset="0"/>
                <a:cs typeface="Arial" charset="0"/>
              </a:defRPr>
            </a:lvl9pPr>
          </a:lstStyle>
          <a:p>
            <a:pPr eaLnBrk="1" hangingPunct="1"/>
            <a:fld id="{EF89552B-AC79-4AEC-B1AE-69E800A69236}" type="slidenum">
              <a:rPr lang="en-CA" altLang="en-US" sz="1200"/>
              <a:pPr eaLnBrk="1" hangingPunct="1"/>
              <a:t>15</a:t>
            </a:fld>
            <a:endParaRPr lang="en-CA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5638800"/>
            <a:ext cx="130651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0" y="5768975"/>
            <a:ext cx="28130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585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6324600"/>
            <a:ext cx="54864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700" y="6242050"/>
            <a:ext cx="5873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0000"/>
              </a:buClr>
              <a:defRPr>
                <a:latin typeface="+mn-lt"/>
              </a:defRPr>
            </a:lvl1pPr>
            <a:lvl2pPr>
              <a:buClr>
                <a:srgbClr val="FF0000"/>
              </a:buClr>
              <a:defRPr>
                <a:latin typeface="+mn-lt"/>
              </a:defRPr>
            </a:lvl2pPr>
            <a:lvl3pPr>
              <a:buClr>
                <a:srgbClr val="FF0000"/>
              </a:buClr>
              <a:defRPr>
                <a:latin typeface="+mn-lt"/>
              </a:defRPr>
            </a:lvl3pPr>
            <a:lvl4pPr>
              <a:buClr>
                <a:srgbClr val="FF0000"/>
              </a:buClr>
              <a:defRPr>
                <a:latin typeface="+mn-lt"/>
              </a:defRPr>
            </a:lvl4pPr>
            <a:lvl5pPr>
              <a:buClr>
                <a:srgbClr val="FF0000"/>
              </a:buCl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160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6324600"/>
            <a:ext cx="54864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700" y="6242050"/>
            <a:ext cx="5873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FF0000"/>
              </a:buClr>
              <a:defRPr sz="2800"/>
            </a:lvl1pPr>
            <a:lvl2pPr>
              <a:buClr>
                <a:srgbClr val="FF0000"/>
              </a:buClr>
              <a:defRPr sz="2400"/>
            </a:lvl2pPr>
            <a:lvl3pPr>
              <a:buClr>
                <a:srgbClr val="FF0000"/>
              </a:buClr>
              <a:defRPr sz="2000"/>
            </a:lvl3pPr>
            <a:lvl4pPr>
              <a:buClr>
                <a:srgbClr val="FF0000"/>
              </a:buClr>
              <a:defRPr sz="1800"/>
            </a:lvl4pPr>
            <a:lvl5pPr>
              <a:buClr>
                <a:srgbClr val="FF000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rgbClr val="FF0000"/>
              </a:buClr>
              <a:defRPr sz="2800"/>
            </a:lvl1pPr>
            <a:lvl2pPr>
              <a:buClr>
                <a:srgbClr val="FF0000"/>
              </a:buClr>
              <a:defRPr sz="2400"/>
            </a:lvl2pPr>
            <a:lvl3pPr>
              <a:buClr>
                <a:srgbClr val="FF0000"/>
              </a:buClr>
              <a:defRPr sz="2000"/>
            </a:lvl3pPr>
            <a:lvl4pPr>
              <a:buClr>
                <a:srgbClr val="FF0000"/>
              </a:buClr>
              <a:defRPr sz="1800"/>
            </a:lvl4pPr>
            <a:lvl5pPr>
              <a:buClr>
                <a:srgbClr val="FF000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18855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CA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CA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" charset="0"/>
                <a:cs typeface="Arial" charset="0"/>
              </a:defRPr>
            </a:lvl1pPr>
          </a:lstStyle>
          <a:p>
            <a:pPr>
              <a:defRPr/>
            </a:pPr>
            <a:fld id="{DF2BF27F-9C0F-4AA1-A858-3076215F382D}" type="datetime1">
              <a:rPr lang="en-CA" altLang="en-US"/>
              <a:pPr>
                <a:defRPr/>
              </a:pPr>
              <a:t>2016-05-06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" charset="0"/>
                <a:cs typeface="Arial" charset="0"/>
              </a:defRPr>
            </a:lvl1pPr>
          </a:lstStyle>
          <a:p>
            <a:pPr>
              <a:defRPr/>
            </a:pPr>
            <a:fld id="{CDFC7FCD-CC8B-4ED1-8C61-EE61FAA9A8B7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geneticseducation.ca/educational-resources/gec-ko-on-the-run/direct-to-consumer-genetic-testing/" TargetMode="External"/><Relationship Id="rId2" Type="http://schemas.openxmlformats.org/officeDocument/2006/relationships/hyperlink" Target="http://www.geneticseducation.ca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eneticseducation.ca/educational-resources/gec-ko-on-the-run/alzheimer-disease/" TargetMode="External"/><Relationship Id="rId4" Type="http://schemas.openxmlformats.org/officeDocument/2006/relationships/hyperlink" Target="http://geneticseducation.ca/educational-resources/gec-ko-on-the-run/hereditary-breast-and-ovarian-cancer-brca1brca2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>
          <a:xfrm>
            <a:off x="685800" y="1504950"/>
            <a:ext cx="7772400" cy="2381250"/>
          </a:xfrm>
        </p:spPr>
        <p:txBody>
          <a:bodyPr/>
          <a:lstStyle/>
          <a:p>
            <a:r>
              <a:rPr lang="en-CA" altLang="en-US" sz="4000" dirty="0" smtClean="0"/>
              <a:t>Direct-to-Consumer Genetic Testing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3886200"/>
            <a:ext cx="8229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algn="ctr">
              <a:buNone/>
            </a:pPr>
            <a:r>
              <a:rPr lang="en-US" altLang="en-US" sz="1800" dirty="0">
                <a:solidFill>
                  <a:srgbClr val="898989"/>
                </a:solidFill>
              </a:rPr>
              <a:t>Developed by </a:t>
            </a:r>
            <a:r>
              <a:rPr lang="en-US" altLang="en-US" sz="1800" dirty="0" smtClean="0">
                <a:solidFill>
                  <a:srgbClr val="898989"/>
                </a:solidFill>
              </a:rPr>
              <a:t>Ms</a:t>
            </a:r>
            <a:r>
              <a:rPr lang="en-US" altLang="en-US" sz="1800" dirty="0">
                <a:solidFill>
                  <a:srgbClr val="898989"/>
                </a:solidFill>
              </a:rPr>
              <a:t>. Shawna </a:t>
            </a:r>
            <a:r>
              <a:rPr lang="en-US" altLang="en-US" sz="1800" dirty="0" smtClean="0">
                <a:solidFill>
                  <a:srgbClr val="898989"/>
                </a:solidFill>
              </a:rPr>
              <a:t>Morrison, </a:t>
            </a:r>
            <a:r>
              <a:rPr lang="en-US" altLang="en-US" sz="1800" dirty="0">
                <a:solidFill>
                  <a:srgbClr val="898989"/>
                </a:solidFill>
              </a:rPr>
              <a:t>Dr. June Carroll, </a:t>
            </a:r>
            <a:r>
              <a:rPr lang="en-US" altLang="en-US" sz="1800" dirty="0" smtClean="0">
                <a:solidFill>
                  <a:srgbClr val="898989"/>
                </a:solidFill>
              </a:rPr>
              <a:t>and </a:t>
            </a:r>
            <a:r>
              <a:rPr lang="en-US" altLang="en-US" sz="1800" dirty="0">
                <a:solidFill>
                  <a:srgbClr val="898989"/>
                </a:solidFill>
              </a:rPr>
              <a:t>Dr. Judith </a:t>
            </a:r>
            <a:r>
              <a:rPr lang="en-US" altLang="en-US" sz="1800" dirty="0" err="1">
                <a:solidFill>
                  <a:srgbClr val="898989"/>
                </a:solidFill>
              </a:rPr>
              <a:t>Allanson</a:t>
            </a:r>
            <a:endParaRPr lang="en-US" altLang="en-US" sz="1800" dirty="0">
              <a:solidFill>
                <a:srgbClr val="898989"/>
              </a:solidFill>
            </a:endParaRPr>
          </a:p>
          <a:p>
            <a:pPr algn="ctr">
              <a:buFont typeface="Arial" charset="0"/>
              <a:buNone/>
            </a:pPr>
            <a:endParaRPr lang="en-US" altLang="en-US" sz="1800" dirty="0">
              <a:solidFill>
                <a:srgbClr val="898989"/>
              </a:solidFill>
            </a:endParaRPr>
          </a:p>
          <a:p>
            <a:pPr lvl="1" algn="ctr">
              <a:buFont typeface="Arial" charset="0"/>
              <a:buNone/>
            </a:pPr>
            <a:r>
              <a:rPr lang="en-US" altLang="en-US" sz="1800" dirty="0">
                <a:solidFill>
                  <a:srgbClr val="898989"/>
                </a:solidFill>
              </a:rPr>
              <a:t>Last updated </a:t>
            </a:r>
            <a:r>
              <a:rPr lang="en-US" altLang="en-US" sz="1800" dirty="0" smtClean="0">
                <a:solidFill>
                  <a:srgbClr val="898989"/>
                </a:solidFill>
              </a:rPr>
              <a:t>May 2016</a:t>
            </a:r>
            <a:endParaRPr lang="en-US" altLang="en-US" sz="1800" dirty="0">
              <a:solidFill>
                <a:srgbClr val="898989"/>
              </a:solidFill>
            </a:endParaRPr>
          </a:p>
          <a:p>
            <a:pPr lvl="1" algn="ctr">
              <a:buFont typeface="Arial" charset="0"/>
              <a:buNone/>
            </a:pPr>
            <a:endParaRPr lang="en-US" altLang="en-US" sz="2400" i="1" dirty="0">
              <a:solidFill>
                <a:srgbClr val="898989"/>
              </a:solidFill>
              <a:ea typeface="ＭＳ Ｐゴシック" pitchFamily="-1" charset="-128"/>
            </a:endParaRPr>
          </a:p>
          <a:p>
            <a:pPr lvl="1" algn="ctr">
              <a:buFont typeface="Arial" charset="0"/>
              <a:buNone/>
            </a:pPr>
            <a:endParaRPr lang="en-US" altLang="en-US" sz="2400" i="1" dirty="0">
              <a:solidFill>
                <a:srgbClr val="898989"/>
              </a:solidFill>
              <a:ea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601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What does direct-to-consumer genetic testing test for?</a:t>
            </a:r>
            <a:endParaRPr lang="en-CA" altLang="en-US" sz="4000" dirty="0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3749040" cy="9647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en-AU" altLang="en-US" sz="2400" dirty="0" smtClean="0">
                <a:solidFill>
                  <a:schemeClr val="tx1"/>
                </a:solidFill>
              </a:rPr>
              <a:t>Complex </a:t>
            </a:r>
            <a:r>
              <a:rPr lang="en-AU" altLang="en-US" sz="2400" dirty="0">
                <a:solidFill>
                  <a:schemeClr val="tx1"/>
                </a:solidFill>
              </a:rPr>
              <a:t>health </a:t>
            </a:r>
            <a:r>
              <a:rPr lang="en-AU" altLang="en-US" sz="2400" dirty="0" smtClean="0">
                <a:solidFill>
                  <a:schemeClr val="tx1"/>
                </a:solidFill>
              </a:rPr>
              <a:t>conditions/ </a:t>
            </a:r>
          </a:p>
          <a:p>
            <a:pPr marL="0" indent="0" algn="ctr">
              <a:buNone/>
            </a:pPr>
            <a:r>
              <a:rPr lang="en-AU" altLang="en-US" sz="2400" dirty="0" smtClean="0">
                <a:solidFill>
                  <a:schemeClr val="tx1"/>
                </a:solidFill>
              </a:rPr>
              <a:t>Genetic risk factors</a:t>
            </a:r>
            <a:endParaRPr lang="en-CA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932040" y="1412776"/>
            <a:ext cx="3814648" cy="118872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AU" altLang="en-US" sz="2000" dirty="0" smtClean="0"/>
              <a:t>Hereditary breast and ovarian cancer caused by mutations in </a:t>
            </a:r>
            <a:r>
              <a:rPr lang="en-AU" altLang="en-US" sz="2000" i="1" dirty="0" smtClean="0"/>
              <a:t>BRCA1 </a:t>
            </a:r>
            <a:r>
              <a:rPr lang="en-AU" altLang="en-US" sz="2000" dirty="0" smtClean="0"/>
              <a:t>and </a:t>
            </a:r>
            <a:r>
              <a:rPr lang="en-AU" altLang="en-US" sz="2000" i="1" dirty="0" smtClean="0"/>
              <a:t>BRCA2</a:t>
            </a:r>
            <a:endParaRPr lang="en-CA" altLang="en-US" sz="2000" i="1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587784" y="3690000"/>
            <a:ext cx="2503160" cy="8911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000" dirty="0" smtClean="0"/>
              <a:t>Alzheimer disease</a:t>
            </a:r>
            <a:endParaRPr lang="en-CA" altLang="en-US" sz="2000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220072" y="5733256"/>
            <a:ext cx="3348454" cy="9361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000" dirty="0" smtClean="0"/>
              <a:t>Hypertrophic cardiomyopathy</a:t>
            </a:r>
            <a:endParaRPr lang="en-CA" altLang="en-US" sz="2000" dirty="0" smtClean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814056" y="4725144"/>
            <a:ext cx="2052228" cy="8640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000" dirty="0" smtClean="0"/>
              <a:t>Diabetes</a:t>
            </a:r>
            <a:endParaRPr lang="en-CA" altLang="en-US" sz="2000" dirty="0" smtClean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813250" y="2708920"/>
            <a:ext cx="2052228" cy="8640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000" dirty="0" smtClean="0"/>
              <a:t>Asthma</a:t>
            </a:r>
            <a:endParaRPr lang="en-CA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9905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What does direct-to-consumer genetic testing test for?</a:t>
            </a:r>
            <a:endParaRPr lang="en-CA" altLang="en-US" sz="4000" dirty="0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3749040" cy="9647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en-AU" altLang="en-US" sz="2400" dirty="0" smtClean="0">
                <a:solidFill>
                  <a:schemeClr val="bg1">
                    <a:lumMod val="50000"/>
                  </a:schemeClr>
                </a:solidFill>
              </a:rPr>
              <a:t>Complex </a:t>
            </a:r>
            <a:r>
              <a:rPr lang="en-AU" altLang="en-US" sz="2400" dirty="0">
                <a:solidFill>
                  <a:schemeClr val="bg1">
                    <a:lumMod val="50000"/>
                  </a:schemeClr>
                </a:solidFill>
              </a:rPr>
              <a:t>health </a:t>
            </a:r>
            <a:r>
              <a:rPr lang="en-AU" altLang="en-US" sz="2400" dirty="0" smtClean="0">
                <a:solidFill>
                  <a:schemeClr val="bg1">
                    <a:lumMod val="50000"/>
                  </a:schemeClr>
                </a:solidFill>
              </a:rPr>
              <a:t>conditions/ </a:t>
            </a:r>
          </a:p>
          <a:p>
            <a:pPr marL="0" indent="0" algn="ctr">
              <a:buNone/>
            </a:pPr>
            <a:r>
              <a:rPr lang="en-AU" altLang="en-US" sz="2400" dirty="0" smtClean="0">
                <a:solidFill>
                  <a:schemeClr val="bg1">
                    <a:lumMod val="50000"/>
                  </a:schemeClr>
                </a:solidFill>
              </a:rPr>
              <a:t>Genetic risk factors</a:t>
            </a:r>
            <a:endParaRPr lang="en-CA" alt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39552" y="2824336"/>
            <a:ext cx="3749040" cy="9647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altLang="en-US" sz="2400" dirty="0">
                <a:solidFill>
                  <a:schemeClr val="tx1"/>
                </a:solidFill>
              </a:rPr>
              <a:t>Pharmacogenomics</a:t>
            </a:r>
            <a:endParaRPr lang="en-CA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608004" y="1916832"/>
            <a:ext cx="2052228" cy="8640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000" dirty="0" err="1" smtClean="0"/>
              <a:t>Clopidogrel</a:t>
            </a:r>
            <a:endParaRPr lang="en-CA" altLang="en-US" sz="2000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644008" y="4383980"/>
            <a:ext cx="2052228" cy="8640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000" dirty="0" smtClean="0"/>
              <a:t>Citalopram</a:t>
            </a:r>
            <a:endParaRPr lang="en-CA" altLang="en-US" sz="2000" dirty="0" smtClean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644008" y="3086348"/>
            <a:ext cx="2052228" cy="8640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000" dirty="0" smtClean="0"/>
              <a:t>Codeine</a:t>
            </a:r>
            <a:endParaRPr lang="en-CA" altLang="en-US" sz="2000" dirty="0" smtClean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6840252" y="3645024"/>
            <a:ext cx="2052228" cy="8640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Pantoprazole</a:t>
            </a:r>
            <a:endParaRPr lang="en-CA" altLang="en-US" sz="2000" dirty="0" smtClean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6844238" y="2492896"/>
            <a:ext cx="2052228" cy="8640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000" dirty="0" smtClean="0"/>
              <a:t>Simvastatin</a:t>
            </a:r>
            <a:endParaRPr lang="en-CA" altLang="en-US" sz="2000" dirty="0" smtClean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6844238" y="4797152"/>
            <a:ext cx="2052228" cy="8640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Phenytoin</a:t>
            </a:r>
            <a:endParaRPr lang="en-CA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28817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What does direct-to-consumer genetic testing test for?</a:t>
            </a:r>
            <a:endParaRPr lang="en-CA" altLang="en-US" sz="4000" dirty="0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3749040" cy="9647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en-AU" altLang="en-US" sz="2400" dirty="0" smtClean="0">
                <a:solidFill>
                  <a:schemeClr val="bg1">
                    <a:lumMod val="50000"/>
                  </a:schemeClr>
                </a:solidFill>
              </a:rPr>
              <a:t>Complex </a:t>
            </a:r>
            <a:r>
              <a:rPr lang="en-AU" altLang="en-US" sz="2400" dirty="0">
                <a:solidFill>
                  <a:schemeClr val="bg1">
                    <a:lumMod val="50000"/>
                  </a:schemeClr>
                </a:solidFill>
              </a:rPr>
              <a:t>health </a:t>
            </a:r>
            <a:r>
              <a:rPr lang="en-AU" altLang="en-US" sz="2400" dirty="0" smtClean="0">
                <a:solidFill>
                  <a:schemeClr val="bg1">
                    <a:lumMod val="50000"/>
                  </a:schemeClr>
                </a:solidFill>
              </a:rPr>
              <a:t>conditions/ </a:t>
            </a:r>
          </a:p>
          <a:p>
            <a:pPr marL="0" indent="0" algn="ctr">
              <a:buNone/>
            </a:pPr>
            <a:r>
              <a:rPr lang="en-AU" altLang="en-US" sz="2400" dirty="0" smtClean="0">
                <a:solidFill>
                  <a:schemeClr val="bg1">
                    <a:lumMod val="50000"/>
                  </a:schemeClr>
                </a:solidFill>
              </a:rPr>
              <a:t>Genetic risk factors</a:t>
            </a:r>
            <a:endParaRPr lang="en-CA" alt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39552" y="2824336"/>
            <a:ext cx="3749040" cy="9647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altLang="en-US" sz="2400" dirty="0">
                <a:solidFill>
                  <a:schemeClr val="bg1">
                    <a:lumMod val="50000"/>
                  </a:schemeClr>
                </a:solidFill>
              </a:rPr>
              <a:t>Pharmacogenomics</a:t>
            </a:r>
            <a:endParaRPr lang="en-CA" alt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39552" y="4005064"/>
            <a:ext cx="3749040" cy="9647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altLang="en-US" sz="2400" dirty="0" smtClean="0">
                <a:solidFill>
                  <a:schemeClr val="tx1"/>
                </a:solidFill>
              </a:rPr>
              <a:t>Inherited conditions</a:t>
            </a:r>
          </a:p>
          <a:p>
            <a:pPr marL="0" indent="0" algn="ctr">
              <a:buNone/>
            </a:pPr>
            <a:r>
              <a:rPr lang="en-AU" altLang="en-US" sz="2400" i="1" dirty="0" smtClean="0">
                <a:solidFill>
                  <a:schemeClr val="tx1"/>
                </a:solidFill>
              </a:rPr>
              <a:t>i.e. carrier testing</a:t>
            </a:r>
            <a:endParaRPr lang="en-CA" altLang="en-US" sz="2400" i="1" dirty="0" smtClean="0">
              <a:solidFill>
                <a:schemeClr val="tx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716606" y="2821608"/>
            <a:ext cx="2052228" cy="8640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000" dirty="0" smtClean="0"/>
              <a:t>Cystic fibrosis</a:t>
            </a:r>
            <a:endParaRPr lang="en-CA" altLang="en-US" sz="2000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687882" y="4059932"/>
            <a:ext cx="1371600" cy="457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000" dirty="0" smtClean="0"/>
              <a:t>PKU</a:t>
            </a:r>
            <a:endParaRPr lang="en-CA" altLang="en-US" sz="2000" dirty="0" smtClean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716016" y="4971132"/>
            <a:ext cx="2052228" cy="8640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000" dirty="0" smtClean="0"/>
              <a:t>Canavan disease</a:t>
            </a:r>
            <a:endParaRPr lang="en-CA" altLang="en-US" sz="2000" dirty="0" smtClean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6868734" y="4639444"/>
            <a:ext cx="2052228" cy="8640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err="1" smtClean="0"/>
              <a:t>Tay</a:t>
            </a:r>
            <a:r>
              <a:rPr lang="en-US" sz="2000" dirty="0" smtClean="0"/>
              <a:t> Sachs disease</a:t>
            </a:r>
            <a:endParaRPr lang="en-CA" altLang="en-US" sz="2000" dirty="0" smtClean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7186462" y="3816464"/>
            <a:ext cx="1554480" cy="5486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000" dirty="0" smtClean="0"/>
              <a:t>MCAD</a:t>
            </a:r>
            <a:endParaRPr lang="en-CA" altLang="en-US" sz="2000" dirty="0" smtClean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6387870" y="5949280"/>
            <a:ext cx="2052228" cy="8640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latin typeface="Symbol" panose="05050102010706020507" pitchFamily="18" charset="2"/>
              </a:rPr>
              <a:t>b</a:t>
            </a:r>
            <a:r>
              <a:rPr lang="en-US" sz="2000" dirty="0" smtClean="0"/>
              <a:t>-thalassemia</a:t>
            </a:r>
            <a:endParaRPr lang="en-CA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1708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What does direct-to-consumer genetic testing test for?</a:t>
            </a:r>
            <a:endParaRPr lang="en-CA" altLang="en-US" sz="4000" dirty="0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3749040" cy="9647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en-AU" altLang="en-US" sz="2400" dirty="0" smtClean="0">
                <a:solidFill>
                  <a:schemeClr val="bg1">
                    <a:lumMod val="50000"/>
                  </a:schemeClr>
                </a:solidFill>
              </a:rPr>
              <a:t>Complex </a:t>
            </a:r>
            <a:r>
              <a:rPr lang="en-AU" altLang="en-US" sz="2400" dirty="0">
                <a:solidFill>
                  <a:schemeClr val="bg1">
                    <a:lumMod val="50000"/>
                  </a:schemeClr>
                </a:solidFill>
              </a:rPr>
              <a:t>health </a:t>
            </a:r>
            <a:r>
              <a:rPr lang="en-AU" altLang="en-US" sz="2400" dirty="0" smtClean="0">
                <a:solidFill>
                  <a:schemeClr val="bg1">
                    <a:lumMod val="50000"/>
                  </a:schemeClr>
                </a:solidFill>
              </a:rPr>
              <a:t>conditions/ </a:t>
            </a:r>
          </a:p>
          <a:p>
            <a:pPr marL="0" indent="0" algn="ctr">
              <a:buNone/>
            </a:pPr>
            <a:r>
              <a:rPr lang="en-AU" altLang="en-US" sz="2400" dirty="0" smtClean="0">
                <a:solidFill>
                  <a:schemeClr val="bg1">
                    <a:lumMod val="50000"/>
                  </a:schemeClr>
                </a:solidFill>
              </a:rPr>
              <a:t>Genetic risk factors</a:t>
            </a:r>
            <a:endParaRPr lang="en-CA" alt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39552" y="2824336"/>
            <a:ext cx="3749040" cy="9647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altLang="en-US" sz="2400" dirty="0">
                <a:solidFill>
                  <a:schemeClr val="bg1">
                    <a:lumMod val="50000"/>
                  </a:schemeClr>
                </a:solidFill>
              </a:rPr>
              <a:t>Pharmacogenomics</a:t>
            </a:r>
            <a:endParaRPr lang="en-CA" alt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39552" y="4005064"/>
            <a:ext cx="3749040" cy="9647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altLang="en-US" sz="2400" dirty="0" smtClean="0">
                <a:solidFill>
                  <a:schemeClr val="bg1">
                    <a:lumMod val="50000"/>
                  </a:schemeClr>
                </a:solidFill>
              </a:rPr>
              <a:t>Inherited conditions</a:t>
            </a:r>
          </a:p>
          <a:p>
            <a:pPr marL="0" indent="0" algn="ctr">
              <a:buNone/>
            </a:pPr>
            <a:r>
              <a:rPr lang="en-AU" altLang="en-US" sz="2400" i="1" dirty="0" smtClean="0">
                <a:solidFill>
                  <a:schemeClr val="bg1">
                    <a:lumMod val="50000"/>
                  </a:schemeClr>
                </a:solidFill>
              </a:rPr>
              <a:t>i.e. carrier testing</a:t>
            </a:r>
            <a:endParaRPr lang="en-CA" altLang="en-US" sz="24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72000" y="4105672"/>
            <a:ext cx="2052228" cy="8640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000" dirty="0" smtClean="0"/>
              <a:t>Curly hair</a:t>
            </a:r>
            <a:endParaRPr lang="en-CA" altLang="en-US" sz="2000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7056276" y="5949280"/>
            <a:ext cx="2052228" cy="8640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000" dirty="0" smtClean="0"/>
              <a:t>Cilantro aversion</a:t>
            </a:r>
            <a:endParaRPr lang="en-CA" altLang="en-US" sz="2000" dirty="0" smtClean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572000" y="5129808"/>
            <a:ext cx="2052228" cy="8640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000" dirty="0" smtClean="0"/>
              <a:t>Bitter taste </a:t>
            </a:r>
            <a:endParaRPr lang="en-CA" altLang="en-US" sz="2000" dirty="0" smtClean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6744728" y="5083696"/>
            <a:ext cx="1476164" cy="720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H</a:t>
            </a:r>
            <a:r>
              <a:rPr lang="en-US" sz="2000" dirty="0" smtClean="0"/>
              <a:t>eight</a:t>
            </a:r>
            <a:endParaRPr lang="en-CA" altLang="en-US" sz="2000" dirty="0" smtClean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6816352" y="4105672"/>
            <a:ext cx="2052228" cy="8640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000" dirty="0" smtClean="0"/>
              <a:t>Eye </a:t>
            </a:r>
            <a:r>
              <a:rPr lang="en-US" altLang="en-US" sz="2000" dirty="0" err="1" smtClean="0"/>
              <a:t>colour</a:t>
            </a:r>
            <a:endParaRPr lang="en-CA" altLang="en-US" sz="2000" dirty="0" smtClean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539552" y="5229200"/>
            <a:ext cx="3749040" cy="9647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AU" altLang="en-US" sz="2400" dirty="0" smtClean="0">
                <a:solidFill>
                  <a:schemeClr val="tx1"/>
                </a:solidFill>
              </a:rPr>
              <a:t>Traits</a:t>
            </a:r>
            <a:endParaRPr lang="en-CA" alt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18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How does direct-to-consumer genetic testing work?</a:t>
            </a:r>
            <a:endParaRPr lang="en-CA" altLang="en-US" sz="4000" dirty="0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3749040" cy="9647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en-AU" altLang="en-US" sz="2400" dirty="0" smtClean="0">
                <a:solidFill>
                  <a:schemeClr val="tx1"/>
                </a:solidFill>
              </a:rPr>
              <a:t>Complex </a:t>
            </a:r>
            <a:r>
              <a:rPr lang="en-AU" altLang="en-US" sz="2400" dirty="0">
                <a:solidFill>
                  <a:schemeClr val="tx1"/>
                </a:solidFill>
              </a:rPr>
              <a:t>health </a:t>
            </a:r>
            <a:r>
              <a:rPr lang="en-AU" altLang="en-US" sz="2400" dirty="0" smtClean="0">
                <a:solidFill>
                  <a:schemeClr val="tx1"/>
                </a:solidFill>
              </a:rPr>
              <a:t>conditions/ </a:t>
            </a:r>
          </a:p>
          <a:p>
            <a:pPr marL="0" indent="0" algn="ctr">
              <a:buNone/>
            </a:pPr>
            <a:r>
              <a:rPr lang="en-AU" altLang="en-US" sz="2400" dirty="0" smtClean="0">
                <a:solidFill>
                  <a:schemeClr val="tx1"/>
                </a:solidFill>
              </a:rPr>
              <a:t>Genetic risk factors</a:t>
            </a:r>
            <a:endParaRPr lang="en-CA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39552" y="2824336"/>
            <a:ext cx="3749040" cy="9647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altLang="en-US" sz="2400" dirty="0">
                <a:solidFill>
                  <a:schemeClr val="tx1"/>
                </a:solidFill>
              </a:rPr>
              <a:t>Pharmacogenomics</a:t>
            </a:r>
            <a:endParaRPr lang="en-CA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39552" y="4005064"/>
            <a:ext cx="3749040" cy="9647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altLang="en-US" sz="2400" dirty="0" smtClean="0">
                <a:solidFill>
                  <a:schemeClr val="bg1">
                    <a:lumMod val="50000"/>
                  </a:schemeClr>
                </a:solidFill>
              </a:rPr>
              <a:t>Inherited conditions</a:t>
            </a:r>
          </a:p>
          <a:p>
            <a:pPr marL="0" indent="0" algn="ctr">
              <a:buNone/>
            </a:pPr>
            <a:r>
              <a:rPr lang="en-AU" altLang="en-US" sz="2400" i="1" dirty="0" smtClean="0">
                <a:solidFill>
                  <a:schemeClr val="bg1">
                    <a:lumMod val="50000"/>
                  </a:schemeClr>
                </a:solidFill>
              </a:rPr>
              <a:t>i.e. carrier testing</a:t>
            </a:r>
            <a:endParaRPr lang="en-CA" altLang="en-US" sz="24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539552" y="5229200"/>
            <a:ext cx="3749040" cy="9647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AU" altLang="en-US" sz="2400" dirty="0" smtClean="0">
                <a:solidFill>
                  <a:schemeClr val="tx1"/>
                </a:solidFill>
              </a:rPr>
              <a:t>Traits</a:t>
            </a:r>
            <a:endParaRPr lang="en-CA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64088" y="1950497"/>
            <a:ext cx="3096344" cy="30192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Uses data from Genome Wide Association Studies (GWAS)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177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1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1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How does direct-to-consumer genetic testing work?</a:t>
            </a:r>
            <a:endParaRPr lang="en-CA" altLang="en-US" sz="4000" dirty="0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03476" y="1446473"/>
            <a:ext cx="2612340" cy="6492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en-AU" altLang="en-US" sz="1600" dirty="0" smtClean="0">
                <a:solidFill>
                  <a:schemeClr val="tx1"/>
                </a:solidFill>
              </a:rPr>
              <a:t>Complex </a:t>
            </a:r>
            <a:r>
              <a:rPr lang="en-AU" altLang="en-US" sz="1600" dirty="0">
                <a:solidFill>
                  <a:schemeClr val="tx1"/>
                </a:solidFill>
              </a:rPr>
              <a:t>health </a:t>
            </a:r>
            <a:r>
              <a:rPr lang="en-AU" altLang="en-US" sz="1600" dirty="0" smtClean="0">
                <a:solidFill>
                  <a:schemeClr val="tx1"/>
                </a:solidFill>
              </a:rPr>
              <a:t>conditions/ </a:t>
            </a:r>
          </a:p>
          <a:p>
            <a:pPr marL="0" indent="0" algn="ctr">
              <a:buNone/>
            </a:pPr>
            <a:r>
              <a:rPr lang="en-AU" altLang="en-US" sz="1600" dirty="0" smtClean="0">
                <a:solidFill>
                  <a:schemeClr val="tx1"/>
                </a:solidFill>
              </a:rPr>
              <a:t>Genetic risk factors</a:t>
            </a:r>
            <a:endParaRPr lang="en-CA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23528" y="2204864"/>
            <a:ext cx="2373952" cy="457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altLang="en-US" sz="1600" dirty="0">
                <a:solidFill>
                  <a:schemeClr val="tx1"/>
                </a:solidFill>
              </a:rPr>
              <a:t>Pharmacogenomics</a:t>
            </a:r>
            <a:endParaRPr lang="en-CA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393400" y="2779776"/>
            <a:ext cx="1008112" cy="3657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AU" altLang="en-US" sz="1600" dirty="0" smtClean="0">
                <a:solidFill>
                  <a:schemeClr val="tx1"/>
                </a:solidFill>
              </a:rPr>
              <a:t>Traits</a:t>
            </a:r>
            <a:endParaRPr lang="en-CA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31840" y="1531025"/>
            <a:ext cx="5669280" cy="902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Genome Wide Association Studies (GWAS)</a:t>
            </a:r>
            <a:endParaRPr lang="en-US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3150618" y="2559061"/>
            <a:ext cx="5650502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lvl="1"/>
            <a:r>
              <a:rPr lang="en-AU" altLang="en-US" sz="2200" dirty="0" smtClean="0"/>
              <a:t>Case-control </a:t>
            </a:r>
            <a:r>
              <a:rPr lang="en-AU" altLang="en-US" sz="2200" dirty="0"/>
              <a:t>studies which examine </a:t>
            </a:r>
            <a:r>
              <a:rPr lang="en-AU" altLang="en-US" sz="2200" b="1" dirty="0" smtClean="0"/>
              <a:t>S</a:t>
            </a:r>
            <a:r>
              <a:rPr lang="en-AU" altLang="en-US" sz="2200" dirty="0" smtClean="0"/>
              <a:t>ingle </a:t>
            </a:r>
            <a:r>
              <a:rPr lang="en-AU" altLang="en-US" sz="2200" b="1" dirty="0" smtClean="0"/>
              <a:t>N</a:t>
            </a:r>
            <a:r>
              <a:rPr lang="en-AU" altLang="en-US" sz="2200" dirty="0" smtClean="0"/>
              <a:t>ucleotide </a:t>
            </a:r>
            <a:r>
              <a:rPr lang="en-AU" altLang="en-US" sz="2200" b="1" dirty="0" smtClean="0"/>
              <a:t>P</a:t>
            </a:r>
            <a:r>
              <a:rPr lang="en-AU" altLang="en-US" sz="2200" dirty="0" smtClean="0"/>
              <a:t>olymorphisms </a:t>
            </a:r>
            <a:r>
              <a:rPr lang="en-AU" altLang="en-US" sz="2200" dirty="0"/>
              <a:t>[SNPs</a:t>
            </a:r>
            <a:r>
              <a:rPr lang="en-AU" altLang="en-US" sz="2200" dirty="0" smtClean="0"/>
              <a:t>]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122836" y="3429000"/>
            <a:ext cx="5610184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AU" sz="2200" dirty="0"/>
              <a:t>Each SNP represents a difference in a single DNA building block, a nucleotide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249896"/>
            <a:ext cx="4213898" cy="260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8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How does direct-to-consumer genetic testing work?</a:t>
            </a:r>
            <a:endParaRPr lang="en-CA" altLang="en-US" sz="4000" dirty="0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03476" y="1446473"/>
            <a:ext cx="2612340" cy="6492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en-AU" altLang="en-US" sz="1600" dirty="0" smtClean="0">
                <a:solidFill>
                  <a:schemeClr val="tx1"/>
                </a:solidFill>
              </a:rPr>
              <a:t>Complex </a:t>
            </a:r>
            <a:r>
              <a:rPr lang="en-AU" altLang="en-US" sz="1600" dirty="0">
                <a:solidFill>
                  <a:schemeClr val="tx1"/>
                </a:solidFill>
              </a:rPr>
              <a:t>health </a:t>
            </a:r>
            <a:r>
              <a:rPr lang="en-AU" altLang="en-US" sz="1600" dirty="0" smtClean="0">
                <a:solidFill>
                  <a:schemeClr val="tx1"/>
                </a:solidFill>
              </a:rPr>
              <a:t>conditions/ </a:t>
            </a:r>
          </a:p>
          <a:p>
            <a:pPr marL="0" indent="0" algn="ctr">
              <a:buNone/>
            </a:pPr>
            <a:r>
              <a:rPr lang="en-AU" altLang="en-US" sz="1600" dirty="0" smtClean="0">
                <a:solidFill>
                  <a:schemeClr val="tx1"/>
                </a:solidFill>
              </a:rPr>
              <a:t>Genetic risk factors</a:t>
            </a:r>
            <a:endParaRPr lang="en-CA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23528" y="2204864"/>
            <a:ext cx="2373952" cy="457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altLang="en-US" sz="1600" dirty="0">
                <a:solidFill>
                  <a:schemeClr val="tx1"/>
                </a:solidFill>
              </a:rPr>
              <a:t>Pharmacogenomics</a:t>
            </a:r>
            <a:endParaRPr lang="en-CA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393400" y="2779776"/>
            <a:ext cx="1008112" cy="3657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AU" altLang="en-US" sz="1600" dirty="0" smtClean="0">
                <a:solidFill>
                  <a:schemeClr val="tx1"/>
                </a:solidFill>
              </a:rPr>
              <a:t>Traits</a:t>
            </a:r>
            <a:endParaRPr lang="en-CA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31840" y="1531025"/>
            <a:ext cx="5669280" cy="902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Genome Wide Association Studies (GWAS)</a:t>
            </a:r>
            <a:endParaRPr lang="en-US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3131840" y="2566645"/>
            <a:ext cx="5669280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altLang="en-US" sz="2200" dirty="0" smtClean="0"/>
              <a:t>Compare </a:t>
            </a:r>
            <a:r>
              <a:rPr lang="en-AU" altLang="en-US" sz="2200" dirty="0"/>
              <a:t>large groups of individuals </a:t>
            </a:r>
            <a:endParaRPr lang="en-US" sz="22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242887" y="5076277"/>
            <a:ext cx="1495046" cy="1737099"/>
            <a:chOff x="516108" y="4897664"/>
            <a:chExt cx="1495046" cy="1737099"/>
          </a:xfrm>
        </p:grpSpPr>
        <p:grpSp>
          <p:nvGrpSpPr>
            <p:cNvPr id="19" name="Group 18"/>
            <p:cNvGrpSpPr/>
            <p:nvPr/>
          </p:nvGrpSpPr>
          <p:grpSpPr>
            <a:xfrm>
              <a:off x="683568" y="5031178"/>
              <a:ext cx="362900" cy="972108"/>
              <a:chOff x="4572000" y="4293096"/>
              <a:chExt cx="504056" cy="1224136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4572000" y="4293096"/>
                <a:ext cx="504056" cy="504056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4752020" y="4760410"/>
                <a:ext cx="182880" cy="75682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944841" y="4897664"/>
              <a:ext cx="362900" cy="972108"/>
              <a:chOff x="4572000" y="4293096"/>
              <a:chExt cx="504056" cy="1224136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4572000" y="4293096"/>
                <a:ext cx="504056" cy="504056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752020" y="4760410"/>
                <a:ext cx="182880" cy="75682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958831" y="5268766"/>
              <a:ext cx="362900" cy="972108"/>
              <a:chOff x="4572000" y="4293096"/>
              <a:chExt cx="504056" cy="1224136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4572000" y="4293096"/>
                <a:ext cx="504056" cy="504056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752020" y="4760410"/>
                <a:ext cx="182880" cy="75682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292681" y="4982852"/>
              <a:ext cx="362900" cy="972108"/>
              <a:chOff x="4572000" y="4293096"/>
              <a:chExt cx="504056" cy="1224136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4572000" y="4293096"/>
                <a:ext cx="504056" cy="504056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4752020" y="4760410"/>
                <a:ext cx="182880" cy="75682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1111231" y="5421166"/>
              <a:ext cx="362900" cy="972108"/>
              <a:chOff x="4572000" y="4293096"/>
              <a:chExt cx="504056" cy="1224136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4572000" y="4293096"/>
                <a:ext cx="504056" cy="504056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4752020" y="4760410"/>
                <a:ext cx="182880" cy="75682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814079" y="5557637"/>
              <a:ext cx="362900" cy="972108"/>
              <a:chOff x="4572000" y="4293096"/>
              <a:chExt cx="504056" cy="1224136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4572000" y="4293096"/>
                <a:ext cx="504056" cy="504056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752020" y="4760410"/>
                <a:ext cx="182880" cy="75682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1393238" y="5662655"/>
              <a:ext cx="362900" cy="972108"/>
              <a:chOff x="4572000" y="4293096"/>
              <a:chExt cx="504056" cy="1224136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4572000" y="4293096"/>
                <a:ext cx="504056" cy="504056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4752020" y="4760410"/>
                <a:ext cx="182880" cy="75682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516108" y="5400355"/>
              <a:ext cx="362900" cy="972108"/>
              <a:chOff x="4572000" y="4293096"/>
              <a:chExt cx="504056" cy="1224136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4572000" y="4293096"/>
                <a:ext cx="504056" cy="504056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4752020" y="4760410"/>
                <a:ext cx="182880" cy="75682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648254" y="5214804"/>
              <a:ext cx="362900" cy="972108"/>
              <a:chOff x="4572000" y="4293096"/>
              <a:chExt cx="504056" cy="1224136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4572000" y="4293096"/>
                <a:ext cx="504056" cy="504056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4752020" y="4760410"/>
                <a:ext cx="182880" cy="75682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1156889" y="4505273"/>
            <a:ext cx="1686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altLang="en-US" sz="1600" dirty="0" smtClean="0"/>
              <a:t>1. Unaffected </a:t>
            </a:r>
            <a:r>
              <a:rPr lang="en-AU" altLang="en-US" sz="1600" dirty="0"/>
              <a:t>controls </a:t>
            </a:r>
            <a:endParaRPr lang="en-US" sz="1600" dirty="0"/>
          </a:p>
        </p:txBody>
      </p:sp>
      <p:grpSp>
        <p:nvGrpSpPr>
          <p:cNvPr id="46" name="Group 45"/>
          <p:cNvGrpSpPr/>
          <p:nvPr/>
        </p:nvGrpSpPr>
        <p:grpSpPr>
          <a:xfrm>
            <a:off x="6602777" y="5007965"/>
            <a:ext cx="1411053" cy="1733403"/>
            <a:chOff x="4030236" y="5030973"/>
            <a:chExt cx="1411053" cy="1733403"/>
          </a:xfrm>
        </p:grpSpPr>
        <p:grpSp>
          <p:nvGrpSpPr>
            <p:cNvPr id="47" name="Group 46"/>
            <p:cNvGrpSpPr/>
            <p:nvPr/>
          </p:nvGrpSpPr>
          <p:grpSpPr>
            <a:xfrm>
              <a:off x="4576554" y="5030973"/>
              <a:ext cx="362900" cy="972108"/>
              <a:chOff x="4572000" y="4293096"/>
              <a:chExt cx="504056" cy="1224136"/>
            </a:xfrm>
          </p:grpSpPr>
          <p:sp>
            <p:nvSpPr>
              <p:cNvPr id="76" name="Oval 75"/>
              <p:cNvSpPr/>
              <p:nvPr/>
            </p:nvSpPr>
            <p:spPr>
              <a:xfrm>
                <a:off x="4572000" y="4293096"/>
                <a:ext cx="504056" cy="504056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4752020" y="4760410"/>
                <a:ext cx="182880" cy="75682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4390550" y="5214804"/>
              <a:ext cx="362900" cy="972108"/>
              <a:chOff x="4572000" y="4293096"/>
              <a:chExt cx="504056" cy="1224136"/>
            </a:xfrm>
          </p:grpSpPr>
          <p:sp>
            <p:nvSpPr>
              <p:cNvPr id="74" name="Oval 73"/>
              <p:cNvSpPr/>
              <p:nvPr/>
            </p:nvSpPr>
            <p:spPr>
              <a:xfrm>
                <a:off x="4572000" y="4293096"/>
                <a:ext cx="504056" cy="504056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4752020" y="4760410"/>
                <a:ext cx="182880" cy="75682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4203561" y="5153814"/>
              <a:ext cx="362900" cy="972108"/>
              <a:chOff x="4572000" y="4293096"/>
              <a:chExt cx="504056" cy="1224136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4572000" y="4293096"/>
                <a:ext cx="504056" cy="504056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4752020" y="4760410"/>
                <a:ext cx="182880" cy="75682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4771855" y="5231318"/>
              <a:ext cx="362900" cy="972108"/>
              <a:chOff x="4572000" y="4293096"/>
              <a:chExt cx="504056" cy="1224136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4572000" y="4293096"/>
                <a:ext cx="504056" cy="504056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4752020" y="4760410"/>
                <a:ext cx="182880" cy="75682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4459295" y="5663756"/>
              <a:ext cx="362900" cy="972108"/>
              <a:chOff x="4572000" y="4293096"/>
              <a:chExt cx="504056" cy="122413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4572000" y="4293096"/>
                <a:ext cx="504056" cy="504056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4752020" y="4760410"/>
                <a:ext cx="182880" cy="75682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4851678" y="5702783"/>
              <a:ext cx="362900" cy="972108"/>
              <a:chOff x="4572000" y="4293096"/>
              <a:chExt cx="504056" cy="1224136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4572000" y="4293096"/>
                <a:ext cx="504056" cy="504056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4752020" y="4760410"/>
                <a:ext cx="182880" cy="75682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4223090" y="5792268"/>
              <a:ext cx="362900" cy="972108"/>
              <a:chOff x="4572000" y="4293096"/>
              <a:chExt cx="504056" cy="1224136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4572000" y="4293096"/>
                <a:ext cx="504056" cy="504056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4752020" y="4760410"/>
                <a:ext cx="182880" cy="75682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5078389" y="5400355"/>
              <a:ext cx="362900" cy="972108"/>
              <a:chOff x="4572000" y="4293096"/>
              <a:chExt cx="504056" cy="1224136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4572000" y="4293096"/>
                <a:ext cx="504056" cy="504056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4752020" y="4760410"/>
                <a:ext cx="182880" cy="75682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4030236" y="5478205"/>
              <a:ext cx="362900" cy="972108"/>
              <a:chOff x="4572000" y="4293096"/>
              <a:chExt cx="504056" cy="1224136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4572000" y="4293096"/>
                <a:ext cx="504056" cy="504056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4752020" y="4760410"/>
                <a:ext cx="182880" cy="75682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6300192" y="4216406"/>
            <a:ext cx="201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altLang="en-US" sz="1600" dirty="0" smtClean="0"/>
              <a:t>2. Individuals </a:t>
            </a:r>
            <a:r>
              <a:rPr lang="en-AU" altLang="en-US" sz="1600" dirty="0"/>
              <a:t>with symptoms of a specific disease</a:t>
            </a:r>
            <a:endParaRPr lang="en-US" sz="1600" dirty="0"/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281038"/>
            <a:ext cx="3616481" cy="223834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43937" y="3188296"/>
            <a:ext cx="2251999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AU" altLang="en-US" sz="2200" dirty="0" smtClean="0"/>
              <a:t>Non-harmful changes</a:t>
            </a:r>
            <a:endParaRPr lang="en-US" sz="2200" dirty="0"/>
          </a:p>
        </p:txBody>
      </p:sp>
      <p:sp>
        <p:nvSpPr>
          <p:cNvPr id="88" name="TextBox 87"/>
          <p:cNvSpPr txBox="1"/>
          <p:nvPr/>
        </p:nvSpPr>
        <p:spPr>
          <a:xfrm>
            <a:off x="5270629" y="3188296"/>
            <a:ext cx="3621851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altLang="en-US" sz="2200" dirty="0"/>
              <a:t>P</a:t>
            </a:r>
            <a:r>
              <a:rPr lang="en-AU" altLang="en-US" sz="2200" dirty="0" smtClean="0"/>
              <a:t>athogenic</a:t>
            </a:r>
            <a:r>
              <a:rPr lang="en-AU" altLang="en-US" sz="2200" dirty="0"/>
              <a:t>, disease-causing/predisposing changes </a:t>
            </a:r>
            <a:endParaRPr lang="en-US" sz="2200" dirty="0"/>
          </a:p>
        </p:txBody>
      </p:sp>
      <p:sp>
        <p:nvSpPr>
          <p:cNvPr id="89" name="TextBox 88"/>
          <p:cNvSpPr txBox="1"/>
          <p:nvPr/>
        </p:nvSpPr>
        <p:spPr>
          <a:xfrm>
            <a:off x="4357383" y="3392539"/>
            <a:ext cx="646665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AU" altLang="en-US" sz="2200" dirty="0" smtClean="0"/>
              <a:t>VS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05250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What do direct-to-consumer genetic test results mean?</a:t>
            </a:r>
            <a:endParaRPr lang="en-CA" altLang="en-US" sz="4000" dirty="0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03476" y="1446473"/>
            <a:ext cx="2612340" cy="6492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en-AU" altLang="en-US" sz="1600" dirty="0" smtClean="0">
                <a:solidFill>
                  <a:schemeClr val="tx1"/>
                </a:solidFill>
              </a:rPr>
              <a:t>Complex </a:t>
            </a:r>
            <a:r>
              <a:rPr lang="en-AU" altLang="en-US" sz="1600" dirty="0">
                <a:solidFill>
                  <a:schemeClr val="tx1"/>
                </a:solidFill>
              </a:rPr>
              <a:t>health </a:t>
            </a:r>
            <a:r>
              <a:rPr lang="en-AU" altLang="en-US" sz="1600" dirty="0" smtClean="0">
                <a:solidFill>
                  <a:schemeClr val="tx1"/>
                </a:solidFill>
              </a:rPr>
              <a:t>conditions/ </a:t>
            </a:r>
          </a:p>
          <a:p>
            <a:pPr marL="0" indent="0" algn="ctr">
              <a:buNone/>
            </a:pPr>
            <a:r>
              <a:rPr lang="en-AU" altLang="en-US" sz="1600" dirty="0" smtClean="0">
                <a:solidFill>
                  <a:schemeClr val="tx1"/>
                </a:solidFill>
              </a:rPr>
              <a:t>Genetic risk factors</a:t>
            </a:r>
            <a:endParaRPr lang="en-CA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23528" y="2204864"/>
            <a:ext cx="2373952" cy="457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altLang="en-US" sz="1600" dirty="0">
                <a:solidFill>
                  <a:schemeClr val="bg1">
                    <a:lumMod val="50000"/>
                  </a:schemeClr>
                </a:solidFill>
              </a:rPr>
              <a:t>Pharmacogenomics</a:t>
            </a:r>
            <a:endParaRPr lang="en-CA" altLang="en-US" sz="1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393400" y="2779776"/>
            <a:ext cx="1008112" cy="3657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AU" altLang="en-US" sz="1600" dirty="0" smtClean="0">
                <a:solidFill>
                  <a:schemeClr val="tx1"/>
                </a:solidFill>
              </a:rPr>
              <a:t>Traits</a:t>
            </a:r>
            <a:endParaRPr lang="en-CA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993800" y="2723189"/>
            <a:ext cx="3674544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AU" sz="2200" dirty="0" smtClean="0"/>
              <a:t>Low risk</a:t>
            </a:r>
          </a:p>
          <a:p>
            <a:pPr algn="ctr"/>
            <a:r>
              <a:rPr lang="en-AU" sz="2200" dirty="0" smtClean="0"/>
              <a:t>Lower than average</a:t>
            </a:r>
            <a:endParaRPr lang="en-US" sz="2200" dirty="0"/>
          </a:p>
        </p:txBody>
      </p:sp>
      <p:sp>
        <p:nvSpPr>
          <p:cNvPr id="78" name="TextBox 77"/>
          <p:cNvSpPr txBox="1"/>
          <p:nvPr/>
        </p:nvSpPr>
        <p:spPr>
          <a:xfrm>
            <a:off x="3993800" y="4769276"/>
            <a:ext cx="3674544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AU" altLang="en-US" sz="2200" dirty="0" smtClean="0"/>
              <a:t>High risk</a:t>
            </a:r>
          </a:p>
          <a:p>
            <a:pPr algn="ctr"/>
            <a:r>
              <a:rPr lang="en-AU" sz="2200" dirty="0" smtClean="0"/>
              <a:t>Higher than average</a:t>
            </a:r>
          </a:p>
          <a:p>
            <a:pPr algn="ctr"/>
            <a:r>
              <a:rPr lang="en-AU" sz="2200" dirty="0" smtClean="0"/>
              <a:t>Increased risk</a:t>
            </a:r>
            <a:endParaRPr lang="en-US" sz="2200" dirty="0"/>
          </a:p>
        </p:txBody>
      </p:sp>
      <p:sp>
        <p:nvSpPr>
          <p:cNvPr id="79" name="TextBox 78"/>
          <p:cNvSpPr txBox="1"/>
          <p:nvPr/>
        </p:nvSpPr>
        <p:spPr>
          <a:xfrm>
            <a:off x="3993800" y="3726868"/>
            <a:ext cx="3674544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AU" sz="2200" dirty="0" smtClean="0"/>
              <a:t>Average risk</a:t>
            </a:r>
          </a:p>
          <a:p>
            <a:pPr algn="ctr"/>
            <a:r>
              <a:rPr lang="en-AU" sz="2200" dirty="0" smtClean="0"/>
              <a:t>Population risk</a:t>
            </a:r>
            <a:endParaRPr lang="en-US" sz="2200" dirty="0"/>
          </a:p>
        </p:txBody>
      </p:sp>
      <p:sp>
        <p:nvSpPr>
          <p:cNvPr id="81" name="Content Placeholder 2"/>
          <p:cNvSpPr txBox="1">
            <a:spLocks/>
          </p:cNvSpPr>
          <p:nvPr/>
        </p:nvSpPr>
        <p:spPr bwMode="auto">
          <a:xfrm>
            <a:off x="3993800" y="1747664"/>
            <a:ext cx="3674544" cy="685800"/>
          </a:xfrm>
          <a:prstGeom prst="roundRect">
            <a:avLst/>
          </a:prstGeo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altLang="en-US" sz="2200" dirty="0" smtClean="0">
                <a:solidFill>
                  <a:schemeClr val="tx1"/>
                </a:solidFill>
              </a:rPr>
              <a:t>Results</a:t>
            </a:r>
            <a:endParaRPr lang="en-CA" altLang="en-US" sz="2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9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8" grpId="0" animBg="1"/>
      <p:bldP spid="7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03476" y="1446473"/>
            <a:ext cx="2612340" cy="6492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en-AU" altLang="en-US" sz="1600" dirty="0" smtClean="0">
                <a:solidFill>
                  <a:schemeClr val="bg1">
                    <a:lumMod val="50000"/>
                  </a:schemeClr>
                </a:solidFill>
              </a:rPr>
              <a:t>Complex </a:t>
            </a:r>
            <a:r>
              <a:rPr lang="en-AU" altLang="en-US" sz="1600" dirty="0">
                <a:solidFill>
                  <a:schemeClr val="bg1">
                    <a:lumMod val="50000"/>
                  </a:schemeClr>
                </a:solidFill>
              </a:rPr>
              <a:t>health </a:t>
            </a:r>
            <a:r>
              <a:rPr lang="en-AU" altLang="en-US" sz="1600" dirty="0" smtClean="0">
                <a:solidFill>
                  <a:schemeClr val="bg1">
                    <a:lumMod val="50000"/>
                  </a:schemeClr>
                </a:solidFill>
              </a:rPr>
              <a:t>conditions/ </a:t>
            </a:r>
          </a:p>
          <a:p>
            <a:pPr marL="0" indent="0" algn="ctr">
              <a:buNone/>
            </a:pPr>
            <a:r>
              <a:rPr lang="en-AU" altLang="en-US" sz="1600" dirty="0" smtClean="0">
                <a:solidFill>
                  <a:schemeClr val="bg1">
                    <a:lumMod val="50000"/>
                  </a:schemeClr>
                </a:solidFill>
              </a:rPr>
              <a:t>Genetic risk factors</a:t>
            </a:r>
            <a:endParaRPr lang="en-CA" altLang="en-US" sz="1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23528" y="2204864"/>
            <a:ext cx="2373952" cy="457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altLang="en-US" sz="1600" dirty="0">
                <a:solidFill>
                  <a:schemeClr val="tx1"/>
                </a:solidFill>
              </a:rPr>
              <a:t>Pharmacogenomics</a:t>
            </a:r>
            <a:endParaRPr lang="en-CA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393400" y="2779776"/>
            <a:ext cx="1008112" cy="3657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AU" altLang="en-US" sz="1600" dirty="0" smtClean="0">
                <a:solidFill>
                  <a:schemeClr val="bg1">
                    <a:lumMod val="50000"/>
                  </a:schemeClr>
                </a:solidFill>
              </a:rPr>
              <a:t>Traits</a:t>
            </a:r>
            <a:endParaRPr lang="en-CA" altLang="en-US" sz="1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1" name="Content Placeholder 2"/>
          <p:cNvSpPr txBox="1">
            <a:spLocks/>
          </p:cNvSpPr>
          <p:nvPr/>
        </p:nvSpPr>
        <p:spPr bwMode="auto">
          <a:xfrm>
            <a:off x="3993800" y="1747664"/>
            <a:ext cx="3674544" cy="685800"/>
          </a:xfrm>
          <a:prstGeom prst="roundRect">
            <a:avLst/>
          </a:prstGeo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altLang="en-US" sz="2200" dirty="0" smtClean="0">
                <a:solidFill>
                  <a:schemeClr val="tx1"/>
                </a:solidFill>
              </a:rPr>
              <a:t>Results</a:t>
            </a:r>
            <a:endParaRPr lang="en-CA" altLang="en-US" sz="2200" dirty="0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93800" y="2564904"/>
            <a:ext cx="3674544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AU" altLang="en-US" sz="2200" dirty="0" smtClean="0"/>
              <a:t>Assess </a:t>
            </a:r>
            <a:r>
              <a:rPr lang="en-AU" altLang="en-US" sz="2200" dirty="0"/>
              <a:t>the kinetics and dynamics of specific </a:t>
            </a:r>
            <a:r>
              <a:rPr lang="en-AU" altLang="en-US" sz="2200" dirty="0" smtClean="0"/>
              <a:t>drugs</a:t>
            </a:r>
            <a:endParaRPr lang="en-US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3273720" y="5293657"/>
            <a:ext cx="2450408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/>
              <a:t>Genotype associated with increased risk of adverse effects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0152" y="5301208"/>
            <a:ext cx="24516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/>
              <a:t>Genotype associated with </a:t>
            </a:r>
            <a:r>
              <a:rPr lang="en-CA" sz="2000" dirty="0"/>
              <a:t>decreased </a:t>
            </a:r>
            <a:r>
              <a:rPr lang="en-CA" sz="2000" dirty="0" smtClean="0"/>
              <a:t>therapeutic benefit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993800" y="3429000"/>
            <a:ext cx="3674544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/>
              <a:t>Aim to: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smtClean="0"/>
              <a:t>Avoid adverse effects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/>
              <a:t>Improve </a:t>
            </a:r>
            <a:r>
              <a:rPr lang="en-US" sz="2200" dirty="0" smtClean="0"/>
              <a:t>efficiency</a:t>
            </a:r>
            <a:endParaRPr lang="en-US" sz="220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en-US" sz="4000" dirty="0" smtClean="0"/>
              <a:t>What do direct-to-consumer genetic test results mean?</a:t>
            </a:r>
            <a:endParaRPr lang="en-CA" altLang="en-US" sz="40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609424" y="5301208"/>
            <a:ext cx="2450408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/>
              <a:t>For example</a:t>
            </a:r>
          </a:p>
        </p:txBody>
      </p:sp>
    </p:spTree>
    <p:extLst>
      <p:ext uri="{BB962C8B-B14F-4D97-AF65-F5344CB8AC3E}">
        <p14:creationId xmlns:p14="http://schemas.microsoft.com/office/powerpoint/2010/main" val="113735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3749040" cy="9647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en-AU" altLang="en-US" sz="2400" dirty="0" smtClean="0">
                <a:solidFill>
                  <a:schemeClr val="bg1">
                    <a:lumMod val="50000"/>
                  </a:schemeClr>
                </a:solidFill>
              </a:rPr>
              <a:t>Complex </a:t>
            </a:r>
            <a:r>
              <a:rPr lang="en-AU" altLang="en-US" sz="2400" dirty="0">
                <a:solidFill>
                  <a:schemeClr val="bg1">
                    <a:lumMod val="50000"/>
                  </a:schemeClr>
                </a:solidFill>
              </a:rPr>
              <a:t>health </a:t>
            </a:r>
            <a:r>
              <a:rPr lang="en-AU" altLang="en-US" sz="2400" dirty="0" smtClean="0">
                <a:solidFill>
                  <a:schemeClr val="bg1">
                    <a:lumMod val="50000"/>
                  </a:schemeClr>
                </a:solidFill>
              </a:rPr>
              <a:t>conditions/ </a:t>
            </a:r>
          </a:p>
          <a:p>
            <a:pPr marL="0" indent="0" algn="ctr">
              <a:buNone/>
            </a:pPr>
            <a:r>
              <a:rPr lang="en-AU" altLang="en-US" sz="2400" dirty="0" smtClean="0">
                <a:solidFill>
                  <a:schemeClr val="tx1"/>
                </a:solidFill>
              </a:rPr>
              <a:t>Genetic risk factors</a:t>
            </a:r>
            <a:endParaRPr lang="en-CA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39552" y="2824336"/>
            <a:ext cx="3749040" cy="9647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altLang="en-US" sz="2400" dirty="0">
                <a:solidFill>
                  <a:schemeClr val="bg1">
                    <a:lumMod val="50000"/>
                  </a:schemeClr>
                </a:solidFill>
              </a:rPr>
              <a:t>Pharmacogenomics</a:t>
            </a:r>
            <a:endParaRPr lang="en-CA" alt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39552" y="4005064"/>
            <a:ext cx="3749040" cy="9647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altLang="en-US" sz="2400" dirty="0" smtClean="0">
                <a:solidFill>
                  <a:schemeClr val="tx1"/>
                </a:solidFill>
              </a:rPr>
              <a:t>Inherited conditions</a:t>
            </a:r>
          </a:p>
          <a:p>
            <a:pPr marL="0" indent="0" algn="ctr">
              <a:buNone/>
            </a:pPr>
            <a:r>
              <a:rPr lang="en-AU" altLang="en-US" sz="2400" i="1" dirty="0" smtClean="0">
                <a:solidFill>
                  <a:schemeClr val="tx1"/>
                </a:solidFill>
              </a:rPr>
              <a:t>i.e. carrier testing</a:t>
            </a:r>
            <a:endParaRPr lang="en-CA" altLang="en-US" sz="2400" i="1" dirty="0" smtClean="0">
              <a:solidFill>
                <a:schemeClr val="tx1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539552" y="5229200"/>
            <a:ext cx="3749040" cy="9647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AU" altLang="en-US" sz="2400" dirty="0" smtClean="0">
                <a:solidFill>
                  <a:schemeClr val="bg1">
                    <a:lumMod val="50000"/>
                  </a:schemeClr>
                </a:solidFill>
              </a:rPr>
              <a:t>Traits</a:t>
            </a:r>
            <a:endParaRPr lang="en-CA" alt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60032" y="1556793"/>
            <a:ext cx="3816424" cy="79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altLang="en-US" sz="2200" dirty="0" smtClean="0"/>
              <a:t>Common </a:t>
            </a:r>
            <a:r>
              <a:rPr lang="en-AU" altLang="en-US" sz="2200" dirty="0"/>
              <a:t>gene mutations, generally ethnicity based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60032" y="2494056"/>
            <a:ext cx="244827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AU" altLang="en-US" sz="2000" i="1" dirty="0"/>
              <a:t>BRCA1</a:t>
            </a:r>
            <a:r>
              <a:rPr lang="en-AU" altLang="en-US" sz="2000" dirty="0"/>
              <a:t> and </a:t>
            </a:r>
            <a:r>
              <a:rPr lang="en-AU" altLang="en-US" sz="2000" i="1" dirty="0"/>
              <a:t>BRCA2 </a:t>
            </a:r>
            <a:endParaRPr lang="en-AU" altLang="en-US" sz="2000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077172" y="2924944"/>
            <a:ext cx="3815308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altLang="en-US" dirty="0"/>
              <a:t>3 Ashkenazi Jewish founder mutations </a:t>
            </a:r>
            <a:r>
              <a:rPr lang="en-US" dirty="0"/>
              <a:t>(</a:t>
            </a:r>
            <a:r>
              <a:rPr lang="en-US" i="1" dirty="0"/>
              <a:t>common mutations in a population </a:t>
            </a:r>
            <a:r>
              <a:rPr lang="en-US" i="1" dirty="0" smtClean="0"/>
              <a:t>arising from </a:t>
            </a:r>
            <a:r>
              <a:rPr lang="en-US" i="1" dirty="0"/>
              <a:t>a small number of </a:t>
            </a:r>
            <a:r>
              <a:rPr lang="en-US" i="1" dirty="0" smtClean="0"/>
              <a:t>individuals</a:t>
            </a:r>
            <a:r>
              <a:rPr lang="en-US" dirty="0" smtClean="0"/>
              <a:t>) </a:t>
            </a:r>
            <a:r>
              <a:rPr lang="en-CA" altLang="en-US" dirty="0" smtClean="0"/>
              <a:t>are </a:t>
            </a:r>
            <a:r>
              <a:rPr lang="en-CA" altLang="en-US" dirty="0"/>
              <a:t>generally </a:t>
            </a:r>
            <a:r>
              <a:rPr lang="en-CA" altLang="en-US" dirty="0" smtClean="0"/>
              <a:t>offered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altLang="en-US" dirty="0" smtClean="0"/>
              <a:t>Over 3800 mutations have been identified in </a:t>
            </a:r>
            <a:r>
              <a:rPr lang="en-CA" altLang="en-US" i="1" dirty="0" smtClean="0"/>
              <a:t>BRCA1</a:t>
            </a:r>
            <a:r>
              <a:rPr lang="en-CA" altLang="en-US" dirty="0" smtClean="0"/>
              <a:t> and </a:t>
            </a:r>
            <a:r>
              <a:rPr lang="en-CA" altLang="en-US" i="1" dirty="0" smtClean="0"/>
              <a:t>BRCA2</a:t>
            </a:r>
            <a:endParaRPr lang="en-CA" alt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860032" y="5025370"/>
            <a:ext cx="403244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CA" altLang="en-US" sz="2000" i="1" dirty="0"/>
              <a:t>CFTR</a:t>
            </a:r>
            <a:r>
              <a:rPr lang="en-CA" altLang="en-US" sz="2000" dirty="0"/>
              <a:t> (mutations in this gene cause cystic fibrosis</a:t>
            </a:r>
            <a:r>
              <a:rPr lang="en-CA" altLang="en-US" sz="2000" dirty="0" smtClean="0"/>
              <a:t>)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220072" y="5727739"/>
            <a:ext cx="3672408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lvl="2"/>
            <a:r>
              <a:rPr lang="en-CA" dirty="0"/>
              <a:t>A core panel of 23 mutations is generally </a:t>
            </a:r>
            <a:r>
              <a:rPr lang="en-CA" dirty="0" smtClean="0"/>
              <a:t>offered </a:t>
            </a:r>
            <a:r>
              <a:rPr lang="en-CA" b="1" dirty="0" smtClean="0"/>
              <a:t>vs </a:t>
            </a:r>
            <a:r>
              <a:rPr lang="en-CA" dirty="0" smtClean="0"/>
              <a:t>over 70 mutations at most clinical labs</a:t>
            </a:r>
            <a:endParaRPr lang="en-CA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en-US" sz="4000" dirty="0" smtClean="0"/>
              <a:t>What do direct-to-consumer genetic test results mean?</a:t>
            </a:r>
            <a:endParaRPr lang="en-CA" alt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238978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1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Disclaimer</a:t>
            </a:r>
            <a:endParaRPr lang="en-CA" alt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altLang="en-US" sz="2400" i="1" smtClean="0"/>
              <a:t>This presentation is for educational purposes only and should not be used as a substitute for clinical judgement.  GEC-KO aims to aid the practicing clinician by providing informed opinions regarding genetic services that have been developed in a rigorous and evidence-based manner. Physicians must use their own clinical judgement in addition to published articles and the information presented herein. GEC-KO assumes no responsibility or liability resulting from the use of information contained herein.  </a:t>
            </a:r>
            <a:endParaRPr lang="en-CA" altLang="en-US" sz="2400" smtClean="0"/>
          </a:p>
          <a:p>
            <a:endParaRPr lang="en-CA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3056464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95536" y="1484784"/>
            <a:ext cx="8352928" cy="160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altLang="en-US" sz="2800" dirty="0" smtClean="0">
                <a:solidFill>
                  <a:schemeClr val="tx1"/>
                </a:solidFill>
              </a:rPr>
              <a:t>Do </a:t>
            </a:r>
            <a:r>
              <a:rPr lang="en-AU" altLang="en-US" sz="2800" b="1" dirty="0">
                <a:solidFill>
                  <a:schemeClr val="tx1"/>
                </a:solidFill>
              </a:rPr>
              <a:t>not</a:t>
            </a:r>
            <a:r>
              <a:rPr lang="en-AU" altLang="en-US" sz="2800" dirty="0">
                <a:solidFill>
                  <a:schemeClr val="tx1"/>
                </a:solidFill>
              </a:rPr>
              <a:t> take into account </a:t>
            </a:r>
            <a:r>
              <a:rPr lang="en-AU" altLang="en-US" sz="2800" dirty="0" smtClean="0">
                <a:solidFill>
                  <a:schemeClr val="tx1"/>
                </a:solidFill>
              </a:rPr>
              <a:t>numerous important factors that </a:t>
            </a:r>
            <a:r>
              <a:rPr lang="en-AU" altLang="en-US" sz="2800" dirty="0">
                <a:solidFill>
                  <a:schemeClr val="tx1"/>
                </a:solidFill>
              </a:rPr>
              <a:t>are a significant contribution to common </a:t>
            </a:r>
            <a:r>
              <a:rPr lang="en-AU" altLang="en-US" sz="2800" dirty="0" smtClean="0">
                <a:solidFill>
                  <a:schemeClr val="tx1"/>
                </a:solidFill>
              </a:rPr>
              <a:t>complex disease in interpretation</a:t>
            </a:r>
            <a:endParaRPr lang="en-AU" altLang="en-US" sz="28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52120" y="3359439"/>
            <a:ext cx="223224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Age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00541" y="3174773"/>
            <a:ext cx="432048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Family history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1187624" y="3933056"/>
            <a:ext cx="269979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Lifestyle (e.g. smoking obesity)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733589" y="3933056"/>
            <a:ext cx="3438811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Other environmental factors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395536" y="4977320"/>
            <a:ext cx="8352928" cy="133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altLang="en-US" sz="2800" dirty="0" smtClean="0">
                <a:solidFill>
                  <a:schemeClr val="tx1"/>
                </a:solidFill>
              </a:rPr>
              <a:t>Different companies use different GWAS reports and different SNPs for analysis</a:t>
            </a:r>
            <a:endParaRPr lang="en-AU" altLang="en-US" sz="2800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en-US" sz="4000" dirty="0" smtClean="0"/>
              <a:t>What do direct-to-consumer genetic test results mean?</a:t>
            </a:r>
            <a:endParaRPr lang="en-CA" alt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79331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CA" altLang="en-US" sz="3200" dirty="0" smtClean="0"/>
              <a:t>Potential Risks/Benefits/Limitations</a:t>
            </a:r>
          </a:p>
        </p:txBody>
      </p:sp>
      <p:sp>
        <p:nvSpPr>
          <p:cNvPr id="3" name="Isosceles Triangle 2"/>
          <p:cNvSpPr/>
          <p:nvPr/>
        </p:nvSpPr>
        <p:spPr>
          <a:xfrm>
            <a:off x="3275856" y="5445224"/>
            <a:ext cx="1944216" cy="864096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95536" y="5229200"/>
            <a:ext cx="7839332" cy="4320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1560" y="5909210"/>
            <a:ext cx="22680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altLang="en-US" sz="2000" b="1" dirty="0">
                <a:solidFill>
                  <a:schemeClr val="tx1"/>
                </a:solidFill>
              </a:rPr>
              <a:t>Potential </a:t>
            </a:r>
            <a:r>
              <a:rPr lang="en-CA" altLang="en-US" sz="2000" b="1" dirty="0" smtClean="0">
                <a:solidFill>
                  <a:schemeClr val="tx1"/>
                </a:solidFill>
              </a:rPr>
              <a:t>Benefits</a:t>
            </a:r>
            <a:endParaRPr lang="en-CA" alt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2708920"/>
            <a:ext cx="6040574" cy="430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altLang="en-US" sz="2200" dirty="0" smtClean="0"/>
              <a:t>Information </a:t>
            </a:r>
            <a:r>
              <a:rPr lang="en-AU" altLang="en-US" sz="2200" dirty="0"/>
              <a:t>for medication choice and/or </a:t>
            </a:r>
            <a:r>
              <a:rPr lang="en-AU" altLang="en-US" sz="2200" dirty="0" smtClean="0"/>
              <a:t>dose </a:t>
            </a:r>
            <a:endParaRPr lang="en-CA" altLang="en-US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107504" y="1787912"/>
            <a:ext cx="565288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altLang="en-US" sz="2200" dirty="0"/>
              <a:t>Encourage positive behaviour modifications (e.g. increase exercise, smoking </a:t>
            </a:r>
            <a:r>
              <a:rPr lang="en-AU" altLang="en-US" sz="2200" dirty="0" smtClean="0"/>
              <a:t>cessation)</a:t>
            </a:r>
            <a:endParaRPr lang="en-CA" altLang="en-US" sz="2200" dirty="0"/>
          </a:p>
        </p:txBody>
      </p:sp>
      <p:sp>
        <p:nvSpPr>
          <p:cNvPr id="17" name="TextBox 16"/>
          <p:cNvSpPr txBox="1"/>
          <p:nvPr/>
        </p:nvSpPr>
        <p:spPr>
          <a:xfrm>
            <a:off x="175713" y="3356992"/>
            <a:ext cx="8059155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altLang="en-US" sz="2200" dirty="0" smtClean="0"/>
              <a:t>Information for </a:t>
            </a:r>
            <a:r>
              <a:rPr lang="en-AU" altLang="en-US" sz="2200" dirty="0"/>
              <a:t>individuals who have no or limited information about their family history (e.g. an individual who was adopted)</a:t>
            </a:r>
            <a:endParaRPr lang="en-CA" altLang="en-US" sz="2200" dirty="0"/>
          </a:p>
        </p:txBody>
      </p:sp>
      <p:sp>
        <p:nvSpPr>
          <p:cNvPr id="18" name="TextBox 17"/>
          <p:cNvSpPr txBox="1"/>
          <p:nvPr/>
        </p:nvSpPr>
        <p:spPr>
          <a:xfrm>
            <a:off x="175713" y="4293096"/>
            <a:ext cx="8059155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altLang="en-US" sz="2200" dirty="0"/>
              <a:t>Reveal carrier status of a genetic condition that could have implications for family planning or medical management</a:t>
            </a:r>
            <a:endParaRPr lang="en-CA" altLang="en-US" sz="2200" dirty="0"/>
          </a:p>
        </p:txBody>
      </p:sp>
      <p:sp>
        <p:nvSpPr>
          <p:cNvPr id="21" name="TextBox 20"/>
          <p:cNvSpPr txBox="1"/>
          <p:nvPr/>
        </p:nvSpPr>
        <p:spPr>
          <a:xfrm>
            <a:off x="5580112" y="5673442"/>
            <a:ext cx="2916072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altLang="en-US" sz="2000" b="1" dirty="0">
                <a:solidFill>
                  <a:schemeClr val="tx1"/>
                </a:solidFill>
              </a:rPr>
              <a:t>Potential </a:t>
            </a:r>
            <a:r>
              <a:rPr lang="en-CA" altLang="en-US" sz="2000" b="1" dirty="0" smtClean="0">
                <a:solidFill>
                  <a:schemeClr val="tx1"/>
                </a:solidFill>
              </a:rPr>
              <a:t>Risks/Limitations</a:t>
            </a:r>
            <a:endParaRPr lang="en-CA" altLang="en-US" sz="2000" b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3800" y="1196752"/>
            <a:ext cx="2448000" cy="430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altLang="en-US" sz="2200" dirty="0" smtClean="0"/>
              <a:t>Patient autonomy</a:t>
            </a:r>
            <a:endParaRPr lang="en-CA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72194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CA" altLang="en-US" sz="3200" dirty="0" smtClean="0"/>
              <a:t>Potential Risks/Benefits/Limitations</a:t>
            </a:r>
          </a:p>
        </p:txBody>
      </p:sp>
      <p:sp>
        <p:nvSpPr>
          <p:cNvPr id="3" name="Isosceles Triangle 2"/>
          <p:cNvSpPr/>
          <p:nvPr/>
        </p:nvSpPr>
        <p:spPr>
          <a:xfrm>
            <a:off x="3275856" y="5445224"/>
            <a:ext cx="1944216" cy="864096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" name="Straight Connector 4"/>
          <p:cNvCxnSpPr/>
          <p:nvPr/>
        </p:nvCxnSpPr>
        <p:spPr>
          <a:xfrm>
            <a:off x="395536" y="5085184"/>
            <a:ext cx="7704856" cy="6480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1560" y="5909210"/>
            <a:ext cx="22680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altLang="en-US" sz="2000" b="1" dirty="0">
                <a:solidFill>
                  <a:schemeClr val="tx1"/>
                </a:solidFill>
              </a:rPr>
              <a:t>Potential </a:t>
            </a:r>
            <a:r>
              <a:rPr lang="en-CA" altLang="en-US" sz="2000" b="1" dirty="0" smtClean="0">
                <a:solidFill>
                  <a:schemeClr val="tx1"/>
                </a:solidFill>
              </a:rPr>
              <a:t>Benefits</a:t>
            </a:r>
            <a:endParaRPr lang="en-CA" alt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16368" y="5673442"/>
            <a:ext cx="2916072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altLang="en-US" sz="2000" b="1" dirty="0">
                <a:solidFill>
                  <a:schemeClr val="tx1"/>
                </a:solidFill>
              </a:rPr>
              <a:t>Potential </a:t>
            </a:r>
            <a:r>
              <a:rPr lang="en-CA" altLang="en-US" sz="2000" b="1" dirty="0" smtClean="0">
                <a:solidFill>
                  <a:schemeClr val="tx1"/>
                </a:solidFill>
              </a:rPr>
              <a:t>Risks/Limitations</a:t>
            </a:r>
            <a:endParaRPr lang="en-CA" alt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9752" y="1124744"/>
            <a:ext cx="6516976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altLang="en-US" sz="2200" dirty="0"/>
              <a:t>Recent </a:t>
            </a:r>
            <a:r>
              <a:rPr lang="en-CA" altLang="en-US" sz="2200" dirty="0" smtClean="0"/>
              <a:t>meta-analysis (Holland</a:t>
            </a:r>
            <a:r>
              <a:rPr lang="en-CA" altLang="en-US" sz="2200" i="1" dirty="0" smtClean="0"/>
              <a:t> </a:t>
            </a:r>
            <a:r>
              <a:rPr lang="en-CA" altLang="en-US" sz="2200" dirty="0" smtClean="0"/>
              <a:t>2016 </a:t>
            </a:r>
            <a:r>
              <a:rPr lang="en-CA" altLang="en-US" sz="2200" i="1" dirty="0" smtClean="0"/>
              <a:t>BMJ</a:t>
            </a:r>
            <a:r>
              <a:rPr lang="en-CA" altLang="en-US" sz="2200" dirty="0" smtClean="0"/>
              <a:t>) found </a:t>
            </a:r>
            <a:r>
              <a:rPr lang="en-CA" altLang="en-US" sz="2200" b="1" dirty="0" smtClean="0"/>
              <a:t>no </a:t>
            </a:r>
            <a:r>
              <a:rPr lang="en-CA" altLang="en-US" sz="2200" b="1" dirty="0"/>
              <a:t>significant </a:t>
            </a:r>
            <a:r>
              <a:rPr lang="en-CA" altLang="en-US" sz="2200" b="1" dirty="0" smtClean="0"/>
              <a:t>effect</a:t>
            </a:r>
            <a:r>
              <a:rPr lang="en-CA" altLang="en-US" sz="2200" dirty="0" smtClean="0"/>
              <a:t> </a:t>
            </a:r>
            <a:r>
              <a:rPr lang="en-CA" altLang="en-US" sz="2200" dirty="0"/>
              <a:t>of communicating DNA based risk estimates </a:t>
            </a:r>
            <a:r>
              <a:rPr lang="en-CA" altLang="en-US" sz="2200" dirty="0" smtClean="0"/>
              <a:t>on several health behaviours</a:t>
            </a:r>
            <a:endParaRPr lang="en-CA" altLang="en-US" sz="2200" dirty="0"/>
          </a:p>
        </p:txBody>
      </p:sp>
      <p:sp>
        <p:nvSpPr>
          <p:cNvPr id="19" name="TextBox 18"/>
          <p:cNvSpPr txBox="1"/>
          <p:nvPr/>
        </p:nvSpPr>
        <p:spPr>
          <a:xfrm>
            <a:off x="403332" y="2348880"/>
            <a:ext cx="8489148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altLang="en-US" sz="2200" dirty="0" smtClean="0"/>
              <a:t>Limited </a:t>
            </a:r>
            <a:r>
              <a:rPr lang="en-CA" altLang="en-US" sz="2200" dirty="0"/>
              <a:t>data to support the </a:t>
            </a:r>
            <a:r>
              <a:rPr lang="en-CA" altLang="en-US" sz="2200" b="1" dirty="0"/>
              <a:t>clinical validity </a:t>
            </a:r>
            <a:r>
              <a:rPr lang="en-CA" altLang="en-US" sz="2200" dirty="0"/>
              <a:t>(</a:t>
            </a:r>
            <a:r>
              <a:rPr lang="en-CA" altLang="en-US" sz="2200" i="1" dirty="0"/>
              <a:t>ability to predict clinical outcome</a:t>
            </a:r>
            <a:r>
              <a:rPr lang="en-CA" altLang="en-US" sz="2200" dirty="0"/>
              <a:t>) and </a:t>
            </a:r>
            <a:r>
              <a:rPr lang="en-CA" altLang="en-US" sz="2200" b="1" dirty="0"/>
              <a:t>utility</a:t>
            </a:r>
            <a:r>
              <a:rPr lang="en-CA" altLang="en-US" sz="2200" dirty="0"/>
              <a:t> (</a:t>
            </a:r>
            <a:r>
              <a:rPr lang="en-CA" altLang="en-US" sz="2200" i="1" dirty="0"/>
              <a:t>the likelihood of improving patient </a:t>
            </a:r>
            <a:r>
              <a:rPr lang="en-CA" altLang="en-US" sz="2200" i="1" dirty="0" smtClean="0"/>
              <a:t>outcome)</a:t>
            </a:r>
            <a:endParaRPr lang="en-CA" altLang="en-US" sz="2200" dirty="0"/>
          </a:p>
        </p:txBody>
      </p:sp>
      <p:sp>
        <p:nvSpPr>
          <p:cNvPr id="20" name="TextBox 19"/>
          <p:cNvSpPr txBox="1"/>
          <p:nvPr/>
        </p:nvSpPr>
        <p:spPr>
          <a:xfrm>
            <a:off x="1133492" y="3955703"/>
            <a:ext cx="7758988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altLang="en-US" sz="2200" dirty="0"/>
              <a:t>Truth in advertising (potential for consumers to be misled about the benefits versus risks and limitations)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63688" y="3163615"/>
            <a:ext cx="7146920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altLang="en-US" sz="2200" dirty="0"/>
              <a:t>Discrepant results between companies, different studies may be used for result </a:t>
            </a:r>
            <a:r>
              <a:rPr lang="en-CA" altLang="en-US" sz="2200" dirty="0" smtClean="0"/>
              <a:t>interpretation (</a:t>
            </a:r>
            <a:r>
              <a:rPr lang="en-CA" altLang="en-US" sz="2200" dirty="0" err="1" smtClean="0"/>
              <a:t>Kalf</a:t>
            </a:r>
            <a:r>
              <a:rPr lang="en-CA" altLang="en-US" sz="2200" dirty="0" smtClean="0"/>
              <a:t> 2013 </a:t>
            </a:r>
            <a:r>
              <a:rPr lang="en-CA" altLang="en-US" sz="2200" i="1" dirty="0" smtClean="0"/>
              <a:t>Genet Med</a:t>
            </a:r>
            <a:r>
              <a:rPr lang="en-CA" altLang="en-US" sz="2200" dirty="0" smtClean="0"/>
              <a:t>)</a:t>
            </a:r>
            <a:endParaRPr lang="en-CA" altLang="en-US" sz="2200" dirty="0"/>
          </a:p>
        </p:txBody>
      </p:sp>
      <p:sp>
        <p:nvSpPr>
          <p:cNvPr id="22" name="TextBox 21"/>
          <p:cNvSpPr txBox="1"/>
          <p:nvPr/>
        </p:nvSpPr>
        <p:spPr>
          <a:xfrm>
            <a:off x="2339752" y="4798313"/>
            <a:ext cx="2880320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altLang="en-US" sz="2200" dirty="0" smtClean="0"/>
              <a:t>Privacy and Regulation</a:t>
            </a:r>
            <a:endParaRPr lang="en-CA" altLang="en-US" sz="2200" dirty="0"/>
          </a:p>
        </p:txBody>
      </p:sp>
      <p:sp>
        <p:nvSpPr>
          <p:cNvPr id="23" name="TextBox 22"/>
          <p:cNvSpPr txBox="1"/>
          <p:nvPr/>
        </p:nvSpPr>
        <p:spPr>
          <a:xfrm>
            <a:off x="5220072" y="4941168"/>
            <a:ext cx="3744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altLang="en-US" sz="2000" dirty="0" smtClean="0"/>
              <a:t>How much is your genome worth?</a:t>
            </a:r>
            <a:endParaRPr lang="en-CA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4613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CA" altLang="en-US" sz="3200" dirty="0" smtClean="0"/>
              <a:t>Potential Risks/Benefits/Limitations</a:t>
            </a:r>
          </a:p>
        </p:txBody>
      </p:sp>
      <p:sp>
        <p:nvSpPr>
          <p:cNvPr id="3" name="Isosceles Triangle 2"/>
          <p:cNvSpPr/>
          <p:nvPr/>
        </p:nvSpPr>
        <p:spPr>
          <a:xfrm>
            <a:off x="3275856" y="5445224"/>
            <a:ext cx="1944216" cy="864096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" name="Straight Connector 4"/>
          <p:cNvCxnSpPr/>
          <p:nvPr/>
        </p:nvCxnSpPr>
        <p:spPr>
          <a:xfrm>
            <a:off x="395536" y="5085184"/>
            <a:ext cx="7704856" cy="6480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1560" y="5909210"/>
            <a:ext cx="22680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altLang="en-US" sz="2000" b="1" dirty="0">
                <a:solidFill>
                  <a:schemeClr val="tx1"/>
                </a:solidFill>
              </a:rPr>
              <a:t>Potential </a:t>
            </a:r>
            <a:r>
              <a:rPr lang="en-CA" altLang="en-US" sz="2000" b="1" dirty="0" smtClean="0">
                <a:solidFill>
                  <a:schemeClr val="tx1"/>
                </a:solidFill>
              </a:rPr>
              <a:t>Benefits</a:t>
            </a:r>
            <a:endParaRPr lang="en-CA" alt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16368" y="5673442"/>
            <a:ext cx="2916072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altLang="en-US" sz="2000" b="1" dirty="0">
                <a:solidFill>
                  <a:schemeClr val="tx1"/>
                </a:solidFill>
              </a:rPr>
              <a:t>Potential </a:t>
            </a:r>
            <a:r>
              <a:rPr lang="en-CA" altLang="en-US" sz="2000" b="1" dirty="0" smtClean="0">
                <a:solidFill>
                  <a:schemeClr val="tx1"/>
                </a:solidFill>
              </a:rPr>
              <a:t>Risks/Limitations</a:t>
            </a:r>
            <a:endParaRPr lang="en-CA" alt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1124744"/>
            <a:ext cx="8245168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altLang="en-US" sz="2200" dirty="0"/>
              <a:t>Concerns re downstream testing and costs as result of </a:t>
            </a:r>
            <a:r>
              <a:rPr lang="en-CA" altLang="en-US" sz="2200" dirty="0" smtClean="0"/>
              <a:t>direct-to-consumer genetic test (DTC-GT) </a:t>
            </a:r>
            <a:r>
              <a:rPr lang="en-CA" altLang="en-US" sz="2200" dirty="0"/>
              <a:t>results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9592" y="2001034"/>
            <a:ext cx="805063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altLang="en-US" sz="2000" dirty="0" smtClean="0"/>
              <a:t>Limited data: One study showed DTC-GT results seem </a:t>
            </a:r>
            <a:r>
              <a:rPr lang="en-CA" altLang="en-US" sz="2000" b="1" dirty="0" smtClean="0"/>
              <a:t>not </a:t>
            </a:r>
            <a:r>
              <a:rPr lang="en-CA" altLang="en-US" sz="2000" dirty="0" smtClean="0"/>
              <a:t>to be associated </a:t>
            </a:r>
            <a:r>
              <a:rPr lang="en-CA" altLang="en-US" sz="2000" dirty="0"/>
              <a:t>with an overall increase in health care </a:t>
            </a:r>
            <a:r>
              <a:rPr lang="en-CA" altLang="en-US" sz="2000" dirty="0" smtClean="0"/>
              <a:t>utilization (Reid 2012 </a:t>
            </a:r>
            <a:r>
              <a:rPr lang="en-CA" altLang="en-US" sz="2000" i="1" dirty="0" smtClean="0"/>
              <a:t>Genet Med</a:t>
            </a:r>
            <a:r>
              <a:rPr lang="en-CA" altLang="en-US" sz="2000" dirty="0" smtClean="0"/>
              <a:t>)</a:t>
            </a:r>
            <a:endParaRPr lang="en-CA" alt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472514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9592" y="2825641"/>
            <a:ext cx="8050638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altLang="en-US" sz="2000" dirty="0" smtClean="0"/>
              <a:t>Recent study reported that 63% of customers planned to share DTC-GT results with PCP, at 6 month follow-up 27% had done so and 35% were very satisfied with the encounter, 18% not at all satisfied (van der </a:t>
            </a:r>
            <a:r>
              <a:rPr lang="en-CA" altLang="en-US" sz="2000" dirty="0" err="1" smtClean="0"/>
              <a:t>Wouden</a:t>
            </a:r>
            <a:r>
              <a:rPr lang="en-CA" altLang="en-US" sz="2000" dirty="0" smtClean="0"/>
              <a:t> 2016 </a:t>
            </a:r>
            <a:r>
              <a:rPr lang="en-CA" altLang="en-US" sz="2000" i="1" dirty="0" smtClean="0"/>
              <a:t>Ann Intern Med</a:t>
            </a:r>
            <a:r>
              <a:rPr lang="en-CA" altLang="en-US" sz="2000" dirty="0" smtClean="0"/>
              <a:t>)</a:t>
            </a:r>
            <a:endParaRPr lang="en-CA" alt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899592" y="4233282"/>
            <a:ext cx="805063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altLang="en-US" sz="2000" dirty="0" smtClean="0"/>
              <a:t>Several other studies report that </a:t>
            </a:r>
            <a:r>
              <a:rPr lang="en-CA" altLang="en-US" sz="2000" b="1" dirty="0" smtClean="0"/>
              <a:t>more than a quarter </a:t>
            </a:r>
            <a:r>
              <a:rPr lang="en-CA" altLang="en-US" sz="2000" dirty="0" smtClean="0"/>
              <a:t>of customers shared DTC-GT results with their PCP</a:t>
            </a:r>
            <a:endParaRPr lang="en-CA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3446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  <p:bldP spid="13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CA" altLang="en-US" sz="3200" dirty="0" smtClean="0"/>
              <a:t>Potential Risks/Benefits/Limitations</a:t>
            </a:r>
          </a:p>
        </p:txBody>
      </p:sp>
      <p:sp>
        <p:nvSpPr>
          <p:cNvPr id="3" name="Isosceles Triangle 2"/>
          <p:cNvSpPr/>
          <p:nvPr/>
        </p:nvSpPr>
        <p:spPr>
          <a:xfrm>
            <a:off x="3275856" y="5445224"/>
            <a:ext cx="1944216" cy="864096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" name="Straight Connector 4"/>
          <p:cNvCxnSpPr/>
          <p:nvPr/>
        </p:nvCxnSpPr>
        <p:spPr>
          <a:xfrm>
            <a:off x="395536" y="5085184"/>
            <a:ext cx="7704856" cy="6480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1560" y="5909210"/>
            <a:ext cx="22680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altLang="en-US" sz="2000" b="1" dirty="0">
                <a:solidFill>
                  <a:schemeClr val="tx1"/>
                </a:solidFill>
              </a:rPr>
              <a:t>Potential </a:t>
            </a:r>
            <a:r>
              <a:rPr lang="en-CA" altLang="en-US" sz="2000" b="1" dirty="0" smtClean="0">
                <a:solidFill>
                  <a:schemeClr val="tx1"/>
                </a:solidFill>
              </a:rPr>
              <a:t>Benefits</a:t>
            </a:r>
            <a:endParaRPr lang="en-CA" alt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16368" y="5673442"/>
            <a:ext cx="2916072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altLang="en-US" sz="2000" b="1" dirty="0">
                <a:solidFill>
                  <a:schemeClr val="tx1"/>
                </a:solidFill>
              </a:rPr>
              <a:t>Potential </a:t>
            </a:r>
            <a:r>
              <a:rPr lang="en-CA" altLang="en-US" sz="2000" b="1" dirty="0" smtClean="0">
                <a:solidFill>
                  <a:schemeClr val="tx1"/>
                </a:solidFill>
              </a:rPr>
              <a:t>Risks/Limitations</a:t>
            </a:r>
            <a:endParaRPr lang="en-CA" alt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1124744"/>
            <a:ext cx="824516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altLang="en-US" sz="2800" dirty="0" smtClean="0"/>
              <a:t>“M</a:t>
            </a:r>
            <a:r>
              <a:rPr lang="en-AU" altLang="en-US" sz="2800" dirty="0" err="1" smtClean="0"/>
              <a:t>isattributed</a:t>
            </a:r>
            <a:r>
              <a:rPr lang="en-AU" altLang="en-US" sz="2800" dirty="0" smtClean="0"/>
              <a:t> </a:t>
            </a:r>
            <a:r>
              <a:rPr lang="en-AU" altLang="en-US" sz="2800" dirty="0"/>
              <a:t>equivalence”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43608" y="1892235"/>
            <a:ext cx="3168352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altLang="en-US" sz="2400" dirty="0" smtClean="0"/>
              <a:t>DTC-GT reports</a:t>
            </a:r>
          </a:p>
          <a:p>
            <a:pPr algn="ctr"/>
            <a:r>
              <a:rPr lang="en-AU" altLang="en-US" sz="2400" dirty="0" smtClean="0"/>
              <a:t>test </a:t>
            </a:r>
            <a:r>
              <a:rPr lang="en-AU" altLang="en-US" sz="2400" dirty="0"/>
              <a:t>indicates a </a:t>
            </a:r>
            <a:r>
              <a:rPr lang="en-AU" altLang="en-US" sz="2400" b="1" dirty="0"/>
              <a:t>lower</a:t>
            </a:r>
            <a:r>
              <a:rPr lang="en-AU" altLang="en-US" sz="2400" dirty="0"/>
              <a:t> than average lifetime risk for </a:t>
            </a:r>
            <a:r>
              <a:rPr lang="en-AU" altLang="en-US" sz="2400" dirty="0" smtClean="0"/>
              <a:t> condition A</a:t>
            </a:r>
            <a:endParaRPr lang="en-AU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472514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32040" y="1892235"/>
            <a:ext cx="3168000" cy="156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AU" altLang="en-US" sz="2400" dirty="0" smtClean="0"/>
              <a:t>Family </a:t>
            </a:r>
            <a:r>
              <a:rPr lang="en-AU" altLang="en-US" sz="2400" dirty="0"/>
              <a:t>history </a:t>
            </a:r>
            <a:r>
              <a:rPr lang="en-AU" altLang="en-US" sz="2400" dirty="0" smtClean="0"/>
              <a:t>(FH) indicates a </a:t>
            </a:r>
            <a:r>
              <a:rPr lang="en-AU" altLang="en-US" sz="2400" b="1" dirty="0" smtClean="0"/>
              <a:t>higher</a:t>
            </a:r>
            <a:r>
              <a:rPr lang="en-AU" altLang="en-US" sz="2400" dirty="0" smtClean="0"/>
              <a:t> than average risk for condition 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35882" y="3556174"/>
            <a:ext cx="4738522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173037" lvl="1"/>
            <a:r>
              <a:rPr lang="en-AU" altLang="en-US" sz="2400" dirty="0" smtClean="0"/>
              <a:t>Could lead to:</a:t>
            </a:r>
          </a:p>
          <a:p>
            <a:pPr marL="441325" lvl="1" indent="-268288">
              <a:buFont typeface="Arial" panose="020B0604020202020204" pitchFamily="34" charset="0"/>
              <a:buChar char="•"/>
            </a:pPr>
            <a:r>
              <a:rPr lang="en-AU" altLang="en-US" sz="2400" dirty="0" smtClean="0"/>
              <a:t>False reassurance</a:t>
            </a:r>
          </a:p>
          <a:p>
            <a:pPr marL="441325" lvl="1" indent="-268288">
              <a:buFont typeface="Arial" panose="020B0604020202020204" pitchFamily="34" charset="0"/>
              <a:buChar char="•"/>
            </a:pPr>
            <a:r>
              <a:rPr lang="en-AU" altLang="en-US" sz="2400" dirty="0"/>
              <a:t>Less </a:t>
            </a:r>
            <a:r>
              <a:rPr lang="en-AU" altLang="en-US" sz="2400" dirty="0" smtClean="0"/>
              <a:t>vigilance </a:t>
            </a:r>
            <a:r>
              <a:rPr lang="en-AU" altLang="en-US" sz="2400" dirty="0"/>
              <a:t>about medical interventions indicated by </a:t>
            </a:r>
            <a:r>
              <a:rPr lang="en-CA" altLang="en-US" sz="2400" dirty="0" smtClean="0"/>
              <a:t>FH</a:t>
            </a:r>
            <a:endParaRPr lang="en-AU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6043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images.clipartpanda.com/business-person-silhouette-bigstockphoto_Silhouette_With_Clipping_Path__64038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1" r="12489"/>
          <a:stretch/>
        </p:blipFill>
        <p:spPr bwMode="auto">
          <a:xfrm>
            <a:off x="-43033" y="3933056"/>
            <a:ext cx="1106255" cy="23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Case 1: Jenny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1640" y="1196752"/>
            <a:ext cx="4824536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altLang="en-US" sz="2400" dirty="0"/>
              <a:t>She receives her results and tells you that she is very relieved because she </a:t>
            </a:r>
            <a:r>
              <a:rPr lang="en-CA" altLang="en-US" sz="2400" b="1" dirty="0"/>
              <a:t>does not have a mutation in </a:t>
            </a:r>
            <a:r>
              <a:rPr lang="en-CA" altLang="en-US" sz="2400" b="1" i="1" dirty="0"/>
              <a:t>BRCA1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59534" y="3399383"/>
            <a:ext cx="703523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CA" altLang="en-US" sz="2400" dirty="0"/>
              <a:t>Review the </a:t>
            </a:r>
            <a:r>
              <a:rPr lang="en-CA" altLang="en-US" sz="2400" dirty="0" smtClean="0"/>
              <a:t>report</a:t>
            </a:r>
            <a:endParaRPr lang="en-CA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359533" y="2564904"/>
            <a:ext cx="4580619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altLang="en-US" sz="2400" dirty="0"/>
              <a:t>What are your next steps?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228184" y="1196752"/>
            <a:ext cx="2736304" cy="2050412"/>
            <a:chOff x="6156176" y="2204864"/>
            <a:chExt cx="2736304" cy="2050412"/>
          </a:xfrm>
        </p:grpSpPr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7368480" y="2603004"/>
              <a:ext cx="3810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4" name="Oval 22"/>
            <p:cNvSpPr>
              <a:spLocks noChangeArrowheads="1"/>
            </p:cNvSpPr>
            <p:nvPr/>
          </p:nvSpPr>
          <p:spPr bwMode="auto">
            <a:xfrm>
              <a:off x="7863780" y="3633291"/>
              <a:ext cx="457200" cy="4572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5" name="Oval 24"/>
            <p:cNvSpPr>
              <a:spLocks noChangeArrowheads="1"/>
            </p:cNvSpPr>
            <p:nvPr/>
          </p:nvSpPr>
          <p:spPr bwMode="auto">
            <a:xfrm>
              <a:off x="8435280" y="2564904"/>
              <a:ext cx="457200" cy="4572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6" name="Line 30"/>
            <p:cNvSpPr>
              <a:spLocks noChangeShapeType="1"/>
            </p:cNvSpPr>
            <p:nvPr/>
          </p:nvSpPr>
          <p:spPr bwMode="auto">
            <a:xfrm flipH="1">
              <a:off x="6550025" y="2204864"/>
              <a:ext cx="97430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Line 34"/>
            <p:cNvSpPr>
              <a:spLocks noChangeShapeType="1"/>
            </p:cNvSpPr>
            <p:nvPr/>
          </p:nvSpPr>
          <p:spPr bwMode="auto">
            <a:xfrm>
              <a:off x="7749480" y="2793504"/>
              <a:ext cx="685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Line 35"/>
            <p:cNvSpPr>
              <a:spLocks noChangeShapeType="1"/>
            </p:cNvSpPr>
            <p:nvPr/>
          </p:nvSpPr>
          <p:spPr bwMode="auto">
            <a:xfrm>
              <a:off x="8092380" y="2793504"/>
              <a:ext cx="0" cy="8397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" name="Oval 24"/>
            <p:cNvSpPr>
              <a:spLocks noChangeArrowheads="1"/>
            </p:cNvSpPr>
            <p:nvPr/>
          </p:nvSpPr>
          <p:spPr bwMode="auto">
            <a:xfrm>
              <a:off x="6321425" y="2564904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51000">
                  <a:schemeClr val="tx1"/>
                </a:gs>
                <a:gs pos="53000">
                  <a:schemeClr val="bg1"/>
                </a:gs>
              </a:gsLst>
              <a:path path="rect">
                <a:fillToRect l="100000" t="100000"/>
              </a:path>
              <a:tileRect r="-100000" b="-100000"/>
            </a:gradFill>
            <a:ln w="254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0" name="Line 35"/>
            <p:cNvSpPr>
              <a:spLocks noChangeShapeType="1"/>
            </p:cNvSpPr>
            <p:nvPr/>
          </p:nvSpPr>
          <p:spPr bwMode="auto">
            <a:xfrm>
              <a:off x="6550025" y="2204865"/>
              <a:ext cx="0" cy="37219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Line 35"/>
            <p:cNvSpPr>
              <a:spLocks noChangeShapeType="1"/>
            </p:cNvSpPr>
            <p:nvPr/>
          </p:nvSpPr>
          <p:spPr bwMode="auto">
            <a:xfrm>
              <a:off x="7524327" y="2217018"/>
              <a:ext cx="0" cy="41989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7462146" y="4026676"/>
              <a:ext cx="385663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156176" y="3068960"/>
              <a:ext cx="1202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BRCA1</a:t>
              </a:r>
              <a:r>
                <a:rPr lang="en-US" dirty="0" smtClean="0"/>
                <a:t> </a:t>
              </a:r>
              <a:r>
                <a:rPr lang="en-US" dirty="0" err="1" smtClean="0"/>
                <a:t>pos</a:t>
              </a:r>
              <a:endParaRPr lang="en-US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335829" y="5805264"/>
            <a:ext cx="705716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CA" altLang="en-US" sz="2400" dirty="0" smtClean="0"/>
              <a:t>If </a:t>
            </a:r>
            <a:r>
              <a:rPr lang="en-CA" altLang="en-US" sz="2400" dirty="0"/>
              <a:t>she truly is negative for the familial mutation, this is reassuring, should still confirm result in a clinical lab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31640" y="3933056"/>
            <a:ext cx="7061035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CA" altLang="en-US" sz="2400" dirty="0" smtClean="0"/>
              <a:t>DTC-GT </a:t>
            </a:r>
            <a:r>
              <a:rPr lang="en-CA" altLang="en-US" sz="2400" dirty="0"/>
              <a:t>testing companies generally only screen for a few founder </a:t>
            </a:r>
            <a:r>
              <a:rPr lang="en-CA" altLang="en-US" sz="2400" dirty="0" smtClean="0"/>
              <a:t>mutations</a:t>
            </a:r>
            <a:endParaRPr lang="en-CA" alt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1331640" y="4869160"/>
            <a:ext cx="7061035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CA" altLang="en-US" sz="2400" dirty="0" smtClean="0"/>
              <a:t>Need </a:t>
            </a:r>
            <a:r>
              <a:rPr lang="en-CA" altLang="en-US" sz="2400" dirty="0"/>
              <a:t>to confirm that Jenny was tested for the familial mutation – </a:t>
            </a:r>
            <a:r>
              <a:rPr lang="en-CA" altLang="en-US" sz="2400" i="1" dirty="0"/>
              <a:t>still need the familial mutation </a:t>
            </a:r>
            <a:r>
              <a:rPr lang="en-CA" altLang="en-US" sz="2400" i="1" dirty="0" smtClean="0"/>
              <a:t>report</a:t>
            </a:r>
            <a:endParaRPr lang="en-CA" alt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59686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  <p:bldP spid="24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7704" y="188640"/>
            <a:ext cx="5328592" cy="7811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3600" dirty="0" smtClean="0"/>
              <a:t>Sample report</a:t>
            </a:r>
            <a:endParaRPr lang="en-CA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323528" y="1401887"/>
            <a:ext cx="8387134" cy="4043337"/>
            <a:chOff x="1" y="1185863"/>
            <a:chExt cx="8387134" cy="404333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185863"/>
              <a:ext cx="8387134" cy="4043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323528" y="2420888"/>
              <a:ext cx="540000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948264" y="2816944"/>
              <a:ext cx="540000" cy="10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500561" y="4905176"/>
              <a:ext cx="540000" cy="10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98871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87624" y="441190"/>
            <a:ext cx="6840760" cy="6444194"/>
            <a:chOff x="1187624" y="441190"/>
            <a:chExt cx="6840760" cy="644419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441190"/>
              <a:ext cx="6840760" cy="6444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420116" y="764704"/>
              <a:ext cx="1135660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5" name="Rectangle 4"/>
          <p:cNvSpPr/>
          <p:nvPr/>
        </p:nvSpPr>
        <p:spPr>
          <a:xfrm>
            <a:off x="1907704" y="188640"/>
            <a:ext cx="5328592" cy="7811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3600" dirty="0" smtClean="0"/>
              <a:t>Sample report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421898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459" y="1268760"/>
            <a:ext cx="6902941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07704" y="188640"/>
            <a:ext cx="5328592" cy="7811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3600" dirty="0" smtClean="0"/>
              <a:t>Sample report</a:t>
            </a:r>
            <a:endParaRPr lang="en-CA" sz="36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2699792" y="3212976"/>
            <a:ext cx="511256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91680" y="3356992"/>
            <a:ext cx="52565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09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567029" cy="457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07704" y="188640"/>
            <a:ext cx="5328592" cy="7811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3600" dirty="0" smtClean="0"/>
              <a:t>Sample report</a:t>
            </a:r>
            <a:endParaRPr lang="en-CA" sz="36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422728" y="3284984"/>
            <a:ext cx="446449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59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Objectives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CA" sz="2800" dirty="0"/>
              <a:t>Following this session the learner will be able to:</a:t>
            </a:r>
          </a:p>
          <a:p>
            <a:pPr lvl="1"/>
            <a:r>
              <a:rPr lang="en-CA" dirty="0"/>
              <a:t>Discuss and address patient concerns regarding direct-to-consumer genetic testing (DTC-GT)</a:t>
            </a:r>
          </a:p>
          <a:p>
            <a:pPr lvl="1"/>
            <a:r>
              <a:rPr lang="en-CA" dirty="0"/>
              <a:t>Find high quality genomics educational resources appropriate for primary care</a:t>
            </a:r>
          </a:p>
          <a:p>
            <a:pPr marL="0" indent="0">
              <a:buNone/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6784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Case 2: Clark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1680" y="1445371"/>
            <a:ext cx="432048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altLang="en-US" sz="2800" dirty="0"/>
              <a:t>Purchased DTC for curiosity</a:t>
            </a:r>
          </a:p>
        </p:txBody>
      </p:sp>
      <p:pic>
        <p:nvPicPr>
          <p:cNvPr id="2053" name="Picture 5" descr="C:\Users\morrison\Dropbox\2016 Meetings\man-in-business-sui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2" r="32734"/>
          <a:stretch/>
        </p:blipFill>
        <p:spPr bwMode="auto">
          <a:xfrm>
            <a:off x="107504" y="3933056"/>
            <a:ext cx="711442" cy="23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Group 45"/>
          <p:cNvGrpSpPr/>
          <p:nvPr/>
        </p:nvGrpSpPr>
        <p:grpSpPr>
          <a:xfrm>
            <a:off x="6012160" y="116632"/>
            <a:ext cx="3131183" cy="3296444"/>
            <a:chOff x="4452128" y="1452563"/>
            <a:chExt cx="4348601" cy="4338637"/>
          </a:xfrm>
        </p:grpSpPr>
        <p:sp>
          <p:nvSpPr>
            <p:cNvPr id="47" name="Rectangle 9"/>
            <p:cNvSpPr>
              <a:spLocks noChangeArrowheads="1"/>
            </p:cNvSpPr>
            <p:nvPr/>
          </p:nvSpPr>
          <p:spPr bwMode="auto">
            <a:xfrm>
              <a:off x="5597525" y="1846263"/>
              <a:ext cx="3810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100"/>
            </a:p>
          </p:txBody>
        </p:sp>
        <p:sp>
          <p:nvSpPr>
            <p:cNvPr id="48" name="Text Box 13"/>
            <p:cNvSpPr txBox="1">
              <a:spLocks noChangeArrowheads="1"/>
            </p:cNvSpPr>
            <p:nvPr/>
          </p:nvSpPr>
          <p:spPr bwMode="auto">
            <a:xfrm>
              <a:off x="5788025" y="2246313"/>
              <a:ext cx="472413" cy="34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9pPr>
            </a:lstStyle>
            <a:p>
              <a:pPr eaLnBrk="1" hangingPunct="1"/>
              <a:r>
                <a:rPr lang="en-CA" altLang="en-US" sz="1100"/>
                <a:t>MI</a:t>
              </a:r>
            </a:p>
          </p:txBody>
        </p:sp>
        <p:sp>
          <p:nvSpPr>
            <p:cNvPr id="49" name="Text Box 18"/>
            <p:cNvSpPr txBox="1">
              <a:spLocks noChangeArrowheads="1"/>
            </p:cNvSpPr>
            <p:nvPr/>
          </p:nvSpPr>
          <p:spPr bwMode="auto">
            <a:xfrm>
              <a:off x="7205970" y="3854450"/>
              <a:ext cx="688360" cy="567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CA" altLang="en-US" sz="1100"/>
                <a:t>AD</a:t>
              </a:r>
            </a:p>
            <a:p>
              <a:pPr algn="ctr" eaLnBrk="1" hangingPunct="1"/>
              <a:r>
                <a:rPr lang="en-CA" altLang="en-US" sz="1100"/>
                <a:t>dx 80</a:t>
              </a:r>
            </a:p>
          </p:txBody>
        </p:sp>
        <p:sp>
          <p:nvSpPr>
            <p:cNvPr id="50" name="Line 20"/>
            <p:cNvSpPr>
              <a:spLocks noChangeShapeType="1"/>
            </p:cNvSpPr>
            <p:nvPr/>
          </p:nvSpPr>
          <p:spPr bwMode="auto">
            <a:xfrm>
              <a:off x="4835525" y="2914650"/>
              <a:ext cx="3429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sz="1100"/>
            </a:p>
          </p:txBody>
        </p:sp>
        <p:sp>
          <p:nvSpPr>
            <p:cNvPr id="51" name="Rectangle 21"/>
            <p:cNvSpPr>
              <a:spLocks noChangeArrowheads="1"/>
            </p:cNvSpPr>
            <p:nvPr/>
          </p:nvSpPr>
          <p:spPr bwMode="auto">
            <a:xfrm>
              <a:off x="4681538" y="3600450"/>
              <a:ext cx="382587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100"/>
            </a:p>
          </p:txBody>
        </p:sp>
        <p:sp>
          <p:nvSpPr>
            <p:cNvPr id="52" name="Oval 22"/>
            <p:cNvSpPr>
              <a:spLocks noChangeArrowheads="1"/>
            </p:cNvSpPr>
            <p:nvPr/>
          </p:nvSpPr>
          <p:spPr bwMode="auto">
            <a:xfrm>
              <a:off x="5445125" y="3524250"/>
              <a:ext cx="457200" cy="4572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100"/>
            </a:p>
          </p:txBody>
        </p:sp>
        <p:sp>
          <p:nvSpPr>
            <p:cNvPr id="53" name="Oval 23"/>
            <p:cNvSpPr>
              <a:spLocks noChangeArrowheads="1"/>
            </p:cNvSpPr>
            <p:nvPr/>
          </p:nvSpPr>
          <p:spPr bwMode="auto">
            <a:xfrm>
              <a:off x="7059613" y="4908550"/>
              <a:ext cx="457200" cy="457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100"/>
            </a:p>
          </p:txBody>
        </p:sp>
        <p:sp>
          <p:nvSpPr>
            <p:cNvPr id="54" name="Oval 24"/>
            <p:cNvSpPr>
              <a:spLocks noChangeArrowheads="1"/>
            </p:cNvSpPr>
            <p:nvPr/>
          </p:nvSpPr>
          <p:spPr bwMode="auto">
            <a:xfrm>
              <a:off x="6664325" y="1846263"/>
              <a:ext cx="457200" cy="4572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100"/>
            </a:p>
          </p:txBody>
        </p:sp>
        <p:sp>
          <p:nvSpPr>
            <p:cNvPr id="55" name="Oval 25"/>
            <p:cNvSpPr>
              <a:spLocks noChangeArrowheads="1"/>
            </p:cNvSpPr>
            <p:nvPr/>
          </p:nvSpPr>
          <p:spPr bwMode="auto">
            <a:xfrm>
              <a:off x="8043863" y="3540125"/>
              <a:ext cx="457200" cy="4572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100"/>
            </a:p>
          </p:txBody>
        </p:sp>
        <p:sp>
          <p:nvSpPr>
            <p:cNvPr id="56" name="Rectangle 26" descr="Wide downward diagonal"/>
            <p:cNvSpPr>
              <a:spLocks noChangeArrowheads="1"/>
            </p:cNvSpPr>
            <p:nvPr/>
          </p:nvSpPr>
          <p:spPr bwMode="auto">
            <a:xfrm>
              <a:off x="7048500" y="3575050"/>
              <a:ext cx="457200" cy="457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100"/>
            </a:p>
          </p:txBody>
        </p:sp>
        <p:sp>
          <p:nvSpPr>
            <p:cNvPr id="57" name="Rectangle 27"/>
            <p:cNvSpPr>
              <a:spLocks noChangeArrowheads="1"/>
            </p:cNvSpPr>
            <p:nvPr/>
          </p:nvSpPr>
          <p:spPr bwMode="auto">
            <a:xfrm>
              <a:off x="6283325" y="3600450"/>
              <a:ext cx="3810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100"/>
            </a:p>
          </p:txBody>
        </p:sp>
        <p:sp>
          <p:nvSpPr>
            <p:cNvPr id="58" name="Line 28"/>
            <p:cNvSpPr>
              <a:spLocks noChangeShapeType="1"/>
            </p:cNvSpPr>
            <p:nvPr/>
          </p:nvSpPr>
          <p:spPr bwMode="auto">
            <a:xfrm>
              <a:off x="4835525" y="2914650"/>
              <a:ext cx="0" cy="685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sz="1100"/>
            </a:p>
          </p:txBody>
        </p:sp>
        <p:sp>
          <p:nvSpPr>
            <p:cNvPr id="59" name="Line 29"/>
            <p:cNvSpPr>
              <a:spLocks noChangeShapeType="1"/>
            </p:cNvSpPr>
            <p:nvPr/>
          </p:nvSpPr>
          <p:spPr bwMode="auto">
            <a:xfrm flipH="1">
              <a:off x="7288213" y="4032250"/>
              <a:ext cx="0" cy="8763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sz="1100"/>
            </a:p>
          </p:txBody>
        </p:sp>
        <p:sp>
          <p:nvSpPr>
            <p:cNvPr id="60" name="Line 30"/>
            <p:cNvSpPr>
              <a:spLocks noChangeShapeType="1"/>
            </p:cNvSpPr>
            <p:nvPr/>
          </p:nvSpPr>
          <p:spPr bwMode="auto">
            <a:xfrm>
              <a:off x="5673725" y="2914650"/>
              <a:ext cx="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sz="1100"/>
            </a:p>
          </p:txBody>
        </p:sp>
        <p:sp>
          <p:nvSpPr>
            <p:cNvPr id="61" name="Line 31"/>
            <p:cNvSpPr>
              <a:spLocks noChangeShapeType="1"/>
            </p:cNvSpPr>
            <p:nvPr/>
          </p:nvSpPr>
          <p:spPr bwMode="auto">
            <a:xfrm>
              <a:off x="6435725" y="2914650"/>
              <a:ext cx="0" cy="685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sz="1100"/>
            </a:p>
          </p:txBody>
        </p:sp>
        <p:sp>
          <p:nvSpPr>
            <p:cNvPr id="62" name="Line 32"/>
            <p:cNvSpPr>
              <a:spLocks noChangeShapeType="1"/>
            </p:cNvSpPr>
            <p:nvPr/>
          </p:nvSpPr>
          <p:spPr bwMode="auto">
            <a:xfrm>
              <a:off x="7221538" y="2889250"/>
              <a:ext cx="0" cy="685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sz="1100"/>
            </a:p>
          </p:txBody>
        </p:sp>
        <p:sp>
          <p:nvSpPr>
            <p:cNvPr id="63" name="Line 33"/>
            <p:cNvSpPr>
              <a:spLocks noChangeShapeType="1"/>
            </p:cNvSpPr>
            <p:nvPr/>
          </p:nvSpPr>
          <p:spPr bwMode="auto">
            <a:xfrm>
              <a:off x="8253413" y="2914650"/>
              <a:ext cx="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sz="1100"/>
            </a:p>
          </p:txBody>
        </p:sp>
        <p:sp>
          <p:nvSpPr>
            <p:cNvPr id="64" name="Line 34"/>
            <p:cNvSpPr>
              <a:spLocks noChangeShapeType="1"/>
            </p:cNvSpPr>
            <p:nvPr/>
          </p:nvSpPr>
          <p:spPr bwMode="auto">
            <a:xfrm>
              <a:off x="5978525" y="2074863"/>
              <a:ext cx="685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sz="1100"/>
            </a:p>
          </p:txBody>
        </p:sp>
        <p:sp>
          <p:nvSpPr>
            <p:cNvPr id="65" name="Line 35"/>
            <p:cNvSpPr>
              <a:spLocks noChangeShapeType="1"/>
            </p:cNvSpPr>
            <p:nvPr/>
          </p:nvSpPr>
          <p:spPr bwMode="auto">
            <a:xfrm>
              <a:off x="6359525" y="2074863"/>
              <a:ext cx="0" cy="8397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sz="1100"/>
            </a:p>
          </p:txBody>
        </p:sp>
        <p:sp>
          <p:nvSpPr>
            <p:cNvPr id="66" name="Line 36"/>
            <p:cNvSpPr>
              <a:spLocks noChangeShapeType="1"/>
            </p:cNvSpPr>
            <p:nvPr/>
          </p:nvSpPr>
          <p:spPr bwMode="auto">
            <a:xfrm flipH="1">
              <a:off x="5521325" y="1693863"/>
              <a:ext cx="533400" cy="685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sz="1100"/>
            </a:p>
          </p:txBody>
        </p:sp>
        <p:sp>
          <p:nvSpPr>
            <p:cNvPr id="67" name="Line 37"/>
            <p:cNvSpPr>
              <a:spLocks noChangeShapeType="1"/>
            </p:cNvSpPr>
            <p:nvPr/>
          </p:nvSpPr>
          <p:spPr bwMode="auto">
            <a:xfrm flipH="1">
              <a:off x="6588125" y="1770063"/>
              <a:ext cx="533400" cy="685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sz="1100"/>
            </a:p>
          </p:txBody>
        </p:sp>
        <p:sp>
          <p:nvSpPr>
            <p:cNvPr id="68" name="Text Box 27"/>
            <p:cNvSpPr txBox="1">
              <a:spLocks noChangeArrowheads="1"/>
            </p:cNvSpPr>
            <p:nvPr/>
          </p:nvSpPr>
          <p:spPr bwMode="auto">
            <a:xfrm>
              <a:off x="5751513" y="3311525"/>
              <a:ext cx="456828" cy="34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9pPr>
            </a:lstStyle>
            <a:p>
              <a:pPr eaLnBrk="1" hangingPunct="1"/>
              <a:r>
                <a:rPr lang="en-CA" altLang="en-US" sz="1100"/>
                <a:t>88</a:t>
              </a:r>
            </a:p>
          </p:txBody>
        </p:sp>
        <p:sp>
          <p:nvSpPr>
            <p:cNvPr id="69" name="Text Box 27"/>
            <p:cNvSpPr txBox="1">
              <a:spLocks noChangeArrowheads="1"/>
            </p:cNvSpPr>
            <p:nvPr/>
          </p:nvSpPr>
          <p:spPr bwMode="auto">
            <a:xfrm>
              <a:off x="6577013" y="3270250"/>
              <a:ext cx="456828" cy="34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9pPr>
            </a:lstStyle>
            <a:p>
              <a:pPr eaLnBrk="1" hangingPunct="1"/>
              <a:r>
                <a:rPr lang="en-CA" altLang="en-US" sz="1100"/>
                <a:t>86</a:t>
              </a:r>
            </a:p>
          </p:txBody>
        </p:sp>
        <p:sp>
          <p:nvSpPr>
            <p:cNvPr id="70" name="Text Box 27"/>
            <p:cNvSpPr txBox="1">
              <a:spLocks noChangeArrowheads="1"/>
            </p:cNvSpPr>
            <p:nvPr/>
          </p:nvSpPr>
          <p:spPr bwMode="auto">
            <a:xfrm flipH="1">
              <a:off x="4976813" y="3270250"/>
              <a:ext cx="457200" cy="34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9pPr>
            </a:lstStyle>
            <a:p>
              <a:pPr eaLnBrk="1" hangingPunct="1"/>
              <a:r>
                <a:rPr lang="en-CA" altLang="en-US" sz="1100"/>
                <a:t>90</a:t>
              </a:r>
            </a:p>
          </p:txBody>
        </p:sp>
        <p:sp>
          <p:nvSpPr>
            <p:cNvPr id="71" name="Text Box 27"/>
            <p:cNvSpPr txBox="1">
              <a:spLocks noChangeArrowheads="1"/>
            </p:cNvSpPr>
            <p:nvPr/>
          </p:nvSpPr>
          <p:spPr bwMode="auto">
            <a:xfrm>
              <a:off x="8343901" y="3276600"/>
              <a:ext cx="456828" cy="34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9pPr>
            </a:lstStyle>
            <a:p>
              <a:pPr eaLnBrk="1" hangingPunct="1"/>
              <a:r>
                <a:rPr lang="en-CA" altLang="en-US" sz="1100"/>
                <a:t>75</a:t>
              </a:r>
            </a:p>
          </p:txBody>
        </p:sp>
        <p:sp>
          <p:nvSpPr>
            <p:cNvPr id="72" name="Text Box 27"/>
            <p:cNvSpPr txBox="1">
              <a:spLocks noChangeArrowheads="1"/>
            </p:cNvSpPr>
            <p:nvPr/>
          </p:nvSpPr>
          <p:spPr bwMode="auto">
            <a:xfrm>
              <a:off x="7456489" y="4824413"/>
              <a:ext cx="456828" cy="34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9pPr>
            </a:lstStyle>
            <a:p>
              <a:pPr eaLnBrk="1" hangingPunct="1"/>
              <a:r>
                <a:rPr lang="en-CA" altLang="en-US" sz="1100"/>
                <a:t>50</a:t>
              </a:r>
            </a:p>
          </p:txBody>
        </p:sp>
        <p:sp>
          <p:nvSpPr>
            <p:cNvPr id="73" name="Text Box 27"/>
            <p:cNvSpPr txBox="1">
              <a:spLocks noChangeArrowheads="1"/>
            </p:cNvSpPr>
            <p:nvPr/>
          </p:nvSpPr>
          <p:spPr bwMode="auto">
            <a:xfrm>
              <a:off x="7429500" y="3313112"/>
              <a:ext cx="456828" cy="34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9pPr>
            </a:lstStyle>
            <a:p>
              <a:pPr eaLnBrk="1" hangingPunct="1"/>
              <a:r>
                <a:rPr lang="en-CA" altLang="en-US" sz="1100"/>
                <a:t>80</a:t>
              </a:r>
            </a:p>
          </p:txBody>
        </p:sp>
        <p:sp>
          <p:nvSpPr>
            <p:cNvPr id="74" name="Text Box 27"/>
            <p:cNvSpPr txBox="1">
              <a:spLocks noChangeArrowheads="1"/>
            </p:cNvSpPr>
            <p:nvPr/>
          </p:nvSpPr>
          <p:spPr bwMode="auto">
            <a:xfrm>
              <a:off x="7067550" y="1662114"/>
              <a:ext cx="608213" cy="34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9pPr>
            </a:lstStyle>
            <a:p>
              <a:pPr eaLnBrk="1" hangingPunct="1"/>
              <a:r>
                <a:rPr lang="en-CA" altLang="en-US" sz="1100"/>
                <a:t>d.87</a:t>
              </a:r>
            </a:p>
          </p:txBody>
        </p:sp>
        <p:sp>
          <p:nvSpPr>
            <p:cNvPr id="75" name="Text Box 27"/>
            <p:cNvSpPr txBox="1">
              <a:spLocks noChangeArrowheads="1"/>
            </p:cNvSpPr>
            <p:nvPr/>
          </p:nvSpPr>
          <p:spPr bwMode="auto">
            <a:xfrm>
              <a:off x="5978524" y="1452563"/>
              <a:ext cx="608213" cy="34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9pPr>
            </a:lstStyle>
            <a:p>
              <a:pPr eaLnBrk="1" hangingPunct="1"/>
              <a:r>
                <a:rPr lang="en-CA" altLang="en-US" sz="1100"/>
                <a:t>d.85</a:t>
              </a:r>
            </a:p>
          </p:txBody>
        </p:sp>
        <p:sp>
          <p:nvSpPr>
            <p:cNvPr id="76" name="Text Box 18"/>
            <p:cNvSpPr txBox="1">
              <a:spLocks noChangeArrowheads="1"/>
            </p:cNvSpPr>
            <p:nvPr/>
          </p:nvSpPr>
          <p:spPr bwMode="auto">
            <a:xfrm>
              <a:off x="4452128" y="3956050"/>
              <a:ext cx="884270" cy="34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CA" altLang="en-US" sz="1100"/>
                <a:t>arthritis</a:t>
              </a:r>
            </a:p>
          </p:txBody>
        </p:sp>
        <p:sp>
          <p:nvSpPr>
            <p:cNvPr id="77" name="Text Box 18"/>
            <p:cNvSpPr txBox="1">
              <a:spLocks noChangeArrowheads="1"/>
            </p:cNvSpPr>
            <p:nvPr/>
          </p:nvSpPr>
          <p:spPr bwMode="auto">
            <a:xfrm>
              <a:off x="7886671" y="3956050"/>
              <a:ext cx="712847" cy="34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CA" altLang="en-US" sz="1100"/>
                <a:t>IDDM</a:t>
              </a:r>
            </a:p>
          </p:txBody>
        </p:sp>
        <p:sp>
          <p:nvSpPr>
            <p:cNvPr id="78" name="Text Box 18"/>
            <p:cNvSpPr txBox="1">
              <a:spLocks noChangeArrowheads="1"/>
            </p:cNvSpPr>
            <p:nvPr/>
          </p:nvSpPr>
          <p:spPr bwMode="auto">
            <a:xfrm>
              <a:off x="6935309" y="5384800"/>
              <a:ext cx="677228" cy="34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CA" altLang="en-US" sz="1100" dirty="0"/>
                <a:t>A&amp;W</a:t>
              </a:r>
            </a:p>
          </p:txBody>
        </p:sp>
        <p:cxnSp>
          <p:nvCxnSpPr>
            <p:cNvPr id="79" name="Straight Arrow Connector 78"/>
            <p:cNvCxnSpPr/>
            <p:nvPr/>
          </p:nvCxnSpPr>
          <p:spPr bwMode="auto">
            <a:xfrm flipV="1">
              <a:off x="6400800" y="5410200"/>
              <a:ext cx="601663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617860" y="2420888"/>
            <a:ext cx="5474420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altLang="en-US" sz="2800" dirty="0"/>
              <a:t>He brings in his laptop to show you his </a:t>
            </a:r>
            <a:r>
              <a:rPr lang="en-CA" altLang="en-US" sz="2800" dirty="0" smtClean="0"/>
              <a:t>results</a:t>
            </a:r>
            <a:endParaRPr lang="en-CA" alt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576545" y="3664122"/>
            <a:ext cx="6711248" cy="18158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altLang="en-US" sz="2800" dirty="0"/>
              <a:t>He is distraught to learn that he has an </a:t>
            </a:r>
            <a:r>
              <a:rPr lang="en-CA" altLang="en-US" sz="2800" i="1" dirty="0"/>
              <a:t>increased genetic risk </a:t>
            </a:r>
            <a:r>
              <a:rPr lang="en-CA" altLang="en-US" sz="2800" dirty="0"/>
              <a:t>for Alzheimer disease, he had thought that he could stave off the disease by healthy lifestyle </a:t>
            </a:r>
            <a:r>
              <a:rPr lang="en-CA" altLang="en-US" sz="2800" dirty="0" smtClean="0"/>
              <a:t>choices</a:t>
            </a:r>
            <a:endParaRPr lang="en-CA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8319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76256" y="4869160"/>
            <a:ext cx="432000" cy="10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7704" y="188640"/>
            <a:ext cx="5328592" cy="7811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3600" dirty="0" smtClean="0"/>
              <a:t>Sample report</a:t>
            </a:r>
            <a:endParaRPr lang="en-CA" sz="36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78"/>
          <a:stretch/>
        </p:blipFill>
        <p:spPr bwMode="auto">
          <a:xfrm>
            <a:off x="35496" y="1340769"/>
            <a:ext cx="9000000" cy="64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8" y="1981200"/>
            <a:ext cx="88963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915" y="3252192"/>
            <a:ext cx="45815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Elbow Connector 3"/>
          <p:cNvCxnSpPr>
            <a:endCxn id="7173" idx="1"/>
          </p:cNvCxnSpPr>
          <p:nvPr/>
        </p:nvCxnSpPr>
        <p:spPr>
          <a:xfrm rot="16200000" flipH="1">
            <a:off x="3054473" y="3146324"/>
            <a:ext cx="1333849" cy="459035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34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76256" y="4869160"/>
            <a:ext cx="432000" cy="10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7704" y="188640"/>
            <a:ext cx="5328592" cy="7811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3600" dirty="0" smtClean="0"/>
              <a:t>Sample report</a:t>
            </a:r>
            <a:endParaRPr lang="en-CA" sz="36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78"/>
          <a:stretch/>
        </p:blipFill>
        <p:spPr bwMode="auto">
          <a:xfrm>
            <a:off x="35496" y="1340769"/>
            <a:ext cx="9000000" cy="64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8" y="1981200"/>
            <a:ext cx="88963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0" y="2514775"/>
            <a:ext cx="8956210" cy="4082577"/>
            <a:chOff x="0" y="2514775"/>
            <a:chExt cx="8956210" cy="4082577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14775"/>
              <a:ext cx="8956210" cy="4082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7532020" y="4329112"/>
              <a:ext cx="540000" cy="10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419872" y="5157192"/>
              <a:ext cx="540000" cy="10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54920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8424" y="6165304"/>
            <a:ext cx="720080" cy="620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How can you counsel Clark?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1445371"/>
            <a:ext cx="835292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altLang="en-US" sz="2800" i="1" dirty="0"/>
              <a:t>APOE </a:t>
            </a:r>
            <a:r>
              <a:rPr lang="en-CA" altLang="en-US" sz="2800" dirty="0"/>
              <a:t>is a </a:t>
            </a:r>
            <a:r>
              <a:rPr lang="en-CA" altLang="en-US" sz="2800" i="1" dirty="0"/>
              <a:t>susceptibility</a:t>
            </a:r>
            <a:r>
              <a:rPr lang="en-CA" altLang="en-US" sz="2800" dirty="0"/>
              <a:t> gene and is </a:t>
            </a:r>
            <a:r>
              <a:rPr lang="en-CA" altLang="en-US" sz="2800" b="1" dirty="0"/>
              <a:t>not</a:t>
            </a:r>
            <a:r>
              <a:rPr lang="en-CA" altLang="en-US" sz="2800" dirty="0"/>
              <a:t> a </a:t>
            </a:r>
            <a:r>
              <a:rPr lang="en-CA" altLang="en-US" sz="2800" b="1" dirty="0"/>
              <a:t>predictive</a:t>
            </a:r>
            <a:r>
              <a:rPr lang="en-CA" altLang="en-US" sz="2800" dirty="0"/>
              <a:t> </a:t>
            </a:r>
            <a:r>
              <a:rPr lang="en-CA" altLang="en-US" sz="2800" dirty="0" smtClean="0"/>
              <a:t>test </a:t>
            </a:r>
            <a:endParaRPr lang="en-CA" alt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2060848"/>
            <a:ext cx="8352928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altLang="en-US" sz="2800" dirty="0" smtClean="0"/>
              <a:t>With a first-degree relative with AD, even individuals with </a:t>
            </a:r>
            <a:r>
              <a:rPr lang="en-CA" altLang="en-US" sz="2800" dirty="0"/>
              <a:t>no copies of the </a:t>
            </a:r>
            <a:r>
              <a:rPr lang="en-CA" altLang="en-US" sz="2800" dirty="0">
                <a:latin typeface="Symbol" pitchFamily="-1" charset="2"/>
              </a:rPr>
              <a:t>e</a:t>
            </a:r>
            <a:r>
              <a:rPr lang="en-CA" altLang="en-US" sz="2800" dirty="0"/>
              <a:t>4 allele still face </a:t>
            </a:r>
            <a:r>
              <a:rPr lang="en-CA" altLang="en-US" sz="2800" dirty="0" smtClean="0"/>
              <a:t>[about </a:t>
            </a:r>
            <a:r>
              <a:rPr lang="en-CA" altLang="en-US" sz="2800" dirty="0"/>
              <a:t>a </a:t>
            </a:r>
            <a:r>
              <a:rPr lang="en-CA" altLang="en-US" sz="2800" dirty="0" smtClean="0"/>
              <a:t>2x] increased </a:t>
            </a:r>
            <a:r>
              <a:rPr lang="en-CA" altLang="en-US" sz="2800" dirty="0"/>
              <a:t>lifetime </a:t>
            </a:r>
            <a:r>
              <a:rPr lang="en-CA" altLang="en-US" sz="2800" dirty="0" smtClean="0"/>
              <a:t>risk</a:t>
            </a:r>
            <a:endParaRPr lang="en-CA" alt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22226" y="3556173"/>
            <a:ext cx="8326238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altLang="en-US" sz="2800" dirty="0"/>
              <a:t>Regardless of his DTC result, based on Clark’s family history, his AD risk is about 20-25% because </a:t>
            </a:r>
            <a:r>
              <a:rPr lang="en-CA" altLang="en-US" sz="2800" dirty="0" smtClean="0"/>
              <a:t>his mother was affected</a:t>
            </a:r>
            <a:endParaRPr lang="en-CA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085184"/>
            <a:ext cx="8352928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altLang="en-US" sz="2800" dirty="0"/>
              <a:t>He should still continue with his healthy lifestyle as AD develops from a </a:t>
            </a:r>
            <a:r>
              <a:rPr lang="en-AU" altLang="en-US" sz="2800" dirty="0"/>
              <a:t>complex interaction between genetic and environmental factors</a:t>
            </a:r>
          </a:p>
        </p:txBody>
      </p:sp>
    </p:spTree>
    <p:extLst>
      <p:ext uri="{BB962C8B-B14F-4D97-AF65-F5344CB8AC3E}">
        <p14:creationId xmlns:p14="http://schemas.microsoft.com/office/powerpoint/2010/main" val="289666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CA" altLang="en-US" dirty="0" smtClean="0"/>
              <a:t>Case 3: Jane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536" y="2204864"/>
            <a:ext cx="8352928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It had </a:t>
            </a:r>
            <a:r>
              <a:rPr lang="en-CA" sz="2800" dirty="0"/>
              <a:t>n</a:t>
            </a:r>
            <a:r>
              <a:rPr lang="en-CA" sz="2800" dirty="0" smtClean="0"/>
              <a:t>ever </a:t>
            </a:r>
            <a:r>
              <a:rPr lang="en-CA" sz="2800" dirty="0"/>
              <a:t>been useful as </a:t>
            </a:r>
            <a:r>
              <a:rPr lang="en-CA" sz="2800" dirty="0" smtClean="0"/>
              <a:t>Jane </a:t>
            </a:r>
            <a:r>
              <a:rPr lang="en-CA" sz="2800" dirty="0"/>
              <a:t>is healthy and </a:t>
            </a:r>
            <a:r>
              <a:rPr lang="en-CA" sz="2800" dirty="0" smtClean="0"/>
              <a:t>has not been </a:t>
            </a:r>
            <a:r>
              <a:rPr lang="en-CA" sz="2800" dirty="0"/>
              <a:t>prescribed anything in the last </a:t>
            </a:r>
            <a:r>
              <a:rPr lang="en-CA" sz="2800" dirty="0" smtClean="0"/>
              <a:t>2 years</a:t>
            </a:r>
            <a:endParaRPr lang="en-US" sz="2800" dirty="0"/>
          </a:p>
        </p:txBody>
      </p:sp>
      <p:pic>
        <p:nvPicPr>
          <p:cNvPr id="14" name="Picture 2" descr="http://1.bp.blogspot.com/-6ssTNdKb-3o/Tt-ZJl8JuEI/AAAAAAAAAHI/YvPRg9a26AU/s1600/couple-holding-hands-for-we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8"/>
          <a:stretch/>
        </p:blipFill>
        <p:spPr bwMode="auto">
          <a:xfrm>
            <a:off x="26520" y="3933320"/>
            <a:ext cx="1017088" cy="23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15888" y="1178749"/>
            <a:ext cx="8432576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She brought her </a:t>
            </a:r>
            <a:r>
              <a:rPr lang="en-CA" sz="2800" dirty="0" err="1" smtClean="0"/>
              <a:t>pharmacogenomic</a:t>
            </a:r>
            <a:r>
              <a:rPr lang="en-CA" sz="2800" dirty="0" smtClean="0"/>
              <a:t> testing to you to add </a:t>
            </a:r>
            <a:r>
              <a:rPr lang="en-CA" sz="2800" dirty="0"/>
              <a:t>to her medical </a:t>
            </a:r>
            <a:r>
              <a:rPr lang="en-CA" sz="2800" dirty="0" smtClean="0"/>
              <a:t>record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308704" y="3313155"/>
            <a:ext cx="743976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2800" dirty="0"/>
              <a:t>You revisit the </a:t>
            </a:r>
            <a:r>
              <a:rPr lang="en-CA" sz="2800" dirty="0" smtClean="0"/>
              <a:t>report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0076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7704" y="188640"/>
            <a:ext cx="5328592" cy="7811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3600" dirty="0" smtClean="0"/>
              <a:t>Sample report</a:t>
            </a:r>
            <a:endParaRPr lang="en-CA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614363" y="1290638"/>
            <a:ext cx="7915275" cy="4276725"/>
            <a:chOff x="614363" y="1290638"/>
            <a:chExt cx="7915275" cy="4276725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363" y="1290638"/>
              <a:ext cx="7915275" cy="427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827584" y="1290638"/>
              <a:ext cx="1368152" cy="11302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5231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995363"/>
            <a:ext cx="5229225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07704" y="188640"/>
            <a:ext cx="5328592" cy="7811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3600" dirty="0" smtClean="0"/>
              <a:t>Sample report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325811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What action can you take?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2138" y="1484784"/>
            <a:ext cx="8208912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2800" dirty="0" smtClean="0"/>
              <a:t>Jane’s report reveals a </a:t>
            </a:r>
            <a:r>
              <a:rPr lang="en-CA" sz="2800" dirty="0"/>
              <a:t>variant </a:t>
            </a:r>
            <a:r>
              <a:rPr lang="en-CA" sz="2800" dirty="0" smtClean="0"/>
              <a:t>that means she </a:t>
            </a:r>
            <a:r>
              <a:rPr lang="en-CA" sz="2800" dirty="0"/>
              <a:t>is </a:t>
            </a:r>
            <a:r>
              <a:rPr lang="en-CA" sz="2800" dirty="0" smtClean="0"/>
              <a:t>an </a:t>
            </a:r>
            <a:r>
              <a:rPr lang="en-CA" sz="2800" b="1" dirty="0" err="1" smtClean="0"/>
              <a:t>ultrarapid</a:t>
            </a:r>
            <a:r>
              <a:rPr lang="en-CA" sz="2800" b="1" dirty="0" smtClean="0"/>
              <a:t> metabolizer </a:t>
            </a:r>
            <a:r>
              <a:rPr lang="en-CA" sz="2800" dirty="0"/>
              <a:t>of medications that are catalyzed by CYP2C19, such as citalopram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1943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What action can you take?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2138" y="3068960"/>
            <a:ext cx="8208912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2800" dirty="0"/>
              <a:t>As a result, she </a:t>
            </a:r>
            <a:r>
              <a:rPr lang="en-CA" sz="2800" dirty="0" smtClean="0"/>
              <a:t>could </a:t>
            </a:r>
            <a:r>
              <a:rPr lang="en-CA" sz="2800" dirty="0"/>
              <a:t>be at increased risk of </a:t>
            </a:r>
            <a:r>
              <a:rPr lang="en-CA" sz="2800" dirty="0" smtClean="0"/>
              <a:t>pharmacotherapy failure </a:t>
            </a:r>
            <a:r>
              <a:rPr lang="en-CA" sz="2800" dirty="0"/>
              <a:t>with this medication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16868" y="4221088"/>
            <a:ext cx="8208912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2800" dirty="0"/>
              <a:t>You </a:t>
            </a:r>
            <a:r>
              <a:rPr lang="en-CA" sz="2800" dirty="0" smtClean="0"/>
              <a:t>consider alternative medications which </a:t>
            </a:r>
            <a:r>
              <a:rPr lang="en-CA" sz="2800" dirty="0"/>
              <a:t>are metabolized by other </a:t>
            </a:r>
            <a:r>
              <a:rPr lang="en-CA" sz="2800" dirty="0" smtClean="0"/>
              <a:t>CYP enzymes, such </a:t>
            </a:r>
            <a:r>
              <a:rPr lang="en-CA" sz="2800" dirty="0"/>
              <a:t>as </a:t>
            </a:r>
            <a:r>
              <a:rPr lang="en-CA" sz="2800" dirty="0" smtClean="0"/>
              <a:t>fluoxetine (CYP2D6 </a:t>
            </a:r>
            <a:r>
              <a:rPr lang="en-CA" sz="2800" dirty="0"/>
              <a:t>and CYP2C9 </a:t>
            </a:r>
            <a:r>
              <a:rPr lang="en-CA" sz="2800" dirty="0" smtClean="0"/>
              <a:t>) </a:t>
            </a:r>
            <a:r>
              <a:rPr lang="en-CA" sz="2800" dirty="0"/>
              <a:t>or v</a:t>
            </a:r>
            <a:r>
              <a:rPr lang="en-CA" sz="2800" dirty="0" smtClean="0"/>
              <a:t>enlafaxine (CYP2D6)</a:t>
            </a:r>
            <a:endParaRPr lang="en-CA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92138" y="1484784"/>
            <a:ext cx="8208912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2800" dirty="0" smtClean="0"/>
              <a:t>Jane’s report reveals a </a:t>
            </a:r>
            <a:r>
              <a:rPr lang="en-CA" sz="2800" dirty="0"/>
              <a:t>variant </a:t>
            </a:r>
            <a:r>
              <a:rPr lang="en-CA" sz="2800" dirty="0" smtClean="0"/>
              <a:t>that means she </a:t>
            </a:r>
            <a:r>
              <a:rPr lang="en-CA" sz="2800" dirty="0"/>
              <a:t>is </a:t>
            </a:r>
            <a:r>
              <a:rPr lang="en-CA" sz="2800" dirty="0" smtClean="0"/>
              <a:t>an </a:t>
            </a:r>
            <a:r>
              <a:rPr lang="en-CA" sz="2800" b="1" dirty="0" err="1" smtClean="0"/>
              <a:t>ultrarapid</a:t>
            </a:r>
            <a:r>
              <a:rPr lang="en-CA" sz="2800" b="1" dirty="0" smtClean="0"/>
              <a:t> metabolizer </a:t>
            </a:r>
            <a:r>
              <a:rPr lang="en-CA" sz="2800" dirty="0"/>
              <a:t>of medications that are catalyzed by CYP2C19, such as citalopram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897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CA" sz="3200" dirty="0" smtClean="0"/>
              <a:t>Resources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16624"/>
          </a:xfrm>
        </p:spPr>
        <p:txBody>
          <a:bodyPr/>
          <a:lstStyle/>
          <a:p>
            <a:r>
              <a:rPr lang="en-CA" sz="1500" dirty="0" smtClean="0"/>
              <a:t>GEC-KO </a:t>
            </a:r>
            <a:r>
              <a:rPr lang="en-CA" sz="1500" i="1" dirty="0" smtClean="0"/>
              <a:t>on the run </a:t>
            </a:r>
            <a:r>
              <a:rPr lang="en-CA" sz="1500" dirty="0" smtClean="0"/>
              <a:t>and other resources at </a:t>
            </a:r>
            <a:r>
              <a:rPr lang="en-CA" sz="1500" dirty="0" smtClean="0">
                <a:hlinkClick r:id="rId2"/>
              </a:rPr>
              <a:t>www.GeneticsEducation.ca</a:t>
            </a:r>
            <a:endParaRPr lang="en-CA" sz="1500" dirty="0" smtClean="0"/>
          </a:p>
          <a:p>
            <a:pPr lvl="1"/>
            <a:r>
              <a:rPr lang="en-CA" sz="1500" dirty="0" smtClean="0">
                <a:hlinkClick r:id="rId3"/>
              </a:rPr>
              <a:t>Direct-to-Consumer genetic testing</a:t>
            </a:r>
            <a:endParaRPr lang="en-CA" sz="1500" dirty="0" smtClean="0"/>
          </a:p>
          <a:p>
            <a:pPr lvl="1"/>
            <a:r>
              <a:rPr lang="en-CA" sz="1500" dirty="0" smtClean="0">
                <a:hlinkClick r:id="rId4"/>
              </a:rPr>
              <a:t>Hereditary breast and ovarian cancer</a:t>
            </a:r>
            <a:endParaRPr lang="en-CA" sz="1500" dirty="0" smtClean="0"/>
          </a:p>
          <a:p>
            <a:pPr lvl="1"/>
            <a:r>
              <a:rPr lang="en-CA" sz="1500" dirty="0" smtClean="0">
                <a:hlinkClick r:id="rId5"/>
              </a:rPr>
              <a:t>Alzheimer disease</a:t>
            </a:r>
            <a:endParaRPr lang="en-CA" sz="1500" dirty="0" smtClean="0"/>
          </a:p>
          <a:p>
            <a:r>
              <a:rPr lang="en-CA" sz="1500" dirty="0" err="1"/>
              <a:t>Aiyar</a:t>
            </a:r>
            <a:r>
              <a:rPr lang="en-CA" sz="1500" dirty="0"/>
              <a:t> L, Shuman C, </a:t>
            </a:r>
            <a:r>
              <a:rPr lang="en-CA" sz="1500" dirty="0" err="1"/>
              <a:t>Hayeems</a:t>
            </a:r>
            <a:r>
              <a:rPr lang="en-CA" sz="1500" dirty="0"/>
              <a:t> R et al. Risk estimates for complex disorders: comparing personal genome testing and family history. Genet Med 2014; 16(3):231-7</a:t>
            </a:r>
          </a:p>
          <a:p>
            <a:r>
              <a:rPr lang="en-CA" sz="1500" dirty="0" err="1" smtClean="0"/>
              <a:t>Heald</a:t>
            </a:r>
            <a:r>
              <a:rPr lang="en-CA" sz="1500" dirty="0" smtClean="0"/>
              <a:t> </a:t>
            </a:r>
            <a:r>
              <a:rPr lang="en-CA" sz="1500" dirty="0"/>
              <a:t>B, Edelman E, </a:t>
            </a:r>
            <a:r>
              <a:rPr lang="en-CA" sz="1500" dirty="0" err="1"/>
              <a:t>Eng</a:t>
            </a:r>
            <a:r>
              <a:rPr lang="en-CA" sz="1500" dirty="0"/>
              <a:t> C. Prospective comparison of family medical history with personal genome screening for risk assessment of common cancers.  </a:t>
            </a:r>
            <a:r>
              <a:rPr lang="en-CA" sz="1500" dirty="0" err="1"/>
              <a:t>Eur</a:t>
            </a:r>
            <a:r>
              <a:rPr lang="en-CA" sz="1500" dirty="0"/>
              <a:t> J Hum Genet 2012; 20(5):547-51</a:t>
            </a:r>
          </a:p>
          <a:p>
            <a:r>
              <a:rPr lang="en-CA" sz="1500" dirty="0" smtClean="0"/>
              <a:t>Hollands GJ, </a:t>
            </a:r>
            <a:r>
              <a:rPr lang="en-CA" sz="1500" dirty="0"/>
              <a:t>French </a:t>
            </a:r>
            <a:r>
              <a:rPr lang="en-CA" sz="1500" dirty="0" smtClean="0"/>
              <a:t>DP, </a:t>
            </a:r>
            <a:r>
              <a:rPr lang="en-CA" sz="1500" dirty="0"/>
              <a:t>Griffin </a:t>
            </a:r>
            <a:r>
              <a:rPr lang="en-CA" sz="1500" dirty="0" smtClean="0"/>
              <a:t>SJ, et al. The </a:t>
            </a:r>
            <a:r>
              <a:rPr lang="en-CA" sz="1500" dirty="0"/>
              <a:t>impact of communicating genetic risks of disease on risk-reducing health behaviour: systematic review with meta-analysis</a:t>
            </a:r>
            <a:r>
              <a:rPr lang="en-CA" sz="1500" dirty="0" smtClean="0"/>
              <a:t>.</a:t>
            </a:r>
            <a:r>
              <a:rPr lang="en-CA" sz="1500" dirty="0"/>
              <a:t> </a:t>
            </a:r>
            <a:r>
              <a:rPr lang="en-CA" sz="1500" dirty="0" smtClean="0"/>
              <a:t>BMJ 2016;352:i1102</a:t>
            </a:r>
          </a:p>
          <a:p>
            <a:r>
              <a:rPr lang="en-CA" sz="1500" dirty="0" err="1" smtClean="0"/>
              <a:t>Kalf</a:t>
            </a:r>
            <a:r>
              <a:rPr lang="en-CA" sz="1500" dirty="0" smtClean="0"/>
              <a:t> RR, </a:t>
            </a:r>
            <a:r>
              <a:rPr lang="en-CA" sz="1500" dirty="0" err="1"/>
              <a:t>Mihaescu</a:t>
            </a:r>
            <a:r>
              <a:rPr lang="en-CA" sz="1500" dirty="0"/>
              <a:t> </a:t>
            </a:r>
            <a:r>
              <a:rPr lang="en-CA" sz="1500" dirty="0" smtClean="0"/>
              <a:t>R, </a:t>
            </a:r>
            <a:r>
              <a:rPr lang="en-CA" sz="1500" dirty="0" err="1"/>
              <a:t>Kundu</a:t>
            </a:r>
            <a:r>
              <a:rPr lang="en-CA" sz="1500" dirty="0"/>
              <a:t> </a:t>
            </a:r>
            <a:r>
              <a:rPr lang="en-CA" sz="1500" dirty="0" smtClean="0"/>
              <a:t>S, et al. Variations </a:t>
            </a:r>
            <a:r>
              <a:rPr lang="en-CA" sz="1500" dirty="0"/>
              <a:t>in predicted risks in personal genome testing for common complex diseases</a:t>
            </a:r>
            <a:r>
              <a:rPr lang="en-CA" sz="1500" dirty="0" smtClean="0"/>
              <a:t>.</a:t>
            </a:r>
            <a:r>
              <a:rPr lang="en-CA" sz="1500" dirty="0"/>
              <a:t> Genet </a:t>
            </a:r>
            <a:r>
              <a:rPr lang="en-CA" sz="1500" dirty="0" smtClean="0"/>
              <a:t>Med 2014;16(1</a:t>
            </a:r>
            <a:r>
              <a:rPr lang="en-CA" sz="1500" dirty="0"/>
              <a:t>):</a:t>
            </a:r>
            <a:r>
              <a:rPr lang="en-CA" sz="1500" dirty="0" smtClean="0"/>
              <a:t>85-91</a:t>
            </a:r>
          </a:p>
          <a:p>
            <a:r>
              <a:rPr lang="en-CA" sz="1500" dirty="0" smtClean="0"/>
              <a:t>van </a:t>
            </a:r>
            <a:r>
              <a:rPr lang="en-CA" sz="1500" dirty="0"/>
              <a:t>der </a:t>
            </a:r>
            <a:r>
              <a:rPr lang="en-CA" sz="1500" dirty="0" err="1"/>
              <a:t>Wouden</a:t>
            </a:r>
            <a:r>
              <a:rPr lang="en-CA" sz="1500" dirty="0"/>
              <a:t> CH, </a:t>
            </a:r>
            <a:r>
              <a:rPr lang="en-CA" sz="1500" dirty="0" err="1"/>
              <a:t>Carere</a:t>
            </a:r>
            <a:r>
              <a:rPr lang="en-CA" sz="1500" dirty="0"/>
              <a:t> DA, Maitland-van der Zee AH</a:t>
            </a:r>
            <a:r>
              <a:rPr lang="en-CA" sz="1500" dirty="0" smtClean="0"/>
              <a:t>,</a:t>
            </a:r>
            <a:r>
              <a:rPr lang="en-CA" sz="1500" dirty="0"/>
              <a:t> </a:t>
            </a:r>
            <a:r>
              <a:rPr lang="en-CA" sz="1500" dirty="0" smtClean="0"/>
              <a:t>et al. Consumer </a:t>
            </a:r>
            <a:r>
              <a:rPr lang="en-CA" sz="1500" dirty="0"/>
              <a:t>Perceptions of Interactions With Primary Care Providers After Direct-to-Consumer Personal Genomic Testing</a:t>
            </a:r>
            <a:r>
              <a:rPr lang="en-CA" sz="1500" dirty="0" smtClean="0"/>
              <a:t>.</a:t>
            </a:r>
            <a:r>
              <a:rPr lang="en-CA" sz="1500" dirty="0"/>
              <a:t> Ann Intern </a:t>
            </a:r>
            <a:r>
              <a:rPr lang="en-CA" sz="1500" dirty="0" smtClean="0"/>
              <a:t>Med 2016;164(8</a:t>
            </a:r>
            <a:r>
              <a:rPr lang="en-CA" sz="1500" dirty="0"/>
              <a:t>):</a:t>
            </a:r>
            <a:r>
              <a:rPr lang="en-CA" sz="1500" dirty="0" smtClean="0"/>
              <a:t>513-22</a:t>
            </a:r>
          </a:p>
          <a:p>
            <a:r>
              <a:rPr lang="en-CA" sz="1500" dirty="0" smtClean="0"/>
              <a:t>Reid RJ, </a:t>
            </a:r>
            <a:r>
              <a:rPr lang="en-CA" sz="1500" dirty="0"/>
              <a:t>McBride CM, Alford SH, Price </a:t>
            </a:r>
            <a:r>
              <a:rPr lang="en-CA" sz="1500" dirty="0" smtClean="0"/>
              <a:t>C, et al. </a:t>
            </a:r>
            <a:r>
              <a:rPr lang="en-CA" sz="1500" dirty="0"/>
              <a:t>Association between health-service use and multiplex genetic testing</a:t>
            </a:r>
            <a:r>
              <a:rPr lang="en-CA" sz="1500" dirty="0" smtClean="0"/>
              <a:t>.</a:t>
            </a:r>
            <a:r>
              <a:rPr lang="en-CA" sz="1500" dirty="0"/>
              <a:t> Genet Med. 2012 Oct;14(10):852-9</a:t>
            </a:r>
          </a:p>
          <a:p>
            <a:r>
              <a:rPr lang="en-CA" sz="1500" dirty="0" smtClean="0"/>
              <a:t>Roberts JS, </a:t>
            </a:r>
            <a:r>
              <a:rPr lang="en-CA" sz="1500" dirty="0"/>
              <a:t>Ostergren J</a:t>
            </a:r>
            <a:r>
              <a:rPr lang="en-CA" sz="1500" dirty="0" smtClean="0"/>
              <a:t>.</a:t>
            </a:r>
            <a:r>
              <a:rPr lang="en-CA" sz="1500" dirty="0"/>
              <a:t> Direct-to-Consumer Genetic Testing and Personal Genomics Services: A Review of Recent Empirical Studies</a:t>
            </a:r>
            <a:r>
              <a:rPr lang="en-CA" sz="1500" dirty="0" smtClean="0"/>
              <a:t>.</a:t>
            </a:r>
            <a:r>
              <a:rPr lang="en-CA" sz="1500" dirty="0"/>
              <a:t> </a:t>
            </a:r>
            <a:r>
              <a:rPr lang="en-CA" sz="1500" dirty="0" err="1"/>
              <a:t>Curr</a:t>
            </a:r>
            <a:r>
              <a:rPr lang="en-CA" sz="1500" dirty="0"/>
              <a:t> Genet Med </a:t>
            </a:r>
            <a:r>
              <a:rPr lang="en-CA" sz="1500" dirty="0" smtClean="0"/>
              <a:t>Rep 20131(3</a:t>
            </a:r>
            <a:r>
              <a:rPr lang="en-CA" sz="1500" dirty="0"/>
              <a:t>):</a:t>
            </a:r>
            <a:r>
              <a:rPr lang="en-CA" sz="1500" dirty="0" smtClean="0"/>
              <a:t>182-200</a:t>
            </a:r>
          </a:p>
          <a:p>
            <a:r>
              <a:rPr lang="en-CA" sz="1500" dirty="0" err="1" smtClean="0"/>
              <a:t>Skirton</a:t>
            </a:r>
            <a:r>
              <a:rPr lang="en-CA" sz="1500" dirty="0" smtClean="0"/>
              <a:t> H, </a:t>
            </a:r>
            <a:r>
              <a:rPr lang="en-CA" sz="1500" dirty="0"/>
              <a:t>Goldsmith L, Jackson L, O’Connor A. Direct to consumer genetic testing: a systematic review of position statements, policies and recommendations. </a:t>
            </a:r>
            <a:r>
              <a:rPr lang="en-CA" sz="1500" dirty="0" err="1"/>
              <a:t>Clin</a:t>
            </a:r>
            <a:r>
              <a:rPr lang="en-CA" sz="1500" dirty="0"/>
              <a:t> Genet 2012; 82(3):210-8</a:t>
            </a:r>
          </a:p>
          <a:p>
            <a:endParaRPr lang="en-CA" sz="1500" dirty="0"/>
          </a:p>
          <a:p>
            <a:endParaRPr lang="en-CA" sz="1500" dirty="0"/>
          </a:p>
          <a:p>
            <a:endParaRPr lang="en-CA" sz="1500" dirty="0"/>
          </a:p>
          <a:p>
            <a:endParaRPr lang="en-CA" sz="1500" dirty="0"/>
          </a:p>
          <a:p>
            <a:endParaRPr lang="en-CA" sz="1500" dirty="0"/>
          </a:p>
        </p:txBody>
      </p:sp>
    </p:spTree>
    <p:extLst>
      <p:ext uri="{BB962C8B-B14F-4D97-AF65-F5344CB8AC3E}">
        <p14:creationId xmlns:p14="http://schemas.microsoft.com/office/powerpoint/2010/main" val="2413210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1" name="Picture 2" descr="C:\Users\Shawna\AppData\Local\Microsoft\Windows\Temporary Internet Files\Content.IE5\7EALJUYI\MP90043880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"/>
            <a:ext cx="124142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314603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Pearls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68759" y="980728"/>
            <a:ext cx="8172307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AU" altLang="en-US" sz="2400" dirty="0"/>
              <a:t>Direct-to-consumer (DTC) genetic testing is over-the-counter genetic testing available online to consumers through private companies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2276872"/>
            <a:ext cx="8174736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AU" altLang="en-US" sz="2400" dirty="0"/>
              <a:t>Generally, results report an individual’s probabilistic risk to develop a medical condition based on genome wide association studies (GWAS)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3687415"/>
            <a:ext cx="817473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CA" altLang="en-US" sz="2400" dirty="0"/>
              <a:t>Interpret DTC results with caution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4509120"/>
            <a:ext cx="8174736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AU" altLang="en-US" sz="2400" b="1" dirty="0"/>
              <a:t>Family health history-based risk assessment is still the gold standard in initial assessment for heritable conditions  </a:t>
            </a:r>
            <a:endParaRPr lang="en-CA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880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images.clipartpanda.com/business-person-silhouette-bigstockphoto_Silhouette_With_Clipping_Path__64038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1" r="12489"/>
          <a:stretch/>
        </p:blipFill>
        <p:spPr bwMode="auto">
          <a:xfrm>
            <a:off x="-43034" y="3933602"/>
            <a:ext cx="1106124" cy="237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Case 1: Jenny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9631" y="1342195"/>
            <a:ext cx="432993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33 years </a:t>
            </a:r>
            <a:r>
              <a:rPr lang="en-US" sz="2400" dirty="0"/>
              <a:t>old and in good </a:t>
            </a:r>
            <a:r>
              <a:rPr lang="en-US" sz="2400" dirty="0" smtClean="0"/>
              <a:t>health</a:t>
            </a:r>
            <a:endParaRPr lang="en-US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259632" y="4437112"/>
            <a:ext cx="7848872" cy="1938992"/>
            <a:chOff x="1582824" y="4365104"/>
            <a:chExt cx="7381664" cy="1938992"/>
          </a:xfrm>
        </p:grpSpPr>
        <p:pic>
          <p:nvPicPr>
            <p:cNvPr id="94210" name="Picture 2" descr="https://upload.wikimedia.org/wikipedia/commons/f/fe/Angelina_Jolie_Cannes_201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4437112"/>
              <a:ext cx="2304256" cy="1630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582824" y="4365104"/>
              <a:ext cx="5328592" cy="19389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CA" altLang="en-US" sz="2400" dirty="0"/>
                <a:t>She didn’t feel this was the best time to approach the family to inquire further, so she purchased a DTC-GT kit online which tests the </a:t>
              </a:r>
              <a:r>
                <a:rPr lang="en-CA" altLang="en-US" sz="2400" i="1" dirty="0"/>
                <a:t>BRCA1</a:t>
              </a:r>
              <a:r>
                <a:rPr lang="en-CA" altLang="en-US" sz="2400" dirty="0"/>
                <a:t> gene with the hope of being proactive, like Angelina </a:t>
              </a:r>
              <a:r>
                <a:rPr lang="en-CA" altLang="en-US" sz="2400" dirty="0" smtClean="0"/>
                <a:t>Jolie</a:t>
              </a:r>
              <a:endParaRPr lang="en-CA" altLang="en-US" sz="24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259632" y="1988840"/>
            <a:ext cx="7632848" cy="2266436"/>
            <a:chOff x="1619672" y="1988840"/>
            <a:chExt cx="7272808" cy="2266436"/>
          </a:xfrm>
        </p:grpSpPr>
        <p:grpSp>
          <p:nvGrpSpPr>
            <p:cNvPr id="11" name="Group 10"/>
            <p:cNvGrpSpPr/>
            <p:nvPr/>
          </p:nvGrpSpPr>
          <p:grpSpPr>
            <a:xfrm>
              <a:off x="1619672" y="1988840"/>
              <a:ext cx="7272808" cy="2266436"/>
              <a:chOff x="1619672" y="1988840"/>
              <a:chExt cx="7272808" cy="2266436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1619672" y="1988840"/>
                <a:ext cx="4125689" cy="19389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CA" altLang="en-US" sz="2400" dirty="0"/>
                  <a:t>6 months ago she </a:t>
                </a:r>
                <a:r>
                  <a:rPr lang="en-CA" altLang="en-US" sz="2400" dirty="0" smtClean="0"/>
                  <a:t>learned that </a:t>
                </a:r>
                <a:r>
                  <a:rPr lang="en-CA" altLang="en-US" sz="2400" dirty="0"/>
                  <a:t>her paternal aunt, who is dying from ovarian cancer, was found to carry a mutation in the </a:t>
                </a:r>
                <a:r>
                  <a:rPr lang="en-CA" altLang="en-US" sz="2400" i="1" dirty="0"/>
                  <a:t>BRCA1 </a:t>
                </a:r>
                <a:r>
                  <a:rPr lang="en-CA" altLang="en-US" sz="2400" dirty="0" smtClean="0"/>
                  <a:t>gene</a:t>
                </a:r>
                <a:endParaRPr lang="en-US" sz="2400" dirty="0"/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7368480" y="2603004"/>
                <a:ext cx="381000" cy="3810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-1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alibri" pitchFamily="-1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alibri" pitchFamily="-1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alibri" pitchFamily="-1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alibri" pitchFamily="-1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4" name="Oval 22"/>
              <p:cNvSpPr>
                <a:spLocks noChangeArrowheads="1"/>
              </p:cNvSpPr>
              <p:nvPr/>
            </p:nvSpPr>
            <p:spPr bwMode="auto">
              <a:xfrm>
                <a:off x="7863780" y="3633291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-1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alibri" pitchFamily="-1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alibri" pitchFamily="-1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alibri" pitchFamily="-1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alibri" pitchFamily="-1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5" name="Oval 24"/>
              <p:cNvSpPr>
                <a:spLocks noChangeArrowheads="1"/>
              </p:cNvSpPr>
              <p:nvPr/>
            </p:nvSpPr>
            <p:spPr bwMode="auto">
              <a:xfrm>
                <a:off x="8435280" y="2564904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-1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alibri" pitchFamily="-1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alibri" pitchFamily="-1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alibri" pitchFamily="-1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alibri" pitchFamily="-1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6" name="Line 30"/>
              <p:cNvSpPr>
                <a:spLocks noChangeShapeType="1"/>
              </p:cNvSpPr>
              <p:nvPr/>
            </p:nvSpPr>
            <p:spPr bwMode="auto">
              <a:xfrm flipH="1">
                <a:off x="6550025" y="2204864"/>
                <a:ext cx="97430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7" name="Line 34"/>
              <p:cNvSpPr>
                <a:spLocks noChangeShapeType="1"/>
              </p:cNvSpPr>
              <p:nvPr/>
            </p:nvSpPr>
            <p:spPr bwMode="auto">
              <a:xfrm>
                <a:off x="7749480" y="2793504"/>
                <a:ext cx="6858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8" name="Line 35"/>
              <p:cNvSpPr>
                <a:spLocks noChangeShapeType="1"/>
              </p:cNvSpPr>
              <p:nvPr/>
            </p:nvSpPr>
            <p:spPr bwMode="auto">
              <a:xfrm>
                <a:off x="8092380" y="2793504"/>
                <a:ext cx="0" cy="83978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" name="Oval 24"/>
              <p:cNvSpPr>
                <a:spLocks noChangeArrowheads="1"/>
              </p:cNvSpPr>
              <p:nvPr/>
            </p:nvSpPr>
            <p:spPr bwMode="auto">
              <a:xfrm>
                <a:off x="6321425" y="2564904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51000">
                    <a:schemeClr val="tx1"/>
                  </a:gs>
                  <a:gs pos="53000">
                    <a:schemeClr val="bg1"/>
                  </a:gs>
                </a:gsLst>
                <a:path path="rect">
                  <a:fillToRect l="100000" t="100000"/>
                </a:path>
                <a:tileRect r="-100000" b="-100000"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-1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alibri" pitchFamily="-1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alibri" pitchFamily="-1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alibri" pitchFamily="-1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alibri" pitchFamily="-1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" name="Line 35"/>
              <p:cNvSpPr>
                <a:spLocks noChangeShapeType="1"/>
              </p:cNvSpPr>
              <p:nvPr/>
            </p:nvSpPr>
            <p:spPr bwMode="auto">
              <a:xfrm>
                <a:off x="6550025" y="2204865"/>
                <a:ext cx="0" cy="37219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" name="Line 35"/>
              <p:cNvSpPr>
                <a:spLocks noChangeShapeType="1"/>
              </p:cNvSpPr>
              <p:nvPr/>
            </p:nvSpPr>
            <p:spPr bwMode="auto">
              <a:xfrm>
                <a:off x="7524327" y="2217018"/>
                <a:ext cx="0" cy="41989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cxnSp>
            <p:nvCxnSpPr>
              <p:cNvPr id="7" name="Straight Arrow Connector 6"/>
              <p:cNvCxnSpPr/>
              <p:nvPr/>
            </p:nvCxnSpPr>
            <p:spPr>
              <a:xfrm flipV="1">
                <a:off x="7462146" y="4026676"/>
                <a:ext cx="385663" cy="228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6156176" y="3068960"/>
                <a:ext cx="12029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BRCA1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pos</a:t>
                </a:r>
                <a:endParaRPr lang="en-US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6660232" y="2392393"/>
              <a:ext cx="3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437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Case 2: Clark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71709" y="1340768"/>
            <a:ext cx="3744416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50 years old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707904" y="1340768"/>
            <a:ext cx="3744416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  <a:r>
              <a:rPr lang="en-US" sz="2800" dirty="0" smtClean="0"/>
              <a:t>nd in good health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589240"/>
            <a:ext cx="7309160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altLang="en-US" sz="2800" dirty="0"/>
              <a:t>Recently purchased a DTC-GT kit out of curiosity after reading a news </a:t>
            </a:r>
            <a:r>
              <a:rPr lang="en-CA" altLang="en-US" sz="2800" dirty="0" smtClean="0"/>
              <a:t>article</a:t>
            </a:r>
            <a:endParaRPr lang="en-US" sz="28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2483768" y="1844824"/>
            <a:ext cx="4608513" cy="3597787"/>
            <a:chOff x="4430713" y="1452563"/>
            <a:chExt cx="4332287" cy="4338637"/>
          </a:xfrm>
        </p:grpSpPr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5597525" y="1846263"/>
              <a:ext cx="3810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5788025" y="2246313"/>
              <a:ext cx="43815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9pPr>
            </a:lstStyle>
            <a:p>
              <a:pPr eaLnBrk="1" hangingPunct="1"/>
              <a:r>
                <a:rPr lang="en-CA" altLang="en-US" sz="1800"/>
                <a:t>MI</a:t>
              </a: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7204075" y="3854450"/>
              <a:ext cx="69215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CA" altLang="en-US" sz="1800"/>
                <a:t>AD</a:t>
              </a:r>
            </a:p>
            <a:p>
              <a:pPr algn="ctr" eaLnBrk="1" hangingPunct="1"/>
              <a:r>
                <a:rPr lang="en-CA" altLang="en-US" sz="1800"/>
                <a:t>dx 80</a:t>
              </a:r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>
              <a:off x="4835525" y="2914650"/>
              <a:ext cx="3429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4681538" y="3600450"/>
              <a:ext cx="382587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8" name="Oval 22"/>
            <p:cNvSpPr>
              <a:spLocks noChangeArrowheads="1"/>
            </p:cNvSpPr>
            <p:nvPr/>
          </p:nvSpPr>
          <p:spPr bwMode="auto">
            <a:xfrm>
              <a:off x="5445125" y="3524250"/>
              <a:ext cx="457200" cy="4572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9" name="Oval 23"/>
            <p:cNvSpPr>
              <a:spLocks noChangeArrowheads="1"/>
            </p:cNvSpPr>
            <p:nvPr/>
          </p:nvSpPr>
          <p:spPr bwMode="auto">
            <a:xfrm>
              <a:off x="7059613" y="4908550"/>
              <a:ext cx="457200" cy="457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0" name="Oval 24"/>
            <p:cNvSpPr>
              <a:spLocks noChangeArrowheads="1"/>
            </p:cNvSpPr>
            <p:nvPr/>
          </p:nvSpPr>
          <p:spPr bwMode="auto">
            <a:xfrm>
              <a:off x="6664325" y="1846263"/>
              <a:ext cx="457200" cy="4572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1" name="Oval 25"/>
            <p:cNvSpPr>
              <a:spLocks noChangeArrowheads="1"/>
            </p:cNvSpPr>
            <p:nvPr/>
          </p:nvSpPr>
          <p:spPr bwMode="auto">
            <a:xfrm>
              <a:off x="8043863" y="3540125"/>
              <a:ext cx="457200" cy="4572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2" name="Rectangle 26" descr="Wide downward diagonal"/>
            <p:cNvSpPr>
              <a:spLocks noChangeArrowheads="1"/>
            </p:cNvSpPr>
            <p:nvPr/>
          </p:nvSpPr>
          <p:spPr bwMode="auto">
            <a:xfrm>
              <a:off x="7048500" y="3575050"/>
              <a:ext cx="457200" cy="457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6283325" y="3600450"/>
              <a:ext cx="3810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4" name="Line 28"/>
            <p:cNvSpPr>
              <a:spLocks noChangeShapeType="1"/>
            </p:cNvSpPr>
            <p:nvPr/>
          </p:nvSpPr>
          <p:spPr bwMode="auto">
            <a:xfrm>
              <a:off x="4835525" y="2914650"/>
              <a:ext cx="0" cy="685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" name="Line 29"/>
            <p:cNvSpPr>
              <a:spLocks noChangeShapeType="1"/>
            </p:cNvSpPr>
            <p:nvPr/>
          </p:nvSpPr>
          <p:spPr bwMode="auto">
            <a:xfrm flipH="1">
              <a:off x="7288213" y="4032250"/>
              <a:ext cx="0" cy="8763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Line 30"/>
            <p:cNvSpPr>
              <a:spLocks noChangeShapeType="1"/>
            </p:cNvSpPr>
            <p:nvPr/>
          </p:nvSpPr>
          <p:spPr bwMode="auto">
            <a:xfrm>
              <a:off x="5673725" y="2914650"/>
              <a:ext cx="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" name="Line 31"/>
            <p:cNvSpPr>
              <a:spLocks noChangeShapeType="1"/>
            </p:cNvSpPr>
            <p:nvPr/>
          </p:nvSpPr>
          <p:spPr bwMode="auto">
            <a:xfrm>
              <a:off x="6435725" y="2914650"/>
              <a:ext cx="0" cy="685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Line 32"/>
            <p:cNvSpPr>
              <a:spLocks noChangeShapeType="1"/>
            </p:cNvSpPr>
            <p:nvPr/>
          </p:nvSpPr>
          <p:spPr bwMode="auto">
            <a:xfrm>
              <a:off x="7221538" y="2889250"/>
              <a:ext cx="0" cy="685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Line 33"/>
            <p:cNvSpPr>
              <a:spLocks noChangeShapeType="1"/>
            </p:cNvSpPr>
            <p:nvPr/>
          </p:nvSpPr>
          <p:spPr bwMode="auto">
            <a:xfrm>
              <a:off x="8253413" y="2914650"/>
              <a:ext cx="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" name="Line 34"/>
            <p:cNvSpPr>
              <a:spLocks noChangeShapeType="1"/>
            </p:cNvSpPr>
            <p:nvPr/>
          </p:nvSpPr>
          <p:spPr bwMode="auto">
            <a:xfrm>
              <a:off x="5978525" y="2074863"/>
              <a:ext cx="685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Line 35"/>
            <p:cNvSpPr>
              <a:spLocks noChangeShapeType="1"/>
            </p:cNvSpPr>
            <p:nvPr/>
          </p:nvSpPr>
          <p:spPr bwMode="auto">
            <a:xfrm>
              <a:off x="6359525" y="2074863"/>
              <a:ext cx="0" cy="8397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" name="Line 36"/>
            <p:cNvSpPr>
              <a:spLocks noChangeShapeType="1"/>
            </p:cNvSpPr>
            <p:nvPr/>
          </p:nvSpPr>
          <p:spPr bwMode="auto">
            <a:xfrm flipH="1">
              <a:off x="5521325" y="1693863"/>
              <a:ext cx="533400" cy="685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Line 37"/>
            <p:cNvSpPr>
              <a:spLocks noChangeShapeType="1"/>
            </p:cNvSpPr>
            <p:nvPr/>
          </p:nvSpPr>
          <p:spPr bwMode="auto">
            <a:xfrm flipH="1">
              <a:off x="6588125" y="1770063"/>
              <a:ext cx="533400" cy="685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Text Box 27"/>
            <p:cNvSpPr txBox="1">
              <a:spLocks noChangeArrowheads="1"/>
            </p:cNvSpPr>
            <p:nvPr/>
          </p:nvSpPr>
          <p:spPr bwMode="auto">
            <a:xfrm>
              <a:off x="5751513" y="3311525"/>
              <a:ext cx="41751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9pPr>
            </a:lstStyle>
            <a:p>
              <a:pPr eaLnBrk="1" hangingPunct="1"/>
              <a:r>
                <a:rPr lang="en-CA" altLang="en-US" sz="1800"/>
                <a:t>88</a:t>
              </a:r>
            </a:p>
          </p:txBody>
        </p:sp>
        <p:sp>
          <p:nvSpPr>
            <p:cNvPr id="35" name="Text Box 27"/>
            <p:cNvSpPr txBox="1">
              <a:spLocks noChangeArrowheads="1"/>
            </p:cNvSpPr>
            <p:nvPr/>
          </p:nvSpPr>
          <p:spPr bwMode="auto">
            <a:xfrm>
              <a:off x="6577013" y="3270250"/>
              <a:ext cx="41751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9pPr>
            </a:lstStyle>
            <a:p>
              <a:pPr eaLnBrk="1" hangingPunct="1"/>
              <a:r>
                <a:rPr lang="en-CA" altLang="en-US" sz="1800"/>
                <a:t>86</a:t>
              </a:r>
            </a:p>
          </p:txBody>
        </p:sp>
        <p:sp>
          <p:nvSpPr>
            <p:cNvPr id="36" name="Text Box 27"/>
            <p:cNvSpPr txBox="1">
              <a:spLocks noChangeArrowheads="1"/>
            </p:cNvSpPr>
            <p:nvPr/>
          </p:nvSpPr>
          <p:spPr bwMode="auto">
            <a:xfrm flipH="1">
              <a:off x="4976813" y="3270250"/>
              <a:ext cx="4572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9pPr>
            </a:lstStyle>
            <a:p>
              <a:pPr eaLnBrk="1" hangingPunct="1"/>
              <a:r>
                <a:rPr lang="en-CA" altLang="en-US" sz="1800"/>
                <a:t>90</a:t>
              </a:r>
            </a:p>
          </p:txBody>
        </p:sp>
        <p:sp>
          <p:nvSpPr>
            <p:cNvPr id="37" name="Text Box 27"/>
            <p:cNvSpPr txBox="1">
              <a:spLocks noChangeArrowheads="1"/>
            </p:cNvSpPr>
            <p:nvPr/>
          </p:nvSpPr>
          <p:spPr bwMode="auto">
            <a:xfrm>
              <a:off x="8343900" y="3276600"/>
              <a:ext cx="4191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9pPr>
            </a:lstStyle>
            <a:p>
              <a:pPr eaLnBrk="1" hangingPunct="1"/>
              <a:r>
                <a:rPr lang="en-CA" altLang="en-US" sz="1800"/>
                <a:t>75</a:t>
              </a:r>
            </a:p>
          </p:txBody>
        </p:sp>
        <p:sp>
          <p:nvSpPr>
            <p:cNvPr id="38" name="Text Box 27"/>
            <p:cNvSpPr txBox="1">
              <a:spLocks noChangeArrowheads="1"/>
            </p:cNvSpPr>
            <p:nvPr/>
          </p:nvSpPr>
          <p:spPr bwMode="auto">
            <a:xfrm>
              <a:off x="7456488" y="4824413"/>
              <a:ext cx="4191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9pPr>
            </a:lstStyle>
            <a:p>
              <a:pPr eaLnBrk="1" hangingPunct="1"/>
              <a:r>
                <a:rPr lang="en-CA" altLang="en-US" sz="1800"/>
                <a:t>50</a:t>
              </a:r>
            </a:p>
          </p:txBody>
        </p:sp>
        <p:sp>
          <p:nvSpPr>
            <p:cNvPr id="39" name="Text Box 27"/>
            <p:cNvSpPr txBox="1">
              <a:spLocks noChangeArrowheads="1"/>
            </p:cNvSpPr>
            <p:nvPr/>
          </p:nvSpPr>
          <p:spPr bwMode="auto">
            <a:xfrm>
              <a:off x="7429500" y="3313113"/>
              <a:ext cx="4191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9pPr>
            </a:lstStyle>
            <a:p>
              <a:pPr eaLnBrk="1" hangingPunct="1"/>
              <a:r>
                <a:rPr lang="en-CA" altLang="en-US" sz="1800"/>
                <a:t>80</a:t>
              </a:r>
            </a:p>
          </p:txBody>
        </p:sp>
        <p:sp>
          <p:nvSpPr>
            <p:cNvPr id="40" name="Text Box 27"/>
            <p:cNvSpPr txBox="1">
              <a:spLocks noChangeArrowheads="1"/>
            </p:cNvSpPr>
            <p:nvPr/>
          </p:nvSpPr>
          <p:spPr bwMode="auto">
            <a:xfrm>
              <a:off x="7067550" y="1662113"/>
              <a:ext cx="59848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9pPr>
            </a:lstStyle>
            <a:p>
              <a:pPr eaLnBrk="1" hangingPunct="1"/>
              <a:r>
                <a:rPr lang="en-CA" altLang="en-US" sz="1800"/>
                <a:t>d.87</a:t>
              </a:r>
            </a:p>
          </p:txBody>
        </p:sp>
        <p:sp>
          <p:nvSpPr>
            <p:cNvPr id="41" name="Text Box 27"/>
            <p:cNvSpPr txBox="1">
              <a:spLocks noChangeArrowheads="1"/>
            </p:cNvSpPr>
            <p:nvPr/>
          </p:nvSpPr>
          <p:spPr bwMode="auto">
            <a:xfrm>
              <a:off x="5978525" y="1452563"/>
              <a:ext cx="598488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9pPr>
            </a:lstStyle>
            <a:p>
              <a:pPr eaLnBrk="1" hangingPunct="1"/>
              <a:r>
                <a:rPr lang="en-CA" altLang="en-US" sz="1800"/>
                <a:t>d.85</a:t>
              </a:r>
            </a:p>
          </p:txBody>
        </p:sp>
        <p:sp>
          <p:nvSpPr>
            <p:cNvPr id="42" name="Text Box 18"/>
            <p:cNvSpPr txBox="1">
              <a:spLocks noChangeArrowheads="1"/>
            </p:cNvSpPr>
            <p:nvPr/>
          </p:nvSpPr>
          <p:spPr bwMode="auto">
            <a:xfrm>
              <a:off x="4430713" y="3956050"/>
              <a:ext cx="9271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CA" altLang="en-US" sz="1800"/>
                <a:t>arthritis</a:t>
              </a:r>
            </a:p>
          </p:txBody>
        </p:sp>
        <p:sp>
          <p:nvSpPr>
            <p:cNvPr id="43" name="Text Box 18"/>
            <p:cNvSpPr txBox="1">
              <a:spLocks noChangeArrowheads="1"/>
            </p:cNvSpPr>
            <p:nvPr/>
          </p:nvSpPr>
          <p:spPr bwMode="auto">
            <a:xfrm>
              <a:off x="7880350" y="3956050"/>
              <a:ext cx="7254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CA" altLang="en-US" sz="1800"/>
                <a:t>IDDM</a:t>
              </a:r>
            </a:p>
          </p:txBody>
        </p:sp>
        <p:sp>
          <p:nvSpPr>
            <p:cNvPr id="44" name="Text Box 18"/>
            <p:cNvSpPr txBox="1">
              <a:spLocks noChangeArrowheads="1"/>
            </p:cNvSpPr>
            <p:nvPr/>
          </p:nvSpPr>
          <p:spPr bwMode="auto">
            <a:xfrm>
              <a:off x="6934200" y="5384800"/>
              <a:ext cx="6794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CA" altLang="en-US" sz="1800"/>
                <a:t>A&amp;W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6400800" y="5410200"/>
              <a:ext cx="601663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053" name="Picture 5" descr="C:\Users\morrison\Dropbox\2016 Meetings\man-in-business-sui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2" r="32734"/>
          <a:stretch/>
        </p:blipFill>
        <p:spPr bwMode="auto">
          <a:xfrm>
            <a:off x="179512" y="4005328"/>
            <a:ext cx="711442" cy="23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22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CA" altLang="en-US" dirty="0" smtClean="0"/>
              <a:t>Case 3: Jane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5656" y="1167135"/>
            <a:ext cx="374441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45 years old, in good health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475656" y="1844824"/>
            <a:ext cx="6516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2400" dirty="0"/>
              <a:t>Began experiencing low mood about 3 months ago</a:t>
            </a:r>
            <a:endParaRPr lang="en-CA" alt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475656" y="2570128"/>
            <a:ext cx="7241554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She has been seeing </a:t>
            </a:r>
            <a:r>
              <a:rPr lang="en-CA" sz="2400" dirty="0"/>
              <a:t>a therapist but having </a:t>
            </a:r>
            <a:r>
              <a:rPr lang="en-CA" sz="2400" dirty="0" smtClean="0"/>
              <a:t>a hard </a:t>
            </a:r>
            <a:r>
              <a:rPr lang="en-CA" sz="2400" dirty="0"/>
              <a:t>time with </a:t>
            </a:r>
            <a:r>
              <a:rPr lang="en-CA" sz="2400" dirty="0" smtClean="0"/>
              <a:t>day-to-day </a:t>
            </a:r>
            <a:r>
              <a:rPr lang="en-CA" sz="2400" dirty="0"/>
              <a:t>and meets criteria for </a:t>
            </a:r>
            <a:r>
              <a:rPr lang="en-CA" sz="2400" dirty="0" smtClean="0"/>
              <a:t>depression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475656" y="3573016"/>
            <a:ext cx="7241554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You plan </a:t>
            </a:r>
            <a:r>
              <a:rPr lang="en-CA" sz="2400" dirty="0"/>
              <a:t>to prescribe Citalopram as you usually have success treating patients with </a:t>
            </a:r>
            <a:r>
              <a:rPr lang="en-CA" sz="2400" dirty="0" smtClean="0"/>
              <a:t>this medication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475656" y="4570653"/>
            <a:ext cx="7241554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2400" dirty="0"/>
              <a:t>Last year </a:t>
            </a:r>
            <a:r>
              <a:rPr lang="en-CA" sz="2400" dirty="0" smtClean="0"/>
              <a:t>she </a:t>
            </a:r>
            <a:r>
              <a:rPr lang="en-CA" sz="2400" dirty="0"/>
              <a:t>had </a:t>
            </a:r>
            <a:r>
              <a:rPr lang="en-CA" sz="2400" dirty="0" err="1" smtClean="0"/>
              <a:t>pharmacogenomic</a:t>
            </a:r>
            <a:r>
              <a:rPr lang="en-CA" sz="2400" dirty="0" smtClean="0"/>
              <a:t> </a:t>
            </a:r>
            <a:r>
              <a:rPr lang="en-CA" sz="2400" dirty="0"/>
              <a:t>testing </a:t>
            </a:r>
            <a:r>
              <a:rPr lang="en-CA" sz="2400" dirty="0" smtClean="0"/>
              <a:t>through a </a:t>
            </a:r>
            <a:r>
              <a:rPr lang="en-CA" sz="2400" dirty="0"/>
              <a:t>private </a:t>
            </a:r>
            <a:r>
              <a:rPr lang="en-CA" sz="2400" dirty="0" smtClean="0"/>
              <a:t>lab</a:t>
            </a:r>
            <a:endParaRPr lang="en-US" sz="2400" dirty="0"/>
          </a:p>
        </p:txBody>
      </p:sp>
      <p:pic>
        <p:nvPicPr>
          <p:cNvPr id="14" name="Picture 2" descr="http://1.bp.blogspot.com/-6ssTNdKb-3o/Tt-ZJl8JuEI/AAAAAAAAAHI/YvPRg9a26AU/s1600/couple-holding-hands-for-we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8"/>
          <a:stretch/>
        </p:blipFill>
        <p:spPr bwMode="auto">
          <a:xfrm>
            <a:off x="35496" y="4005328"/>
            <a:ext cx="901470" cy="23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40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4000" dirty="0" smtClean="0"/>
              <a:t>What is </a:t>
            </a:r>
            <a:r>
              <a:rPr lang="en-AU" altLang="en-US" sz="4000" dirty="0" smtClean="0"/>
              <a:t>direct-to-consumer genetic testing</a:t>
            </a:r>
            <a:r>
              <a:rPr lang="en-CA" altLang="en-US" sz="4000" dirty="0" smtClean="0"/>
              <a:t>?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2176264"/>
            <a:ext cx="8229600" cy="31089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indent="0">
              <a:buNone/>
            </a:pPr>
            <a:r>
              <a:rPr lang="en-AU" altLang="en-US" dirty="0" smtClean="0"/>
              <a:t>Direct-to-consumer genetic testing (DTC-GT), also referred to as personal genome testing, refers to genetic testing available for ‘over-the-counter’ purchase </a:t>
            </a:r>
            <a:r>
              <a:rPr lang="en-AU" altLang="en-US" i="1" dirty="0" smtClean="0"/>
              <a:t>without</a:t>
            </a:r>
            <a:r>
              <a:rPr lang="en-AU" altLang="en-US" dirty="0" smtClean="0"/>
              <a:t>  health care provider involvement.</a:t>
            </a:r>
            <a:endParaRPr lang="en-CA" altLang="en-US" sz="2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707904" y="3960480"/>
            <a:ext cx="1554480" cy="548640"/>
          </a:xfrm>
          <a:prstGeom prst="round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AU" altLang="en-US" sz="3200" dirty="0"/>
              <a:t>without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1079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275856" y="2550989"/>
            <a:ext cx="2659569" cy="1886123"/>
            <a:chOff x="4572000" y="3062002"/>
            <a:chExt cx="2659569" cy="1886123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062002"/>
              <a:ext cx="2659569" cy="1886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4560366"/>
              <a:ext cx="1488502" cy="376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752439"/>
            <a:ext cx="35242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424936" cy="97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en-AU" altLang="en-US" smtClean="0"/>
              <a:t>Generally, available online to anyone for a cost </a:t>
            </a:r>
            <a:endParaRPr lang="en-AU" altLang="en-US" dirty="0"/>
          </a:p>
        </p:txBody>
      </p:sp>
      <p:sp>
        <p:nvSpPr>
          <p:cNvPr id="16" name="Title 19"/>
          <p:cNvSpPr txBox="1">
            <a:spLocks/>
          </p:cNvSpPr>
          <p:nvPr/>
        </p:nvSpPr>
        <p:spPr bwMode="auto">
          <a:xfrm>
            <a:off x="457200" y="26977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" charset="-128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sz="3600" smtClean="0"/>
              <a:t>What is direct-to-consumer genetic testing?</a:t>
            </a:r>
            <a:endParaRPr lang="en-CA" sz="3600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323528" y="4365104"/>
            <a:ext cx="8424936" cy="972000"/>
          </a:xfrm>
          <a:prstGeom prst="roundRect">
            <a:avLst/>
          </a:prstGeom>
          <a:solidFill>
            <a:schemeClr val="bg1"/>
          </a:solidFill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altLang="en-US" dirty="0" smtClean="0"/>
              <a:t>Usually </a:t>
            </a:r>
            <a:r>
              <a:rPr lang="en-AU" altLang="en-US" dirty="0"/>
              <a:t>performed on a saliva sample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4237" y="5113734"/>
            <a:ext cx="1895475" cy="1771650"/>
            <a:chOff x="84237" y="5113734"/>
            <a:chExt cx="1895475" cy="1771650"/>
          </a:xfrm>
        </p:grpSpPr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37" y="5113734"/>
              <a:ext cx="1895475" cy="177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539552" y="5409232"/>
              <a:ext cx="792088" cy="10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68960"/>
            <a:ext cx="443388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08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15 FMF  - Untangling the helix - Nov 2015 - FINAL-2JC_9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 FMF  - Untangling the helix - Nov 2015 - FINAL-2JC_94</Template>
  <TotalTime>8084</TotalTime>
  <Words>2545</Words>
  <Application>Microsoft Office PowerPoint</Application>
  <PresentationFormat>On-screen Show (4:3)</PresentationFormat>
  <Paragraphs>324</Paragraphs>
  <Slides>39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2015 FMF  - Untangling the helix - Nov 2015 - FINAL-2JC_94</vt:lpstr>
      <vt:lpstr>Direct-to-Consumer Genetic Testing</vt:lpstr>
      <vt:lpstr>Disclaimer</vt:lpstr>
      <vt:lpstr>Objectives</vt:lpstr>
      <vt:lpstr>PowerPoint Presentation</vt:lpstr>
      <vt:lpstr>Case 1: Jenny</vt:lpstr>
      <vt:lpstr>Case 2: Clark</vt:lpstr>
      <vt:lpstr>Case 3: Jane</vt:lpstr>
      <vt:lpstr>What is direct-to-consumer genetic testing?</vt:lpstr>
      <vt:lpstr>PowerPoint Presentation</vt:lpstr>
      <vt:lpstr>What does direct-to-consumer genetic testing test for?</vt:lpstr>
      <vt:lpstr>What does direct-to-consumer genetic testing test for?</vt:lpstr>
      <vt:lpstr>What does direct-to-consumer genetic testing test for?</vt:lpstr>
      <vt:lpstr>What does direct-to-consumer genetic testing test for?</vt:lpstr>
      <vt:lpstr>How does direct-to-consumer genetic testing work?</vt:lpstr>
      <vt:lpstr>How does direct-to-consumer genetic testing work?</vt:lpstr>
      <vt:lpstr>How does direct-to-consumer genetic testing work?</vt:lpstr>
      <vt:lpstr>What do direct-to-consumer genetic test results mean?</vt:lpstr>
      <vt:lpstr>What do direct-to-consumer genetic test results mean?</vt:lpstr>
      <vt:lpstr>What do direct-to-consumer genetic test results mean?</vt:lpstr>
      <vt:lpstr>What do direct-to-consumer genetic test results mean?</vt:lpstr>
      <vt:lpstr>Potential Risks/Benefits/Limitations</vt:lpstr>
      <vt:lpstr>Potential Risks/Benefits/Limitations</vt:lpstr>
      <vt:lpstr>Potential Risks/Benefits/Limitations</vt:lpstr>
      <vt:lpstr>Potential Risks/Benefits/Limitations</vt:lpstr>
      <vt:lpstr>Case 1: Jenny</vt:lpstr>
      <vt:lpstr>PowerPoint Presentation</vt:lpstr>
      <vt:lpstr>PowerPoint Presentation</vt:lpstr>
      <vt:lpstr>PowerPoint Presentation</vt:lpstr>
      <vt:lpstr>PowerPoint Presentation</vt:lpstr>
      <vt:lpstr>Case 2: Clark</vt:lpstr>
      <vt:lpstr>PowerPoint Presentation</vt:lpstr>
      <vt:lpstr>PowerPoint Presentation</vt:lpstr>
      <vt:lpstr>How can you counsel Clark?</vt:lpstr>
      <vt:lpstr>Case 3: Jane</vt:lpstr>
      <vt:lpstr>PowerPoint Presentation</vt:lpstr>
      <vt:lpstr>PowerPoint Presentation</vt:lpstr>
      <vt:lpstr>What action can you take?</vt:lpstr>
      <vt:lpstr>What action can you take?</vt:lpstr>
      <vt:lpstr>Resources</vt:lpstr>
    </vt:vector>
  </TitlesOfParts>
  <Company>CHEO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Untangling the helix 2015:  Genomics for primary care providers</dc:title>
  <dc:creator>Shawna</dc:creator>
  <cp:lastModifiedBy>Shawna</cp:lastModifiedBy>
  <cp:revision>130</cp:revision>
  <cp:lastPrinted>2012-11-29T17:24:10Z</cp:lastPrinted>
  <dcterms:created xsi:type="dcterms:W3CDTF">2015-11-06T17:02:31Z</dcterms:created>
  <dcterms:modified xsi:type="dcterms:W3CDTF">2016-05-06T20:16:49Z</dcterms:modified>
</cp:coreProperties>
</file>